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A0CEF4-5598-4B06-A6BD-63CDA47C16F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2669456A-E726-49C8-8369-FCDA1CE10539}">
      <dgm:prSet/>
      <dgm:spPr/>
      <dgm:t>
        <a:bodyPr/>
        <a:lstStyle/>
        <a:p>
          <a:r>
            <a:rPr lang="en-US" b="1" i="0"/>
            <a:t>Easy APIs import and export</a:t>
          </a:r>
          <a:br>
            <a:rPr lang="en-US" b="0" i="0"/>
          </a:br>
          <a:r>
            <a:rPr lang="en-US" b="0" i="0"/>
            <a:t>A collection can be imported or exported. Thus it can save time for transferring the requests.</a:t>
          </a:r>
          <a:endParaRPr lang="en-US"/>
        </a:p>
      </dgm:t>
    </dgm:pt>
    <dgm:pt modelId="{1C2DD9D7-A882-4569-90C2-F5D3AB70DAEC}" type="parTrans" cxnId="{A21EB72D-F416-48B5-9898-FA4ED910126D}">
      <dgm:prSet/>
      <dgm:spPr/>
      <dgm:t>
        <a:bodyPr/>
        <a:lstStyle/>
        <a:p>
          <a:endParaRPr lang="en-US"/>
        </a:p>
      </dgm:t>
    </dgm:pt>
    <dgm:pt modelId="{4EFE4741-6EEE-4F38-B623-807819C39137}" type="sibTrans" cxnId="{A21EB72D-F416-48B5-9898-FA4ED910126D}">
      <dgm:prSet/>
      <dgm:spPr/>
      <dgm:t>
        <a:bodyPr/>
        <a:lstStyle/>
        <a:p>
          <a:endParaRPr lang="en-US"/>
        </a:p>
      </dgm:t>
    </dgm:pt>
    <dgm:pt modelId="{3C45469B-52BA-427B-BE4C-12B77A64B07A}">
      <dgm:prSet/>
      <dgm:spPr/>
      <dgm:t>
        <a:bodyPr/>
        <a:lstStyle/>
        <a:p>
          <a:r>
            <a:rPr lang="en-US" b="1" i="0"/>
            <a:t>Request categorization</a:t>
          </a:r>
          <a:br>
            <a:rPr lang="en-US" b="0" i="0"/>
          </a:br>
          <a:r>
            <a:rPr lang="en-US" b="0" i="0"/>
            <a:t>Requests can be grouped into folders and collections for easy access.</a:t>
          </a:r>
          <a:endParaRPr lang="en-US"/>
        </a:p>
      </dgm:t>
    </dgm:pt>
    <dgm:pt modelId="{1873FAF7-5E9A-423F-BF9C-A151020AEB2D}" type="parTrans" cxnId="{DDC8886E-6D8C-46E8-8052-D084F4754E97}">
      <dgm:prSet/>
      <dgm:spPr/>
      <dgm:t>
        <a:bodyPr/>
        <a:lstStyle/>
        <a:p>
          <a:endParaRPr lang="en-US"/>
        </a:p>
      </dgm:t>
    </dgm:pt>
    <dgm:pt modelId="{BF50E0D3-7266-4984-B060-A90F9E9F0E24}" type="sibTrans" cxnId="{DDC8886E-6D8C-46E8-8052-D084F4754E97}">
      <dgm:prSet/>
      <dgm:spPr/>
      <dgm:t>
        <a:bodyPr/>
        <a:lstStyle/>
        <a:p>
          <a:endParaRPr lang="en-US"/>
        </a:p>
      </dgm:t>
    </dgm:pt>
    <dgm:pt modelId="{859BEFC3-EFC0-4523-9DBC-A7A0AA5C2058}">
      <dgm:prSet/>
      <dgm:spPr/>
      <dgm:t>
        <a:bodyPr/>
        <a:lstStyle/>
        <a:p>
          <a:r>
            <a:rPr lang="en-US" b="1" i="0"/>
            <a:t>Passing data among requests</a:t>
          </a:r>
          <a:br>
            <a:rPr lang="en-US" b="0" i="0"/>
          </a:br>
          <a:r>
            <a:rPr lang="en-US" b="0" i="0"/>
            <a:t>Scripts can be used to pass data between API requests.</a:t>
          </a:r>
          <a:endParaRPr lang="en-US"/>
        </a:p>
      </dgm:t>
    </dgm:pt>
    <dgm:pt modelId="{F207B0C3-F13C-440A-BD4B-E7A4D579AF73}" type="parTrans" cxnId="{D6F9C5AF-8FAE-4132-8690-EB4B79C6182B}">
      <dgm:prSet/>
      <dgm:spPr/>
      <dgm:t>
        <a:bodyPr/>
        <a:lstStyle/>
        <a:p>
          <a:endParaRPr lang="en-US"/>
        </a:p>
      </dgm:t>
    </dgm:pt>
    <dgm:pt modelId="{05995074-6F41-48FA-AAAE-DD6E77DE21DC}" type="sibTrans" cxnId="{D6F9C5AF-8FAE-4132-8690-EB4B79C6182B}">
      <dgm:prSet/>
      <dgm:spPr/>
      <dgm:t>
        <a:bodyPr/>
        <a:lstStyle/>
        <a:p>
          <a:endParaRPr lang="en-US"/>
        </a:p>
      </dgm:t>
    </dgm:pt>
    <dgm:pt modelId="{B5F43D7A-C83A-4E2E-8095-25617EDA0A1E}">
      <dgm:prSet/>
      <dgm:spPr/>
      <dgm:t>
        <a:bodyPr/>
        <a:lstStyle/>
        <a:p>
          <a:r>
            <a:rPr lang="en-US" b="1" i="0"/>
            <a:t>Running collections/folders.</a:t>
          </a:r>
          <a:br>
            <a:rPr lang="en-US" b="0" i="0"/>
          </a:br>
          <a:r>
            <a:rPr lang="en-US" b="0" i="0"/>
            <a:t>You can run individual requests or folder or collection as a whole in the Postman.</a:t>
          </a:r>
          <a:endParaRPr lang="en-US"/>
        </a:p>
      </dgm:t>
    </dgm:pt>
    <dgm:pt modelId="{77C334CF-525D-4511-AA65-86FD1EA647ED}" type="parTrans" cxnId="{EC643DF4-80F3-4FFA-A870-FDD0F932E3B8}">
      <dgm:prSet/>
      <dgm:spPr/>
      <dgm:t>
        <a:bodyPr/>
        <a:lstStyle/>
        <a:p>
          <a:endParaRPr lang="en-US"/>
        </a:p>
      </dgm:t>
    </dgm:pt>
    <dgm:pt modelId="{00246AFB-6626-47C7-9581-2CC7A92C8C52}" type="sibTrans" cxnId="{EC643DF4-80F3-4FFA-A870-FDD0F932E3B8}">
      <dgm:prSet/>
      <dgm:spPr/>
      <dgm:t>
        <a:bodyPr/>
        <a:lstStyle/>
        <a:p>
          <a:endParaRPr lang="en-US"/>
        </a:p>
      </dgm:t>
    </dgm:pt>
    <dgm:pt modelId="{E3B21BD9-1459-40B5-9F4D-D7CAB3EE006F}">
      <dgm:prSet/>
      <dgm:spPr/>
      <dgm:t>
        <a:bodyPr/>
        <a:lstStyle/>
        <a:p>
          <a:r>
            <a:rPr lang="en-US" b="1" i="0"/>
            <a:t>API documentation</a:t>
          </a:r>
          <a:br>
            <a:rPr lang="en-US" b="0" i="0"/>
          </a:br>
          <a:r>
            <a:rPr lang="en-US" b="0" i="0"/>
            <a:t>Postman provides you an option to add a name and description to your request, folder, and collections.</a:t>
          </a:r>
          <a:endParaRPr lang="en-US"/>
        </a:p>
      </dgm:t>
    </dgm:pt>
    <dgm:pt modelId="{14E0D363-093B-4E28-B06D-C6BFAB311DF3}" type="parTrans" cxnId="{A64F9854-7BCC-4FBC-A062-1FC65D8207BE}">
      <dgm:prSet/>
      <dgm:spPr/>
      <dgm:t>
        <a:bodyPr/>
        <a:lstStyle/>
        <a:p>
          <a:endParaRPr lang="en-US"/>
        </a:p>
      </dgm:t>
    </dgm:pt>
    <dgm:pt modelId="{153EC4C6-5CC7-4744-8245-903072680472}" type="sibTrans" cxnId="{A64F9854-7BCC-4FBC-A062-1FC65D8207BE}">
      <dgm:prSet/>
      <dgm:spPr/>
      <dgm:t>
        <a:bodyPr/>
        <a:lstStyle/>
        <a:p>
          <a:endParaRPr lang="en-US"/>
        </a:p>
      </dgm:t>
    </dgm:pt>
    <dgm:pt modelId="{B69E1DF9-1F18-48FC-B816-16C0AC392489}">
      <dgm:prSet/>
      <dgm:spPr/>
      <dgm:t>
        <a:bodyPr/>
        <a:lstStyle/>
        <a:p>
          <a:r>
            <a:rPr lang="en-US" b="1" i="0"/>
            <a:t>Building Test suits</a:t>
          </a:r>
          <a:br>
            <a:rPr lang="en-US" b="0" i="0"/>
          </a:br>
          <a:r>
            <a:rPr lang="en-US" b="0" i="0"/>
            <a:t>Test scripts can be added to requests, and integration test suites can be built.</a:t>
          </a:r>
          <a:endParaRPr lang="en-US"/>
        </a:p>
      </dgm:t>
    </dgm:pt>
    <dgm:pt modelId="{29F8CE63-A970-4758-8C42-E5F1CB8C5FC7}" type="parTrans" cxnId="{6DD8A927-68F4-4F76-97A7-9E8A20801869}">
      <dgm:prSet/>
      <dgm:spPr/>
      <dgm:t>
        <a:bodyPr/>
        <a:lstStyle/>
        <a:p>
          <a:endParaRPr lang="en-US"/>
        </a:p>
      </dgm:t>
    </dgm:pt>
    <dgm:pt modelId="{97635C42-741C-4FB5-BF8E-2E1559405C96}" type="sibTrans" cxnId="{6DD8A927-68F4-4F76-97A7-9E8A20801869}">
      <dgm:prSet/>
      <dgm:spPr/>
      <dgm:t>
        <a:bodyPr/>
        <a:lstStyle/>
        <a:p>
          <a:endParaRPr lang="en-US"/>
        </a:p>
      </dgm:t>
    </dgm:pt>
    <dgm:pt modelId="{DE52CE29-2341-4381-9A2F-5ADCE42FD148}">
      <dgm:prSet/>
      <dgm:spPr/>
      <dgm:t>
        <a:bodyPr/>
        <a:lstStyle/>
        <a:p>
          <a:r>
            <a:rPr lang="en-US" b="1" i="0"/>
            <a:t>Time-saving</a:t>
          </a:r>
          <a:br>
            <a:rPr lang="en-US" b="0" i="0"/>
          </a:br>
          <a:r>
            <a:rPr lang="en-US" b="0" i="0"/>
            <a:t>Setting any variable for collections will automatically apply the same to the folders generated under the collection and requests; thus, it saves time.</a:t>
          </a:r>
          <a:endParaRPr lang="en-US"/>
        </a:p>
      </dgm:t>
    </dgm:pt>
    <dgm:pt modelId="{8D29B884-7E04-4E1D-BB48-9F7E0376F704}" type="parTrans" cxnId="{74BF7F59-73A8-4598-9F57-7662FF458281}">
      <dgm:prSet/>
      <dgm:spPr/>
      <dgm:t>
        <a:bodyPr/>
        <a:lstStyle/>
        <a:p>
          <a:endParaRPr lang="en-US"/>
        </a:p>
      </dgm:t>
    </dgm:pt>
    <dgm:pt modelId="{73AEF3C8-80EF-4BA8-9160-FC78A6D4A68F}" type="sibTrans" cxnId="{74BF7F59-73A8-4598-9F57-7662FF458281}">
      <dgm:prSet/>
      <dgm:spPr/>
      <dgm:t>
        <a:bodyPr/>
        <a:lstStyle/>
        <a:p>
          <a:endParaRPr lang="en-US"/>
        </a:p>
      </dgm:t>
    </dgm:pt>
    <dgm:pt modelId="{1AF8C761-AAAA-41B5-9144-7B6448454A19}" type="pres">
      <dgm:prSet presAssocID="{74A0CEF4-5598-4B06-A6BD-63CDA47C16FE}" presName="diagram" presStyleCnt="0">
        <dgm:presLayoutVars>
          <dgm:dir/>
          <dgm:resizeHandles val="exact"/>
        </dgm:presLayoutVars>
      </dgm:prSet>
      <dgm:spPr/>
    </dgm:pt>
    <dgm:pt modelId="{C4C1B4A5-8498-4E1A-9BB2-A4E6F9C419E8}" type="pres">
      <dgm:prSet presAssocID="{2669456A-E726-49C8-8369-FCDA1CE10539}" presName="node" presStyleLbl="node1" presStyleIdx="0" presStyleCnt="7">
        <dgm:presLayoutVars>
          <dgm:bulletEnabled val="1"/>
        </dgm:presLayoutVars>
      </dgm:prSet>
      <dgm:spPr/>
    </dgm:pt>
    <dgm:pt modelId="{F20BAD3F-0E7D-4543-B774-651DB11BCD85}" type="pres">
      <dgm:prSet presAssocID="{4EFE4741-6EEE-4F38-B623-807819C39137}" presName="sibTrans" presStyleCnt="0"/>
      <dgm:spPr/>
    </dgm:pt>
    <dgm:pt modelId="{948FE29D-EF18-4FF4-9D08-37B1583F6DDF}" type="pres">
      <dgm:prSet presAssocID="{3C45469B-52BA-427B-BE4C-12B77A64B07A}" presName="node" presStyleLbl="node1" presStyleIdx="1" presStyleCnt="7">
        <dgm:presLayoutVars>
          <dgm:bulletEnabled val="1"/>
        </dgm:presLayoutVars>
      </dgm:prSet>
      <dgm:spPr/>
    </dgm:pt>
    <dgm:pt modelId="{D3D0252E-28F6-45F2-BA6E-C1FBD665770A}" type="pres">
      <dgm:prSet presAssocID="{BF50E0D3-7266-4984-B060-A90F9E9F0E24}" presName="sibTrans" presStyleCnt="0"/>
      <dgm:spPr/>
    </dgm:pt>
    <dgm:pt modelId="{A02F5D73-1CA1-456D-B001-64F9A82A3D30}" type="pres">
      <dgm:prSet presAssocID="{859BEFC3-EFC0-4523-9DBC-A7A0AA5C2058}" presName="node" presStyleLbl="node1" presStyleIdx="2" presStyleCnt="7">
        <dgm:presLayoutVars>
          <dgm:bulletEnabled val="1"/>
        </dgm:presLayoutVars>
      </dgm:prSet>
      <dgm:spPr/>
    </dgm:pt>
    <dgm:pt modelId="{106B7257-EBC0-4742-A833-4DF85BC6EA08}" type="pres">
      <dgm:prSet presAssocID="{05995074-6F41-48FA-AAAE-DD6E77DE21DC}" presName="sibTrans" presStyleCnt="0"/>
      <dgm:spPr/>
    </dgm:pt>
    <dgm:pt modelId="{3962065B-16AF-410F-91D8-5A0938EBBCFA}" type="pres">
      <dgm:prSet presAssocID="{B5F43D7A-C83A-4E2E-8095-25617EDA0A1E}" presName="node" presStyleLbl="node1" presStyleIdx="3" presStyleCnt="7">
        <dgm:presLayoutVars>
          <dgm:bulletEnabled val="1"/>
        </dgm:presLayoutVars>
      </dgm:prSet>
      <dgm:spPr/>
    </dgm:pt>
    <dgm:pt modelId="{FB7DA4BC-C9D2-42F5-B040-B64F350DEEFA}" type="pres">
      <dgm:prSet presAssocID="{00246AFB-6626-47C7-9581-2CC7A92C8C52}" presName="sibTrans" presStyleCnt="0"/>
      <dgm:spPr/>
    </dgm:pt>
    <dgm:pt modelId="{43E85D57-63AD-4A53-8A55-1556E930C63E}" type="pres">
      <dgm:prSet presAssocID="{E3B21BD9-1459-40B5-9F4D-D7CAB3EE006F}" presName="node" presStyleLbl="node1" presStyleIdx="4" presStyleCnt="7">
        <dgm:presLayoutVars>
          <dgm:bulletEnabled val="1"/>
        </dgm:presLayoutVars>
      </dgm:prSet>
      <dgm:spPr/>
    </dgm:pt>
    <dgm:pt modelId="{6A8658B0-2778-4758-B412-C7C05BE13F2C}" type="pres">
      <dgm:prSet presAssocID="{153EC4C6-5CC7-4744-8245-903072680472}" presName="sibTrans" presStyleCnt="0"/>
      <dgm:spPr/>
    </dgm:pt>
    <dgm:pt modelId="{796B2D4A-C0DE-41DD-A5EE-B3F7DBC2BCC6}" type="pres">
      <dgm:prSet presAssocID="{B69E1DF9-1F18-48FC-B816-16C0AC392489}" presName="node" presStyleLbl="node1" presStyleIdx="5" presStyleCnt="7">
        <dgm:presLayoutVars>
          <dgm:bulletEnabled val="1"/>
        </dgm:presLayoutVars>
      </dgm:prSet>
      <dgm:spPr/>
    </dgm:pt>
    <dgm:pt modelId="{31B5CBBC-0044-47E0-B240-28E8E226DCC9}" type="pres">
      <dgm:prSet presAssocID="{97635C42-741C-4FB5-BF8E-2E1559405C96}" presName="sibTrans" presStyleCnt="0"/>
      <dgm:spPr/>
    </dgm:pt>
    <dgm:pt modelId="{CC98D48D-F66A-488E-B6BF-9D50DFF17575}" type="pres">
      <dgm:prSet presAssocID="{DE52CE29-2341-4381-9A2F-5ADCE42FD148}" presName="node" presStyleLbl="node1" presStyleIdx="6" presStyleCnt="7">
        <dgm:presLayoutVars>
          <dgm:bulletEnabled val="1"/>
        </dgm:presLayoutVars>
      </dgm:prSet>
      <dgm:spPr/>
    </dgm:pt>
  </dgm:ptLst>
  <dgm:cxnLst>
    <dgm:cxn modelId="{F1725C20-D696-4DC4-9486-34C6721A9C4C}" type="presOf" srcId="{E3B21BD9-1459-40B5-9F4D-D7CAB3EE006F}" destId="{43E85D57-63AD-4A53-8A55-1556E930C63E}" srcOrd="0" destOrd="0" presId="urn:microsoft.com/office/officeart/2005/8/layout/default"/>
    <dgm:cxn modelId="{6DD8A927-68F4-4F76-97A7-9E8A20801869}" srcId="{74A0CEF4-5598-4B06-A6BD-63CDA47C16FE}" destId="{B69E1DF9-1F18-48FC-B816-16C0AC392489}" srcOrd="5" destOrd="0" parTransId="{29F8CE63-A970-4758-8C42-E5F1CB8C5FC7}" sibTransId="{97635C42-741C-4FB5-BF8E-2E1559405C96}"/>
    <dgm:cxn modelId="{D72BB927-4BFB-45DA-B51C-C4FB60FDCB19}" type="presOf" srcId="{B69E1DF9-1F18-48FC-B816-16C0AC392489}" destId="{796B2D4A-C0DE-41DD-A5EE-B3F7DBC2BCC6}" srcOrd="0" destOrd="0" presId="urn:microsoft.com/office/officeart/2005/8/layout/default"/>
    <dgm:cxn modelId="{A21EB72D-F416-48B5-9898-FA4ED910126D}" srcId="{74A0CEF4-5598-4B06-A6BD-63CDA47C16FE}" destId="{2669456A-E726-49C8-8369-FCDA1CE10539}" srcOrd="0" destOrd="0" parTransId="{1C2DD9D7-A882-4569-90C2-F5D3AB70DAEC}" sibTransId="{4EFE4741-6EEE-4F38-B623-807819C39137}"/>
    <dgm:cxn modelId="{BE2AC665-596D-4AB5-98BD-351EE82877FE}" type="presOf" srcId="{2669456A-E726-49C8-8369-FCDA1CE10539}" destId="{C4C1B4A5-8498-4E1A-9BB2-A4E6F9C419E8}" srcOrd="0" destOrd="0" presId="urn:microsoft.com/office/officeart/2005/8/layout/default"/>
    <dgm:cxn modelId="{518AA848-30CE-4AD6-9BF2-5E25DF7EF21E}" type="presOf" srcId="{859BEFC3-EFC0-4523-9DBC-A7A0AA5C2058}" destId="{A02F5D73-1CA1-456D-B001-64F9A82A3D30}" srcOrd="0" destOrd="0" presId="urn:microsoft.com/office/officeart/2005/8/layout/default"/>
    <dgm:cxn modelId="{DDC8886E-6D8C-46E8-8052-D084F4754E97}" srcId="{74A0CEF4-5598-4B06-A6BD-63CDA47C16FE}" destId="{3C45469B-52BA-427B-BE4C-12B77A64B07A}" srcOrd="1" destOrd="0" parTransId="{1873FAF7-5E9A-423F-BF9C-A151020AEB2D}" sibTransId="{BF50E0D3-7266-4984-B060-A90F9E9F0E24}"/>
    <dgm:cxn modelId="{967BFD6F-AC16-41CF-8B72-329423B4F9B5}" type="presOf" srcId="{74A0CEF4-5598-4B06-A6BD-63CDA47C16FE}" destId="{1AF8C761-AAAA-41B5-9144-7B6448454A19}" srcOrd="0" destOrd="0" presId="urn:microsoft.com/office/officeart/2005/8/layout/default"/>
    <dgm:cxn modelId="{A64F9854-7BCC-4FBC-A062-1FC65D8207BE}" srcId="{74A0CEF4-5598-4B06-A6BD-63CDA47C16FE}" destId="{E3B21BD9-1459-40B5-9F4D-D7CAB3EE006F}" srcOrd="4" destOrd="0" parTransId="{14E0D363-093B-4E28-B06D-C6BFAB311DF3}" sibTransId="{153EC4C6-5CC7-4744-8245-903072680472}"/>
    <dgm:cxn modelId="{74BF7F59-73A8-4598-9F57-7662FF458281}" srcId="{74A0CEF4-5598-4B06-A6BD-63CDA47C16FE}" destId="{DE52CE29-2341-4381-9A2F-5ADCE42FD148}" srcOrd="6" destOrd="0" parTransId="{8D29B884-7E04-4E1D-BB48-9F7E0376F704}" sibTransId="{73AEF3C8-80EF-4BA8-9160-FC78A6D4A68F}"/>
    <dgm:cxn modelId="{438EF3A0-4FD0-4CE9-9699-59958B5A5FBA}" type="presOf" srcId="{B5F43D7A-C83A-4E2E-8095-25617EDA0A1E}" destId="{3962065B-16AF-410F-91D8-5A0938EBBCFA}" srcOrd="0" destOrd="0" presId="urn:microsoft.com/office/officeart/2005/8/layout/default"/>
    <dgm:cxn modelId="{D6F9C5AF-8FAE-4132-8690-EB4B79C6182B}" srcId="{74A0CEF4-5598-4B06-A6BD-63CDA47C16FE}" destId="{859BEFC3-EFC0-4523-9DBC-A7A0AA5C2058}" srcOrd="2" destOrd="0" parTransId="{F207B0C3-F13C-440A-BD4B-E7A4D579AF73}" sibTransId="{05995074-6F41-48FA-AAAE-DD6E77DE21DC}"/>
    <dgm:cxn modelId="{D0B605E7-5342-432F-8F37-2A9587BD7C5D}" type="presOf" srcId="{3C45469B-52BA-427B-BE4C-12B77A64B07A}" destId="{948FE29D-EF18-4FF4-9D08-37B1583F6DDF}" srcOrd="0" destOrd="0" presId="urn:microsoft.com/office/officeart/2005/8/layout/default"/>
    <dgm:cxn modelId="{E5A122ED-53DD-45C8-8196-9446007ABD63}" type="presOf" srcId="{DE52CE29-2341-4381-9A2F-5ADCE42FD148}" destId="{CC98D48D-F66A-488E-B6BF-9D50DFF17575}" srcOrd="0" destOrd="0" presId="urn:microsoft.com/office/officeart/2005/8/layout/default"/>
    <dgm:cxn modelId="{EC643DF4-80F3-4FFA-A870-FDD0F932E3B8}" srcId="{74A0CEF4-5598-4B06-A6BD-63CDA47C16FE}" destId="{B5F43D7A-C83A-4E2E-8095-25617EDA0A1E}" srcOrd="3" destOrd="0" parTransId="{77C334CF-525D-4511-AA65-86FD1EA647ED}" sibTransId="{00246AFB-6626-47C7-9581-2CC7A92C8C52}"/>
    <dgm:cxn modelId="{1CBC3BF5-7EAB-4AE8-98B8-D4C280EBD08A}" type="presParOf" srcId="{1AF8C761-AAAA-41B5-9144-7B6448454A19}" destId="{C4C1B4A5-8498-4E1A-9BB2-A4E6F9C419E8}" srcOrd="0" destOrd="0" presId="urn:microsoft.com/office/officeart/2005/8/layout/default"/>
    <dgm:cxn modelId="{D6CB7619-C1D3-432E-9853-FF60264C41B5}" type="presParOf" srcId="{1AF8C761-AAAA-41B5-9144-7B6448454A19}" destId="{F20BAD3F-0E7D-4543-B774-651DB11BCD85}" srcOrd="1" destOrd="0" presId="urn:microsoft.com/office/officeart/2005/8/layout/default"/>
    <dgm:cxn modelId="{8A7265AD-4EB5-4E5B-BEB1-CB3441FCEBD6}" type="presParOf" srcId="{1AF8C761-AAAA-41B5-9144-7B6448454A19}" destId="{948FE29D-EF18-4FF4-9D08-37B1583F6DDF}" srcOrd="2" destOrd="0" presId="urn:microsoft.com/office/officeart/2005/8/layout/default"/>
    <dgm:cxn modelId="{64B3A4F4-8854-4A75-96B6-500DD3E77B14}" type="presParOf" srcId="{1AF8C761-AAAA-41B5-9144-7B6448454A19}" destId="{D3D0252E-28F6-45F2-BA6E-C1FBD665770A}" srcOrd="3" destOrd="0" presId="urn:microsoft.com/office/officeart/2005/8/layout/default"/>
    <dgm:cxn modelId="{55245058-5B47-4A40-9C71-38E20E5BCABB}" type="presParOf" srcId="{1AF8C761-AAAA-41B5-9144-7B6448454A19}" destId="{A02F5D73-1CA1-456D-B001-64F9A82A3D30}" srcOrd="4" destOrd="0" presId="urn:microsoft.com/office/officeart/2005/8/layout/default"/>
    <dgm:cxn modelId="{FF341F44-5A92-4C24-8D35-E00CCFBC0A0F}" type="presParOf" srcId="{1AF8C761-AAAA-41B5-9144-7B6448454A19}" destId="{106B7257-EBC0-4742-A833-4DF85BC6EA08}" srcOrd="5" destOrd="0" presId="urn:microsoft.com/office/officeart/2005/8/layout/default"/>
    <dgm:cxn modelId="{C1D7F611-548F-4E37-8358-6F4F9CC86DC1}" type="presParOf" srcId="{1AF8C761-AAAA-41B5-9144-7B6448454A19}" destId="{3962065B-16AF-410F-91D8-5A0938EBBCFA}" srcOrd="6" destOrd="0" presId="urn:microsoft.com/office/officeart/2005/8/layout/default"/>
    <dgm:cxn modelId="{856B7EF7-1DC3-4AA4-B6BF-B14EC43F0B72}" type="presParOf" srcId="{1AF8C761-AAAA-41B5-9144-7B6448454A19}" destId="{FB7DA4BC-C9D2-42F5-B040-B64F350DEEFA}" srcOrd="7" destOrd="0" presId="urn:microsoft.com/office/officeart/2005/8/layout/default"/>
    <dgm:cxn modelId="{669F3F92-9327-4E01-9300-E7A83983A2D6}" type="presParOf" srcId="{1AF8C761-AAAA-41B5-9144-7B6448454A19}" destId="{43E85D57-63AD-4A53-8A55-1556E930C63E}" srcOrd="8" destOrd="0" presId="urn:microsoft.com/office/officeart/2005/8/layout/default"/>
    <dgm:cxn modelId="{509DD9A2-17A7-49D6-93D9-BDE144ED176D}" type="presParOf" srcId="{1AF8C761-AAAA-41B5-9144-7B6448454A19}" destId="{6A8658B0-2778-4758-B412-C7C05BE13F2C}" srcOrd="9" destOrd="0" presId="urn:microsoft.com/office/officeart/2005/8/layout/default"/>
    <dgm:cxn modelId="{1271980F-CDD4-498F-ACD5-754C0165D029}" type="presParOf" srcId="{1AF8C761-AAAA-41B5-9144-7B6448454A19}" destId="{796B2D4A-C0DE-41DD-A5EE-B3F7DBC2BCC6}" srcOrd="10" destOrd="0" presId="urn:microsoft.com/office/officeart/2005/8/layout/default"/>
    <dgm:cxn modelId="{815896C7-D2A7-4097-9C87-FD3DBD070568}" type="presParOf" srcId="{1AF8C761-AAAA-41B5-9144-7B6448454A19}" destId="{31B5CBBC-0044-47E0-B240-28E8E226DCC9}" srcOrd="11" destOrd="0" presId="urn:microsoft.com/office/officeart/2005/8/layout/default"/>
    <dgm:cxn modelId="{458F10F4-2D41-49C1-825A-AE1855D6C1C7}" type="presParOf" srcId="{1AF8C761-AAAA-41B5-9144-7B6448454A19}" destId="{CC98D48D-F66A-488E-B6BF-9D50DFF1757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1B4A5-8498-4E1A-9BB2-A4E6F9C419E8}">
      <dsp:nvSpPr>
        <dsp:cNvPr id="0" name=""/>
        <dsp:cNvSpPr/>
      </dsp:nvSpPr>
      <dsp:spPr>
        <a:xfrm>
          <a:off x="3080"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Easy APIs import and export</a:t>
          </a:r>
          <a:br>
            <a:rPr lang="en-US" sz="1400" b="0" i="0" kern="1200"/>
          </a:br>
          <a:r>
            <a:rPr lang="en-US" sz="1400" b="0" i="0" kern="1200"/>
            <a:t>A collection can be imported or exported. Thus it can save time for transferring the requests.</a:t>
          </a:r>
          <a:endParaRPr lang="en-US" sz="1400" kern="1200"/>
        </a:p>
      </dsp:txBody>
      <dsp:txXfrm>
        <a:off x="3080" y="587032"/>
        <a:ext cx="2444055" cy="1466433"/>
      </dsp:txXfrm>
    </dsp:sp>
    <dsp:sp modelId="{948FE29D-EF18-4FF4-9D08-37B1583F6DDF}">
      <dsp:nvSpPr>
        <dsp:cNvPr id="0" name=""/>
        <dsp:cNvSpPr/>
      </dsp:nvSpPr>
      <dsp:spPr>
        <a:xfrm>
          <a:off x="2691541" y="587032"/>
          <a:ext cx="2444055" cy="1466433"/>
        </a:xfrm>
        <a:prstGeom prst="rect">
          <a:avLst/>
        </a:prstGeom>
        <a:solidFill>
          <a:schemeClr val="accent5">
            <a:hueOff val="-171871"/>
            <a:satOff val="-2003"/>
            <a:lumOff val="-3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Request categorization</a:t>
          </a:r>
          <a:br>
            <a:rPr lang="en-US" sz="1400" b="0" i="0" kern="1200"/>
          </a:br>
          <a:r>
            <a:rPr lang="en-US" sz="1400" b="0" i="0" kern="1200"/>
            <a:t>Requests can be grouped into folders and collections for easy access.</a:t>
          </a:r>
          <a:endParaRPr lang="en-US" sz="1400" kern="1200"/>
        </a:p>
      </dsp:txBody>
      <dsp:txXfrm>
        <a:off x="2691541" y="587032"/>
        <a:ext cx="2444055" cy="1466433"/>
      </dsp:txXfrm>
    </dsp:sp>
    <dsp:sp modelId="{A02F5D73-1CA1-456D-B001-64F9A82A3D30}">
      <dsp:nvSpPr>
        <dsp:cNvPr id="0" name=""/>
        <dsp:cNvSpPr/>
      </dsp:nvSpPr>
      <dsp:spPr>
        <a:xfrm>
          <a:off x="5380002" y="587032"/>
          <a:ext cx="2444055" cy="1466433"/>
        </a:xfrm>
        <a:prstGeom prst="rect">
          <a:avLst/>
        </a:prstGeom>
        <a:solidFill>
          <a:schemeClr val="accent5">
            <a:hueOff val="-343741"/>
            <a:satOff val="-4006"/>
            <a:lumOff val="-7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Passing data among requests</a:t>
          </a:r>
          <a:br>
            <a:rPr lang="en-US" sz="1400" b="0" i="0" kern="1200"/>
          </a:br>
          <a:r>
            <a:rPr lang="en-US" sz="1400" b="0" i="0" kern="1200"/>
            <a:t>Scripts can be used to pass data between API requests.</a:t>
          </a:r>
          <a:endParaRPr lang="en-US" sz="1400" kern="1200"/>
        </a:p>
      </dsp:txBody>
      <dsp:txXfrm>
        <a:off x="5380002" y="587032"/>
        <a:ext cx="2444055" cy="1466433"/>
      </dsp:txXfrm>
    </dsp:sp>
    <dsp:sp modelId="{3962065B-16AF-410F-91D8-5A0938EBBCFA}">
      <dsp:nvSpPr>
        <dsp:cNvPr id="0" name=""/>
        <dsp:cNvSpPr/>
      </dsp:nvSpPr>
      <dsp:spPr>
        <a:xfrm>
          <a:off x="8068463" y="587032"/>
          <a:ext cx="2444055" cy="1466433"/>
        </a:xfrm>
        <a:prstGeom prst="rect">
          <a:avLst/>
        </a:prstGeom>
        <a:solidFill>
          <a:schemeClr val="accent5">
            <a:hueOff val="-515611"/>
            <a:satOff val="-6008"/>
            <a:lumOff val="-1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Running collections/folders.</a:t>
          </a:r>
          <a:br>
            <a:rPr lang="en-US" sz="1400" b="0" i="0" kern="1200"/>
          </a:br>
          <a:r>
            <a:rPr lang="en-US" sz="1400" b="0" i="0" kern="1200"/>
            <a:t>You can run individual requests or folder or collection as a whole in the Postman.</a:t>
          </a:r>
          <a:endParaRPr lang="en-US" sz="1400" kern="1200"/>
        </a:p>
      </dsp:txBody>
      <dsp:txXfrm>
        <a:off x="8068463" y="587032"/>
        <a:ext cx="2444055" cy="1466433"/>
      </dsp:txXfrm>
    </dsp:sp>
    <dsp:sp modelId="{43E85D57-63AD-4A53-8A55-1556E930C63E}">
      <dsp:nvSpPr>
        <dsp:cNvPr id="0" name=""/>
        <dsp:cNvSpPr/>
      </dsp:nvSpPr>
      <dsp:spPr>
        <a:xfrm>
          <a:off x="1347311" y="2297871"/>
          <a:ext cx="2444055" cy="1466433"/>
        </a:xfrm>
        <a:prstGeom prst="rect">
          <a:avLst/>
        </a:prstGeom>
        <a:solidFill>
          <a:schemeClr val="accent5">
            <a:hueOff val="-687482"/>
            <a:satOff val="-8011"/>
            <a:lumOff val="-14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API documentation</a:t>
          </a:r>
          <a:br>
            <a:rPr lang="en-US" sz="1400" b="0" i="0" kern="1200"/>
          </a:br>
          <a:r>
            <a:rPr lang="en-US" sz="1400" b="0" i="0" kern="1200"/>
            <a:t>Postman provides you an option to add a name and description to your request, folder, and collections.</a:t>
          </a:r>
          <a:endParaRPr lang="en-US" sz="1400" kern="1200"/>
        </a:p>
      </dsp:txBody>
      <dsp:txXfrm>
        <a:off x="1347311" y="2297871"/>
        <a:ext cx="2444055" cy="1466433"/>
      </dsp:txXfrm>
    </dsp:sp>
    <dsp:sp modelId="{796B2D4A-C0DE-41DD-A5EE-B3F7DBC2BCC6}">
      <dsp:nvSpPr>
        <dsp:cNvPr id="0" name=""/>
        <dsp:cNvSpPr/>
      </dsp:nvSpPr>
      <dsp:spPr>
        <a:xfrm>
          <a:off x="4035772" y="2297871"/>
          <a:ext cx="2444055" cy="1466433"/>
        </a:xfrm>
        <a:prstGeom prst="rect">
          <a:avLst/>
        </a:prstGeom>
        <a:solidFill>
          <a:schemeClr val="accent5">
            <a:hueOff val="-859352"/>
            <a:satOff val="-10014"/>
            <a:lumOff val="-1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Building Test suits</a:t>
          </a:r>
          <a:br>
            <a:rPr lang="en-US" sz="1400" b="0" i="0" kern="1200"/>
          </a:br>
          <a:r>
            <a:rPr lang="en-US" sz="1400" b="0" i="0" kern="1200"/>
            <a:t>Test scripts can be added to requests, and integration test suites can be built.</a:t>
          </a:r>
          <a:endParaRPr lang="en-US" sz="1400" kern="1200"/>
        </a:p>
      </dsp:txBody>
      <dsp:txXfrm>
        <a:off x="4035772" y="2297871"/>
        <a:ext cx="2444055" cy="1466433"/>
      </dsp:txXfrm>
    </dsp:sp>
    <dsp:sp modelId="{CC98D48D-F66A-488E-B6BF-9D50DFF17575}">
      <dsp:nvSpPr>
        <dsp:cNvPr id="0" name=""/>
        <dsp:cNvSpPr/>
      </dsp:nvSpPr>
      <dsp:spPr>
        <a:xfrm>
          <a:off x="6724233" y="2297871"/>
          <a:ext cx="2444055" cy="1466433"/>
        </a:xfrm>
        <a:prstGeom prst="rect">
          <a:avLst/>
        </a:prstGeom>
        <a:solidFill>
          <a:schemeClr val="accent5">
            <a:hueOff val="-1031223"/>
            <a:satOff val="-12017"/>
            <a:lumOff val="-2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Time-saving</a:t>
          </a:r>
          <a:br>
            <a:rPr lang="en-US" sz="1400" b="0" i="0" kern="1200"/>
          </a:br>
          <a:r>
            <a:rPr lang="en-US" sz="1400" b="0" i="0" kern="1200"/>
            <a:t>Setting any variable for collections will automatically apply the same to the folders generated under the collection and requests; thus, it saves time.</a:t>
          </a:r>
          <a:endParaRPr lang="en-US" sz="14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8/4/2022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00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72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87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8/4/2022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41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20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7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250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55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14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435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8/4/2022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06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8/4/2022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62657986"/>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http-full-form" TargetMode="External"/><Relationship Id="rId2" Type="http://schemas.openxmlformats.org/officeDocument/2006/relationships/hyperlink" Target="https://www.javatpoint.com/http" TargetMode="External"/><Relationship Id="rId1" Type="http://schemas.openxmlformats.org/officeDocument/2006/relationships/slideLayout" Target="../slideLayouts/slideLayout2.xml"/><Relationship Id="rId5" Type="http://schemas.openxmlformats.org/officeDocument/2006/relationships/hyperlink" Target="https://www.javatpoint.com/postman" TargetMode="External"/><Relationship Id="rId4" Type="http://schemas.openxmlformats.org/officeDocument/2006/relationships/hyperlink" Target="https://www.javatpoint.com/api-full-for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848DE79-7143-5D7A-4885-AECFA399F8DC}"/>
              </a:ext>
            </a:extLst>
          </p:cNvPr>
          <p:cNvPicPr>
            <a:picLocks noChangeAspect="1"/>
          </p:cNvPicPr>
          <p:nvPr/>
        </p:nvPicPr>
        <p:blipFill rotWithShape="1">
          <a:blip r:embed="rId2">
            <a:alphaModFix amt="55000"/>
          </a:blip>
          <a:srcRect b="6250"/>
          <a:stretch/>
        </p:blipFill>
        <p:spPr>
          <a:xfrm>
            <a:off x="20" y="10"/>
            <a:ext cx="12191980" cy="6857990"/>
          </a:xfrm>
          <a:prstGeom prst="rect">
            <a:avLst/>
          </a:prstGeom>
        </p:spPr>
      </p:pic>
      <p:sp>
        <p:nvSpPr>
          <p:cNvPr id="1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07E53D-1F2B-D918-DE43-F91E7ECFD91F}"/>
              </a:ext>
            </a:extLst>
          </p:cNvPr>
          <p:cNvSpPr>
            <a:spLocks noGrp="1"/>
          </p:cNvSpPr>
          <p:nvPr>
            <p:ph type="ctrTitle"/>
          </p:nvPr>
        </p:nvSpPr>
        <p:spPr>
          <a:xfrm>
            <a:off x="6257047" y="795509"/>
            <a:ext cx="5037616" cy="3011340"/>
          </a:xfrm>
        </p:spPr>
        <p:txBody>
          <a:bodyPr>
            <a:normAutofit/>
          </a:bodyPr>
          <a:lstStyle/>
          <a:p>
            <a:r>
              <a:rPr lang="en-IN"/>
              <a:t>Postman</a:t>
            </a:r>
            <a:endParaRPr lang="en-IN" dirty="0"/>
          </a:p>
        </p:txBody>
      </p:sp>
      <p:sp>
        <p:nvSpPr>
          <p:cNvPr id="3" name="Subtitle 2">
            <a:extLst>
              <a:ext uri="{FF2B5EF4-FFF2-40B4-BE49-F238E27FC236}">
                <a16:creationId xmlns:a16="http://schemas.microsoft.com/office/drawing/2014/main" id="{2B74073F-3211-22AA-B5D2-97A507F4CBBD}"/>
              </a:ext>
            </a:extLst>
          </p:cNvPr>
          <p:cNvSpPr>
            <a:spLocks noGrp="1"/>
          </p:cNvSpPr>
          <p:nvPr>
            <p:ph type="subTitle" idx="1"/>
          </p:nvPr>
        </p:nvSpPr>
        <p:spPr>
          <a:xfrm>
            <a:off x="6257047" y="3898924"/>
            <a:ext cx="5037616" cy="1777878"/>
          </a:xfrm>
        </p:spPr>
        <p:txBody>
          <a:bodyPr>
            <a:normAutofit/>
          </a:bodyPr>
          <a:lstStyle/>
          <a:p>
            <a:r>
              <a:rPr lang="en-IN"/>
              <a:t>.</a:t>
            </a:r>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34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5EFF-7C3D-180F-3072-4E922702652B}"/>
              </a:ext>
            </a:extLst>
          </p:cNvPr>
          <p:cNvSpPr>
            <a:spLocks noGrp="1"/>
          </p:cNvSpPr>
          <p:nvPr>
            <p:ph type="title"/>
          </p:nvPr>
        </p:nvSpPr>
        <p:spPr/>
        <p:txBody>
          <a:bodyPr/>
          <a:lstStyle/>
          <a:p>
            <a:r>
              <a:rPr lang="en-US" b="0" i="0" dirty="0">
                <a:solidFill>
                  <a:srgbClr val="610B38"/>
                </a:solidFill>
                <a:effectLst/>
                <a:latin typeface="erdana"/>
              </a:rPr>
              <a:t>Creating the First Collection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373088F-557D-56D0-CB52-B9E54D406EB0}"/>
              </a:ext>
            </a:extLst>
          </p:cNvPr>
          <p:cNvSpPr>
            <a:spLocks noGrp="1"/>
          </p:cNvSpPr>
          <p:nvPr>
            <p:ph idx="1"/>
          </p:nvPr>
        </p:nvSpPr>
        <p:spPr/>
        <p:txBody>
          <a:bodyPr>
            <a:normAutofit fontScale="62500" lnSpcReduction="20000"/>
          </a:bodyPr>
          <a:lstStyle/>
          <a:p>
            <a:pPr algn="just"/>
            <a:r>
              <a:rPr lang="en-US" b="0" i="0" dirty="0">
                <a:solidFill>
                  <a:srgbClr val="333333"/>
                </a:solidFill>
                <a:effectLst/>
                <a:latin typeface="inter-regular"/>
              </a:rPr>
              <a:t>Collection in Postman means a group of API requests that you have already saved in the Postman. You can arrange these requests into folders.</a:t>
            </a:r>
          </a:p>
          <a:p>
            <a:pPr algn="just"/>
            <a:r>
              <a:rPr lang="en-US" b="0" i="0" dirty="0">
                <a:solidFill>
                  <a:srgbClr val="610B4B"/>
                </a:solidFill>
                <a:effectLst/>
                <a:latin typeface="erdana"/>
              </a:rPr>
              <a:t>Steps to Create the First Collection</a:t>
            </a:r>
          </a:p>
          <a:p>
            <a:pPr algn="just">
              <a:buFont typeface="Arial" panose="020B0604020202020204" pitchFamily="34" charset="0"/>
              <a:buChar char="•"/>
            </a:pPr>
            <a:r>
              <a:rPr lang="en-US" b="0" i="0" dirty="0">
                <a:solidFill>
                  <a:srgbClr val="000000"/>
                </a:solidFill>
                <a:effectLst/>
                <a:latin typeface="inter-regular"/>
              </a:rPr>
              <a:t>Enter the new request in the Request URL option, which is present in the Builder section.</a:t>
            </a:r>
          </a:p>
          <a:p>
            <a:r>
              <a:rPr lang="en-US" b="0" i="0" dirty="0">
                <a:solidFill>
                  <a:srgbClr val="000000"/>
                </a:solidFill>
                <a:effectLst/>
                <a:latin typeface="inter-regular"/>
              </a:rPr>
              <a:t>Click on the Save button, and then a new window will open, as shown in the image below.</a:t>
            </a:r>
          </a:p>
          <a:p>
            <a:pPr algn="just">
              <a:buFont typeface="Arial" panose="020B0604020202020204" pitchFamily="34" charset="0"/>
              <a:buChar char="•"/>
            </a:pPr>
            <a:r>
              <a:rPr lang="en-US" b="0" i="0" dirty="0">
                <a:solidFill>
                  <a:srgbClr val="000000"/>
                </a:solidFill>
                <a:effectLst/>
                <a:latin typeface="inter-regular"/>
              </a:rPr>
              <a:t>You can change the Request name, or by default, Request URL will be displayed as the Request name.</a:t>
            </a:r>
          </a:p>
          <a:p>
            <a:pPr algn="just">
              <a:buFont typeface="Arial" panose="020B0604020202020204" pitchFamily="34" charset="0"/>
              <a:buChar char="•"/>
            </a:pPr>
            <a:r>
              <a:rPr lang="en-US" b="0" i="0" dirty="0">
                <a:solidFill>
                  <a:srgbClr val="000000"/>
                </a:solidFill>
                <a:effectLst/>
                <a:latin typeface="inter-regular"/>
              </a:rPr>
              <a:t>You can also write the Request description as an optional step.</a:t>
            </a:r>
          </a:p>
          <a:p>
            <a:pPr algn="just">
              <a:buFont typeface="Arial" panose="020B0604020202020204" pitchFamily="34" charset="0"/>
              <a:buChar char="•"/>
            </a:pPr>
            <a:r>
              <a:rPr lang="en-US" b="0" i="0" dirty="0">
                <a:solidFill>
                  <a:srgbClr val="000000"/>
                </a:solidFill>
                <a:effectLst/>
                <a:latin typeface="inter-regular"/>
              </a:rPr>
              <a:t>Now go to </a:t>
            </a:r>
            <a:r>
              <a:rPr lang="en-US" b="1" i="0" dirty="0">
                <a:solidFill>
                  <a:srgbClr val="000000"/>
                </a:solidFill>
                <a:effectLst/>
                <a:latin typeface="inter-bold"/>
              </a:rPr>
              <a:t>create a collection</a:t>
            </a:r>
            <a:r>
              <a:rPr lang="en-US" b="0" i="0" dirty="0">
                <a:solidFill>
                  <a:srgbClr val="000000"/>
                </a:solidFill>
                <a:effectLst/>
                <a:latin typeface="inter-regular"/>
              </a:rPr>
              <a:t> option and write a name to your collection. I have named it First Collection, as you can see in the image above.</a:t>
            </a:r>
          </a:p>
          <a:p>
            <a:pPr algn="just">
              <a:buFont typeface="Arial" panose="020B0604020202020204" pitchFamily="34" charset="0"/>
              <a:buChar char="•"/>
            </a:pPr>
            <a:r>
              <a:rPr lang="en-US" b="0" i="0" dirty="0">
                <a:solidFill>
                  <a:srgbClr val="000000"/>
                </a:solidFill>
                <a:effectLst/>
                <a:latin typeface="inter-regular"/>
              </a:rPr>
              <a:t>Save your collection by clicking on the Save button.</a:t>
            </a:r>
          </a:p>
          <a:p>
            <a:pPr algn="just">
              <a:buFont typeface="Arial" panose="020B0604020202020204" pitchFamily="34" charset="0"/>
              <a:buChar char="•"/>
            </a:pPr>
            <a:r>
              <a:rPr lang="en-US" b="0" i="0" dirty="0">
                <a:solidFill>
                  <a:srgbClr val="000000"/>
                </a:solidFill>
                <a:effectLst/>
                <a:latin typeface="inter-regular"/>
              </a:rPr>
              <a:t>Now, after saving, you can see your collection in the sidebar under the Collection tab, as shown in the image below.</a:t>
            </a:r>
          </a:p>
          <a:p>
            <a:pPr algn="just">
              <a:buFont typeface="Arial" panose="020B0604020202020204" pitchFamily="34" charset="0"/>
              <a:buChar char="•"/>
            </a:pPr>
            <a:r>
              <a:rPr lang="en-US" b="0" i="0" dirty="0">
                <a:solidFill>
                  <a:srgbClr val="000000"/>
                </a:solidFill>
                <a:effectLst/>
                <a:latin typeface="inter-regular"/>
              </a:rPr>
              <a:t>Within a collection, any number of requests can be added.</a:t>
            </a:r>
          </a:p>
          <a:p>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7920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23CC-3C10-BBBA-E742-0CC16004D132}"/>
              </a:ext>
            </a:extLst>
          </p:cNvPr>
          <p:cNvSpPr>
            <a:spLocks noGrp="1"/>
          </p:cNvSpPr>
          <p:nvPr>
            <p:ph type="title"/>
          </p:nvPr>
        </p:nvSpPr>
        <p:spPr/>
        <p:txBody>
          <a:bodyPr/>
          <a:lstStyle/>
          <a:p>
            <a:r>
              <a:rPr lang="en-US" b="0" i="0" dirty="0">
                <a:solidFill>
                  <a:srgbClr val="610B38"/>
                </a:solidFill>
                <a:effectLst/>
                <a:latin typeface="erdana"/>
              </a:rPr>
              <a:t>Creating Requests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D8988AE-E39F-AB3D-E1E7-5814AB3C74C7}"/>
              </a:ext>
            </a:extLst>
          </p:cNvPr>
          <p:cNvSpPr>
            <a:spLocks noGrp="1"/>
          </p:cNvSpPr>
          <p:nvPr>
            <p:ph idx="1"/>
          </p:nvPr>
        </p:nvSpPr>
        <p:spPr/>
        <p:txBody>
          <a:bodyPr>
            <a:normAutofit fontScale="55000" lnSpcReduction="20000"/>
          </a:bodyPr>
          <a:lstStyle/>
          <a:p>
            <a:pPr algn="just"/>
            <a:r>
              <a:rPr lang="en-US" b="0" i="0" dirty="0">
                <a:solidFill>
                  <a:srgbClr val="610B38"/>
                </a:solidFill>
                <a:effectLst/>
                <a:latin typeface="erdana"/>
              </a:rPr>
              <a:t>Creating Requests</a:t>
            </a:r>
          </a:p>
          <a:p>
            <a:pPr algn="just"/>
            <a:r>
              <a:rPr lang="en-US" b="0" i="0" dirty="0">
                <a:solidFill>
                  <a:srgbClr val="333333"/>
                </a:solidFill>
                <a:effectLst/>
                <a:latin typeface="inter-regular"/>
              </a:rPr>
              <a:t>Let's create a new request in Postman. In the request, we can have many details. And during this request creation process, you have to enter a URL and select the method. Other than you can optionally specify the number of additional information.</a:t>
            </a:r>
          </a:p>
          <a:p>
            <a:pPr algn="just"/>
            <a:r>
              <a:rPr lang="en-US" b="0" i="0" dirty="0">
                <a:solidFill>
                  <a:srgbClr val="333333"/>
                </a:solidFill>
                <a:effectLst/>
                <a:latin typeface="inter-regular"/>
              </a:rPr>
              <a:t>To create a request, follow the following steps:</a:t>
            </a:r>
          </a:p>
          <a:p>
            <a:pPr algn="just"/>
            <a:r>
              <a:rPr lang="en-US" b="1" i="0" dirty="0">
                <a:solidFill>
                  <a:srgbClr val="333333"/>
                </a:solidFill>
                <a:effectLst/>
                <a:latin typeface="inter-bold"/>
              </a:rPr>
              <a:t>Step 1:</a:t>
            </a:r>
            <a:r>
              <a:rPr lang="en-US" b="0" i="0" dirty="0">
                <a:solidFill>
                  <a:srgbClr val="333333"/>
                </a:solidFill>
                <a:effectLst/>
                <a:latin typeface="inter-regular"/>
              </a:rPr>
              <a:t> Launch the Postman.</a:t>
            </a:r>
          </a:p>
          <a:p>
            <a:pPr algn="just"/>
            <a:r>
              <a:rPr lang="en-US" b="1" i="0" dirty="0">
                <a:solidFill>
                  <a:srgbClr val="333333"/>
                </a:solidFill>
                <a:effectLst/>
                <a:latin typeface="inter-bold"/>
              </a:rPr>
              <a:t>Step 2:</a:t>
            </a:r>
            <a:r>
              <a:rPr lang="en-US" b="0" i="0" dirty="0">
                <a:solidFill>
                  <a:srgbClr val="333333"/>
                </a:solidFill>
                <a:effectLst/>
                <a:latin typeface="inter-regular"/>
              </a:rPr>
              <a:t> Click on New option from the top left corner of the Postman homepage window. Once you click on the button, a drop-down menu will open.</a:t>
            </a:r>
          </a:p>
          <a:p>
            <a:pPr algn="just"/>
            <a:r>
              <a:rPr lang="en-US" b="1" i="0" dirty="0">
                <a:solidFill>
                  <a:srgbClr val="333333"/>
                </a:solidFill>
                <a:effectLst/>
                <a:latin typeface="inter-bold"/>
              </a:rPr>
              <a:t>Step 3:</a:t>
            </a:r>
            <a:r>
              <a:rPr lang="en-US" b="0" i="0" dirty="0">
                <a:solidFill>
                  <a:srgbClr val="333333"/>
                </a:solidFill>
                <a:effectLst/>
                <a:latin typeface="inter-regular"/>
              </a:rPr>
              <a:t> Click on the Request option from the drop-down list.</a:t>
            </a:r>
          </a:p>
          <a:p>
            <a:pPr algn="just"/>
            <a:r>
              <a:rPr lang="en-US" b="1" i="0" dirty="0">
                <a:solidFill>
                  <a:srgbClr val="333333"/>
                </a:solidFill>
                <a:effectLst/>
                <a:latin typeface="inter-bold"/>
              </a:rPr>
              <a:t>Step 4:</a:t>
            </a:r>
            <a:r>
              <a:rPr lang="en-US" b="0" i="0" dirty="0">
                <a:solidFill>
                  <a:srgbClr val="333333"/>
                </a:solidFill>
                <a:effectLst/>
                <a:latin typeface="inter-regular"/>
              </a:rPr>
              <a:t> Once you select the Request option, you will be prompted to enter the request name, and you can also describe that API for future use. The description section is optional; we can leave it blank.</a:t>
            </a:r>
          </a:p>
          <a:p>
            <a:pPr algn="just"/>
            <a:r>
              <a:rPr lang="en-US" b="1" i="0" dirty="0">
                <a:solidFill>
                  <a:srgbClr val="333333"/>
                </a:solidFill>
                <a:effectLst/>
                <a:latin typeface="inter-bold"/>
              </a:rPr>
              <a:t>Step 5:</a:t>
            </a:r>
            <a:r>
              <a:rPr lang="en-US" b="0" i="0" dirty="0">
                <a:solidFill>
                  <a:srgbClr val="333333"/>
                </a:solidFill>
                <a:effectLst/>
                <a:latin typeface="inter-regular"/>
              </a:rPr>
              <a:t> Scroll down and click on + Create Collection.</a:t>
            </a:r>
          </a:p>
          <a:p>
            <a:pPr algn="just"/>
            <a:r>
              <a:rPr lang="en-US" b="1" i="0" dirty="0">
                <a:solidFill>
                  <a:srgbClr val="333333"/>
                </a:solidFill>
                <a:effectLst/>
                <a:latin typeface="inter-bold"/>
              </a:rPr>
              <a:t>Step 6:</a:t>
            </a:r>
            <a:r>
              <a:rPr lang="en-US" b="0" i="0" dirty="0">
                <a:solidFill>
                  <a:srgbClr val="333333"/>
                </a:solidFill>
                <a:effectLst/>
                <a:latin typeface="inter-regular"/>
              </a:rPr>
              <a:t> Click on the Save button to create your request.</a:t>
            </a:r>
          </a:p>
          <a:p>
            <a:pPr algn="just"/>
            <a:r>
              <a:rPr lang="en-US" b="1" i="0" dirty="0">
                <a:solidFill>
                  <a:srgbClr val="333333"/>
                </a:solidFill>
                <a:effectLst/>
                <a:latin typeface="inter-bold"/>
              </a:rPr>
              <a:t>Step 7:</a:t>
            </a:r>
            <a:r>
              <a:rPr lang="en-US" b="0" i="0" dirty="0">
                <a:solidFill>
                  <a:srgbClr val="333333"/>
                </a:solidFill>
                <a:effectLst/>
                <a:latin typeface="inter-regular"/>
              </a:rPr>
              <a:t> Enter </a:t>
            </a:r>
            <a:r>
              <a:rPr lang="en-US" b="0" i="0" u="none" strike="noStrike" dirty="0">
                <a:solidFill>
                  <a:srgbClr val="008000"/>
                </a:solidFill>
                <a:effectLst/>
                <a:latin typeface="inter-regular"/>
                <a:hlinkClick r:id="rId2"/>
              </a:rPr>
              <a:t>www.javatpoint.com</a:t>
            </a:r>
            <a:r>
              <a:rPr lang="en-US" b="0" i="0" dirty="0">
                <a:solidFill>
                  <a:srgbClr val="333333"/>
                </a:solidFill>
                <a:effectLst/>
                <a:latin typeface="inter-regular"/>
              </a:rPr>
              <a:t> in the address bar and click on Send.</a:t>
            </a:r>
          </a:p>
          <a:p>
            <a:br>
              <a:rPr lang="en-US" dirty="0"/>
            </a:b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18819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2A6FD0-1BE8-D7EB-4B2C-DEF04AADFB32}"/>
              </a:ext>
            </a:extLst>
          </p:cNvPr>
          <p:cNvSpPr>
            <a:spLocks noGrp="1"/>
          </p:cNvSpPr>
          <p:nvPr>
            <p:ph type="title"/>
          </p:nvPr>
        </p:nvSpPr>
        <p:spPr>
          <a:xfrm>
            <a:off x="838200" y="365125"/>
            <a:ext cx="5558489" cy="1325563"/>
          </a:xfrm>
        </p:spPr>
        <p:txBody>
          <a:bodyPr>
            <a:normAutofit/>
          </a:bodyPr>
          <a:lstStyle/>
          <a:p>
            <a:r>
              <a:rPr lang="en-US" sz="3400" b="0" i="0" dirty="0">
                <a:effectLst/>
                <a:latin typeface="erdana"/>
              </a:rPr>
              <a:t>Postman Intro to Collections</a:t>
            </a:r>
            <a:br>
              <a:rPr lang="en-US" sz="3400" b="0" i="0" dirty="0">
                <a:effectLst/>
                <a:latin typeface="erdana"/>
              </a:rPr>
            </a:br>
            <a:endParaRPr lang="en-IN" sz="3400"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01E046-A826-6005-1DA6-FD5056B7D310}"/>
              </a:ext>
            </a:extLst>
          </p:cNvPr>
          <p:cNvSpPr>
            <a:spLocks noGrp="1"/>
          </p:cNvSpPr>
          <p:nvPr>
            <p:ph idx="1"/>
          </p:nvPr>
        </p:nvSpPr>
        <p:spPr>
          <a:xfrm>
            <a:off x="838200" y="1825625"/>
            <a:ext cx="5558489" cy="4351338"/>
          </a:xfrm>
        </p:spPr>
        <p:txBody>
          <a:bodyPr>
            <a:normAutofit/>
          </a:bodyPr>
          <a:lstStyle/>
          <a:p>
            <a:pPr>
              <a:buFont typeface="Arial" panose="020B0604020202020204" pitchFamily="34" charset="0"/>
              <a:buChar char="•"/>
            </a:pPr>
            <a:r>
              <a:rPr lang="en-US" sz="2000" b="0" i="0" dirty="0">
                <a:effectLst/>
                <a:latin typeface="inter-regular"/>
              </a:rPr>
              <a:t>Collection in Postman means a group of API requests that are already saved in the Postman and can be arranged into folders. Any number of folders can be created inside a collection.</a:t>
            </a:r>
          </a:p>
          <a:p>
            <a:pPr>
              <a:buFont typeface="Arial" panose="020B0604020202020204" pitchFamily="34" charset="0"/>
              <a:buChar char="•"/>
            </a:pPr>
            <a:r>
              <a:rPr lang="en-US" sz="2000" b="0" i="0" dirty="0">
                <a:effectLst/>
                <a:latin typeface="inter-regular"/>
              </a:rPr>
              <a:t>Putting similar requests into folders and collections helps the client in better organization and documentation of their requests.</a:t>
            </a:r>
          </a:p>
          <a:p>
            <a:pPr>
              <a:buFont typeface="Arial" panose="020B0604020202020204" pitchFamily="34" charset="0"/>
              <a:buChar char="•"/>
            </a:pPr>
            <a:r>
              <a:rPr lang="en-US" sz="2000" b="0" i="0" dirty="0">
                <a:effectLst/>
                <a:latin typeface="inter-regular"/>
              </a:rPr>
              <a:t>All the APIs requests can be stored and saved within a collection, and these collections can be shared amongst the team in the Postman workspace.</a:t>
            </a:r>
          </a:p>
          <a:p>
            <a:endParaRPr lang="en-IN" sz="20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14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C5D9A-BE02-BBDF-CFAE-E93D385B68E1}"/>
              </a:ext>
            </a:extLst>
          </p:cNvPr>
          <p:cNvSpPr>
            <a:spLocks noGrp="1"/>
          </p:cNvSpPr>
          <p:nvPr>
            <p:ph type="title"/>
          </p:nvPr>
        </p:nvSpPr>
        <p:spPr>
          <a:xfrm>
            <a:off x="838200" y="459863"/>
            <a:ext cx="10515600" cy="1004594"/>
          </a:xfrm>
        </p:spPr>
        <p:txBody>
          <a:bodyPr>
            <a:normAutofit/>
          </a:bodyPr>
          <a:lstStyle/>
          <a:p>
            <a:pPr algn="ctr"/>
            <a:r>
              <a:rPr lang="en-US" sz="3100" b="0" i="0" dirty="0">
                <a:solidFill>
                  <a:srgbClr val="FFFFFF"/>
                </a:solidFill>
                <a:effectLst/>
                <a:latin typeface="erdana"/>
              </a:rPr>
              <a:t>Advantages of creating collections</a:t>
            </a:r>
            <a:br>
              <a:rPr lang="en-US" sz="3100" b="0" i="0" dirty="0">
                <a:solidFill>
                  <a:srgbClr val="FFFFFF"/>
                </a:solidFill>
                <a:effectLst/>
                <a:latin typeface="erdana"/>
              </a:rPr>
            </a:br>
            <a:endParaRPr lang="en-IN" sz="3100"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B4AC4D8-A3AD-40A8-2D81-7F515082708E}"/>
              </a:ext>
            </a:extLst>
          </p:cNvPr>
          <p:cNvGraphicFramePr>
            <a:graphicFrameLocks noGrp="1"/>
          </p:cNvGraphicFramePr>
          <p:nvPr>
            <p:ph idx="1"/>
            <p:extLst>
              <p:ext uri="{D42A27DB-BD31-4B8C-83A1-F6EECF244321}">
                <p14:modId xmlns:p14="http://schemas.microsoft.com/office/powerpoint/2010/main" val="337307646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18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B59D85-CA2F-C8E2-AB98-D34954BC94FC}"/>
              </a:ext>
            </a:extLst>
          </p:cNvPr>
          <p:cNvSpPr>
            <a:spLocks noGrp="1"/>
          </p:cNvSpPr>
          <p:nvPr>
            <p:ph type="title"/>
          </p:nvPr>
        </p:nvSpPr>
        <p:spPr>
          <a:xfrm>
            <a:off x="5894962" y="479493"/>
            <a:ext cx="5458838" cy="1325563"/>
          </a:xfrm>
        </p:spPr>
        <p:txBody>
          <a:bodyPr>
            <a:normAutofit/>
          </a:bodyPr>
          <a:lstStyle/>
          <a:p>
            <a:r>
              <a:rPr lang="en-US" dirty="0"/>
              <a:t>.</a:t>
            </a:r>
            <a:endParaRPr lang="en-IN" dirty="0"/>
          </a:p>
        </p:txBody>
      </p:sp>
      <p:sp>
        <p:nvSpPr>
          <p:cNvPr id="41"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469AB683-0201-DEFA-AA8C-879315E625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1D5387B-E8D0-1229-8283-9504718C9337}"/>
              </a:ext>
            </a:extLst>
          </p:cNvPr>
          <p:cNvSpPr>
            <a:spLocks noGrp="1"/>
          </p:cNvSpPr>
          <p:nvPr>
            <p:ph idx="1"/>
          </p:nvPr>
        </p:nvSpPr>
        <p:spPr>
          <a:xfrm>
            <a:off x="5894962" y="1984443"/>
            <a:ext cx="5458838" cy="4192520"/>
          </a:xfrm>
        </p:spPr>
        <p:txBody>
          <a:bodyPr>
            <a:normAutofit/>
          </a:bodyPr>
          <a:lstStyle/>
          <a:p>
            <a:pPr marL="0" indent="0">
              <a:buNone/>
            </a:pPr>
            <a:r>
              <a:rPr lang="en-US" sz="8000" dirty="0"/>
              <a:t>Thank you</a:t>
            </a:r>
            <a:endParaRPr lang="en-IN" sz="8000" dirty="0"/>
          </a:p>
        </p:txBody>
      </p:sp>
    </p:spTree>
    <p:extLst>
      <p:ext uri="{BB962C8B-B14F-4D97-AF65-F5344CB8AC3E}">
        <p14:creationId xmlns:p14="http://schemas.microsoft.com/office/powerpoint/2010/main" val="411553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3"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1E7D71-897A-488E-19E7-6FD761DF63B8}"/>
              </a:ext>
            </a:extLst>
          </p:cNvPr>
          <p:cNvSpPr>
            <a:spLocks noGrp="1"/>
          </p:cNvSpPr>
          <p:nvPr>
            <p:ph type="title"/>
          </p:nvPr>
        </p:nvSpPr>
        <p:spPr>
          <a:xfrm>
            <a:off x="6194716" y="739978"/>
            <a:ext cx="5334930" cy="4977928"/>
          </a:xfrm>
        </p:spPr>
        <p:txBody>
          <a:bodyPr vert="horz" lIns="91440" tIns="45720" rIns="91440" bIns="45720" rtlCol="0" anchor="b">
            <a:normAutofit/>
          </a:bodyPr>
          <a:lstStyle/>
          <a:p>
            <a:pPr algn="ctr"/>
            <a:r>
              <a:rPr lang="en-US" sz="2400" b="0" i="0" kern="1200" dirty="0">
                <a:solidFill>
                  <a:schemeClr val="tx1"/>
                </a:solidFill>
                <a:effectLst/>
                <a:latin typeface="+mj-lt"/>
                <a:ea typeface="+mj-ea"/>
                <a:cs typeface="+mj-cs"/>
              </a:rPr>
              <a:t>Postman is one of the most popular software testing tools which is used for API testing. With the help of this tool, developers can easily create, test, share, and document APIs.</a:t>
            </a:r>
            <a:br>
              <a:rPr lang="en-US" sz="2400" b="0" i="0" kern="1200" dirty="0">
                <a:solidFill>
                  <a:schemeClr val="tx1"/>
                </a:solidFill>
                <a:effectLst/>
                <a:latin typeface="+mj-lt"/>
                <a:ea typeface="+mj-ea"/>
                <a:cs typeface="+mj-cs"/>
              </a:rPr>
            </a:br>
            <a:r>
              <a:rPr lang="en-US" sz="2400" b="0" i="0" kern="1200" dirty="0">
                <a:solidFill>
                  <a:schemeClr val="tx1"/>
                </a:solidFill>
                <a:effectLst/>
                <a:latin typeface="+mj-lt"/>
                <a:ea typeface="+mj-ea"/>
                <a:cs typeface="+mj-cs"/>
              </a:rPr>
              <a:t>This tutorial will help in understanding why Postman is so famous and what makes it unique when compared to other API testing tools. All the examples in this tutorial are tested and can be imported in Postman</a:t>
            </a:r>
            <a:r>
              <a:rPr lang="en-US" sz="1500" b="0" i="0" kern="1200" dirty="0">
                <a:solidFill>
                  <a:schemeClr val="tx1"/>
                </a:solidFill>
                <a:effectLst/>
                <a:latin typeface="+mj-lt"/>
                <a:ea typeface="+mj-ea"/>
                <a:cs typeface="+mj-cs"/>
              </a:rPr>
              <a:t>.</a:t>
            </a:r>
            <a:br>
              <a:rPr lang="en-US" sz="1500" b="0" i="0" kern="1200" dirty="0">
                <a:solidFill>
                  <a:schemeClr val="tx1"/>
                </a:solidFill>
                <a:effectLst/>
                <a:latin typeface="+mj-lt"/>
                <a:ea typeface="+mj-ea"/>
                <a:cs typeface="+mj-cs"/>
              </a:rPr>
            </a:br>
            <a:endParaRPr lang="en-US" sz="1500" kern="1200" dirty="0">
              <a:solidFill>
                <a:schemeClr val="tx1"/>
              </a:solidFill>
              <a:latin typeface="+mj-lt"/>
              <a:ea typeface="+mj-ea"/>
              <a:cs typeface="+mj-cs"/>
            </a:endParaRPr>
          </a:p>
        </p:txBody>
      </p:sp>
      <p:sp>
        <p:nvSpPr>
          <p:cNvPr id="25"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Content Placeholder 4" descr="Logo, company name&#10;&#10;Description automatically generated">
            <a:extLst>
              <a:ext uri="{FF2B5EF4-FFF2-40B4-BE49-F238E27FC236}">
                <a16:creationId xmlns:a16="http://schemas.microsoft.com/office/drawing/2014/main" id="{DAB4A137-29BB-F830-AC81-A878A7212C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766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C2D7D1-D7C9-753D-3349-976BDA612888}"/>
              </a:ext>
            </a:extLst>
          </p:cNvPr>
          <p:cNvSpPr>
            <a:spLocks noGrp="1"/>
          </p:cNvSpPr>
          <p:nvPr>
            <p:ph type="title"/>
          </p:nvPr>
        </p:nvSpPr>
        <p:spPr>
          <a:xfrm>
            <a:off x="838200" y="365125"/>
            <a:ext cx="5558489" cy="1325563"/>
          </a:xfrm>
        </p:spPr>
        <p:txBody>
          <a:bodyPr>
            <a:normAutofit/>
          </a:bodyPr>
          <a:lstStyle/>
          <a:p>
            <a:r>
              <a:rPr lang="en-IN" dirty="0"/>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AE1A08-1D57-1281-053E-35FBF6A1C010}"/>
              </a:ext>
            </a:extLst>
          </p:cNvPr>
          <p:cNvSpPr>
            <a:spLocks noGrp="1"/>
          </p:cNvSpPr>
          <p:nvPr>
            <p:ph idx="1"/>
          </p:nvPr>
        </p:nvSpPr>
        <p:spPr>
          <a:xfrm>
            <a:off x="838200" y="1825625"/>
            <a:ext cx="5558489" cy="4351338"/>
          </a:xfrm>
        </p:spPr>
        <p:txBody>
          <a:bodyPr>
            <a:normAutofit/>
          </a:bodyPr>
          <a:lstStyle/>
          <a:p>
            <a:pPr>
              <a:buFont typeface="Arial" panose="020B0604020202020204" pitchFamily="34" charset="0"/>
              <a:buChar char="•"/>
            </a:pPr>
            <a:r>
              <a:rPr lang="en-US" sz="1800" b="0" i="0" dirty="0">
                <a:effectLst/>
                <a:latin typeface="inter-regular"/>
              </a:rPr>
              <a:t>Postman is a standalone software testing API (Application Programming Interface) platform to build, test, design, modify, and document APIs. It is a simple Graphic User Interface for sending and viewing HTTP requests and responses.</a:t>
            </a:r>
          </a:p>
          <a:p>
            <a:pPr>
              <a:buFont typeface="Arial" panose="020B0604020202020204" pitchFamily="34" charset="0"/>
              <a:buChar char="•"/>
            </a:pPr>
            <a:r>
              <a:rPr lang="en-US" sz="1800" b="0" i="0" dirty="0">
                <a:effectLst/>
                <a:latin typeface="inter-regular"/>
              </a:rPr>
              <a:t>While using Postman, for testing purposes, one doesn't need to write any HTTP client network code. Instead, we build test suites called collections and let Postman interact with the API.</a:t>
            </a:r>
          </a:p>
          <a:p>
            <a:pPr>
              <a:buFont typeface="Arial" panose="020B0604020202020204" pitchFamily="34" charset="0"/>
              <a:buChar char="•"/>
            </a:pPr>
            <a:r>
              <a:rPr lang="en-US" sz="1800" b="0" i="0" dirty="0">
                <a:effectLst/>
                <a:latin typeface="inter-regular"/>
              </a:rPr>
              <a:t>In this tool, nearly any functionality that any developer may need is embedded. This tool has the ability to make various types of HTTP requests like GET, POST, PUT, PATCH, and convert the API to code for languages like JavaScript and Python.</a:t>
            </a:r>
          </a:p>
          <a:p>
            <a:endParaRPr lang="en-IN" sz="18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918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DC815D-10F7-FF47-37ED-A9CC5F5E799E}"/>
              </a:ext>
            </a:extLst>
          </p:cNvPr>
          <p:cNvSpPr>
            <a:spLocks noGrp="1"/>
          </p:cNvSpPr>
          <p:nvPr>
            <p:ph type="title"/>
          </p:nvPr>
        </p:nvSpPr>
        <p:spPr>
          <a:xfrm>
            <a:off x="686834" y="591344"/>
            <a:ext cx="3200400" cy="5585619"/>
          </a:xfrm>
        </p:spPr>
        <p:txBody>
          <a:bodyPr>
            <a:normAutofit/>
          </a:bodyPr>
          <a:lstStyle/>
          <a:p>
            <a:r>
              <a:rPr lang="en-US" b="0" i="0" dirty="0">
                <a:solidFill>
                  <a:srgbClr val="FFFFFF"/>
                </a:solidFill>
                <a:effectLst/>
                <a:latin typeface="erdana"/>
              </a:rPr>
              <a:t>Terminologies Related to Postman</a:t>
            </a:r>
            <a:br>
              <a:rPr lang="en-US" b="0" i="0" dirty="0">
                <a:solidFill>
                  <a:srgbClr val="FFFFFF"/>
                </a:solidFill>
                <a:effectLst/>
                <a:latin typeface="erdana"/>
              </a:rPr>
            </a:br>
            <a:endParaRPr lang="en-IN" dirty="0">
              <a:solidFill>
                <a:srgbClr val="FFFFFF"/>
              </a:solidFill>
            </a:endParaRPr>
          </a:p>
        </p:txBody>
      </p:sp>
      <p:sp>
        <p:nvSpPr>
          <p:cNvPr id="3" name="Content Placeholder 2">
            <a:extLst>
              <a:ext uri="{FF2B5EF4-FFF2-40B4-BE49-F238E27FC236}">
                <a16:creationId xmlns:a16="http://schemas.microsoft.com/office/drawing/2014/main" id="{62ED88CB-91EC-56C0-484D-C7AD1A6A9B8D}"/>
              </a:ext>
            </a:extLst>
          </p:cNvPr>
          <p:cNvSpPr>
            <a:spLocks noGrp="1"/>
          </p:cNvSpPr>
          <p:nvPr>
            <p:ph idx="1"/>
          </p:nvPr>
        </p:nvSpPr>
        <p:spPr>
          <a:xfrm>
            <a:off x="4447308" y="591344"/>
            <a:ext cx="6906491" cy="5585619"/>
          </a:xfrm>
        </p:spPr>
        <p:txBody>
          <a:bodyPr anchor="ctr">
            <a:normAutofit/>
          </a:bodyPr>
          <a:lstStyle/>
          <a:p>
            <a:r>
              <a:rPr lang="en-US" sz="1800" b="0" i="0" dirty="0">
                <a:effectLst/>
                <a:latin typeface="erdana"/>
              </a:rPr>
              <a:t>API</a:t>
            </a:r>
          </a:p>
          <a:p>
            <a:r>
              <a:rPr lang="en-US" sz="1800" b="0" i="0" dirty="0">
                <a:effectLst/>
                <a:latin typeface="inter-regular"/>
              </a:rPr>
              <a:t>Application Programming Interface (API) is software that acts as an intermediary for two apps to communicate with each other. We use APIs whenever we use an application like Twitter, Facebook, sending text messages, or checking the weather over the phone.</a:t>
            </a:r>
          </a:p>
          <a:p>
            <a:r>
              <a:rPr lang="en-US" sz="1800" b="0" i="0" dirty="0">
                <a:effectLst/>
                <a:latin typeface="erdana"/>
              </a:rPr>
              <a:t>HTTP</a:t>
            </a:r>
          </a:p>
          <a:p>
            <a:r>
              <a:rPr lang="en-US" sz="1800" b="0" i="0" dirty="0">
                <a:effectLst/>
                <a:latin typeface="inter-regular"/>
              </a:rPr>
              <a:t>HTTP (Hypertext Transfer Protocol) is the collection of rules for the transmission of data on the World Wide Web, like graphic images, text, video, sound, and other multimedia data. The Web users implicitly make use of HTTP as soon as they open their Web browser.</a:t>
            </a:r>
          </a:p>
          <a:p>
            <a:r>
              <a:rPr lang="en-US" sz="1800" b="0" i="0" dirty="0">
                <a:effectLst/>
                <a:latin typeface="inter-regular"/>
              </a:rPr>
              <a:t>Example: A user or browser enters the HTTP request to the server; the server then returns the user response. This response includes the request status information and may consist of the requested material as well.</a:t>
            </a:r>
          </a:p>
          <a:p>
            <a:r>
              <a:rPr lang="en-US" sz="1800" b="0" i="0" dirty="0">
                <a:effectLst/>
                <a:latin typeface="inter-regular"/>
              </a:rPr>
              <a:t>The most commonly used HTTP methods are GET, POST, PUT, PATCH, HEAD, DELETE, and OPTIONS.</a:t>
            </a:r>
          </a:p>
          <a:p>
            <a:endParaRPr lang="en-IN" sz="1800" dirty="0"/>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65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E98499-7410-8721-DD02-05BEDADA86A8}"/>
              </a:ext>
            </a:extLst>
          </p:cNvPr>
          <p:cNvSpPr>
            <a:spLocks noGrp="1"/>
          </p:cNvSpPr>
          <p:nvPr>
            <p:ph type="title"/>
          </p:nvPr>
        </p:nvSpPr>
        <p:spPr>
          <a:xfrm>
            <a:off x="838200" y="162560"/>
            <a:ext cx="10515600" cy="1010074"/>
          </a:xfrm>
        </p:spPr>
        <p:txBody>
          <a:bodyPr>
            <a:normAutofit fontScale="90000"/>
          </a:bodyPr>
          <a:lstStyle/>
          <a:p>
            <a:r>
              <a:rPr lang="en-IN" dirty="0"/>
              <a:t>                 </a:t>
            </a:r>
            <a:br>
              <a:rPr lang="en-IN" dirty="0"/>
            </a:br>
            <a:br>
              <a:rPr lang="en-IN" dirty="0"/>
            </a:br>
            <a:r>
              <a:rPr lang="en-IN" dirty="0"/>
              <a:t>                        </a:t>
            </a:r>
            <a:r>
              <a:rPr lang="en-IN" dirty="0" err="1"/>
              <a:t>Usses</a:t>
            </a:r>
            <a:r>
              <a:rPr lang="en-IN" dirty="0"/>
              <a:t> of Postman</a:t>
            </a:r>
            <a:br>
              <a:rPr lang="en-IN" dirty="0"/>
            </a:br>
            <a:br>
              <a:rPr lang="en-IN" dirty="0"/>
            </a:br>
            <a:br>
              <a:rPr lang="en-IN" dirty="0"/>
            </a:br>
            <a:endParaRPr lang="en-IN" dirty="0"/>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A793D97-8ED5-370B-E905-9A26CC692B4C}"/>
              </a:ext>
            </a:extLst>
          </p:cNvPr>
          <p:cNvSpPr>
            <a:spLocks noGrp="1"/>
          </p:cNvSpPr>
          <p:nvPr>
            <p:ph idx="1"/>
          </p:nvPr>
        </p:nvSpPr>
        <p:spPr>
          <a:xfrm>
            <a:off x="838200" y="751840"/>
            <a:ext cx="10515600" cy="5943600"/>
          </a:xfrm>
        </p:spPr>
        <p:txBody>
          <a:bodyPr>
            <a:normAutofit lnSpcReduction="10000"/>
          </a:bodyPr>
          <a:lstStyle/>
          <a:p>
            <a:r>
              <a:rPr lang="en-US" sz="2000" b="0" i="0" dirty="0">
                <a:effectLst/>
                <a:latin typeface="inter-regular"/>
              </a:rPr>
              <a:t>Postman is based on a wide range of extremely user-friendly power tools. For more than 8 million users, Postman has become a tool of convenience. Following are the reasons why Postman is used:</a:t>
            </a:r>
          </a:p>
          <a:p>
            <a:pPr>
              <a:buFont typeface="+mj-lt"/>
              <a:buAutoNum type="arabicPeriod"/>
            </a:pPr>
            <a:r>
              <a:rPr lang="en-US" sz="2000" b="1" i="0" dirty="0">
                <a:effectLst/>
                <a:latin typeface="inter-bold"/>
              </a:rPr>
              <a:t>Accessibility-</a:t>
            </a:r>
            <a:r>
              <a:rPr lang="en-US" sz="2000" b="0" i="0" dirty="0">
                <a:effectLst/>
                <a:latin typeface="inter-regular"/>
              </a:rPr>
              <a:t> One can use it anywhere after installing Postman into the device by simply logging in to the account.</a:t>
            </a:r>
          </a:p>
          <a:p>
            <a:pPr>
              <a:buFont typeface="+mj-lt"/>
              <a:buAutoNum type="arabicPeriod"/>
            </a:pPr>
            <a:r>
              <a:rPr lang="en-US" sz="2000" b="1" i="0" dirty="0">
                <a:effectLst/>
                <a:latin typeface="inter-bold"/>
              </a:rPr>
              <a:t>Use Collections</a:t>
            </a:r>
            <a:r>
              <a:rPr lang="en-US" sz="2000" b="0" i="0" dirty="0">
                <a:effectLst/>
                <a:latin typeface="inter-regular"/>
              </a:rPr>
              <a:t>-Postman allows users to build collections for their API-calls. Every set can create multiple requests and subfolders. It will help to organize the test suites.</a:t>
            </a:r>
          </a:p>
          <a:p>
            <a:pPr>
              <a:buFont typeface="+mj-lt"/>
              <a:buAutoNum type="arabicPeriod"/>
            </a:pPr>
            <a:r>
              <a:rPr lang="en-US" sz="2000" b="1" i="0" dirty="0">
                <a:effectLst/>
                <a:latin typeface="inter-bold"/>
              </a:rPr>
              <a:t>Test development-</a:t>
            </a:r>
            <a:r>
              <a:rPr lang="en-US" sz="2000" b="0" i="0" dirty="0">
                <a:effectLst/>
                <a:latin typeface="inter-regular"/>
              </a:rPr>
              <a:t> To test checkpoints, verification of successful HTTP response status shall be added to every API- calls.</a:t>
            </a:r>
          </a:p>
          <a:p>
            <a:pPr>
              <a:buFont typeface="+mj-lt"/>
              <a:buAutoNum type="arabicPeriod"/>
            </a:pPr>
            <a:r>
              <a:rPr lang="en-US" sz="2000" b="1" i="0" dirty="0">
                <a:effectLst/>
                <a:latin typeface="inter-bold"/>
              </a:rPr>
              <a:t>Automation Testing-</a:t>
            </a:r>
            <a:r>
              <a:rPr lang="en-US" sz="2000" b="0" i="0" dirty="0">
                <a:effectLst/>
                <a:latin typeface="inter-regular"/>
              </a:rPr>
              <a:t>Tests can be performed in several repetitions or iterations by using the Collection Runner or Newman, which saves time for repeated tests.</a:t>
            </a:r>
          </a:p>
          <a:p>
            <a:pPr>
              <a:buFont typeface="+mj-lt"/>
              <a:buAutoNum type="arabicPeriod"/>
            </a:pPr>
            <a:r>
              <a:rPr lang="en-US" sz="2000" b="1" i="0" dirty="0">
                <a:effectLst/>
                <a:latin typeface="inter-bold"/>
              </a:rPr>
              <a:t>Creating Environments-</a:t>
            </a:r>
            <a:r>
              <a:rPr lang="en-US" sz="2000" b="0" i="0" dirty="0">
                <a:effectLst/>
                <a:latin typeface="inter-regular"/>
              </a:rPr>
              <a:t> The design of multiple environments results in less replication of tests as one can use the same collection but for a different setting.</a:t>
            </a:r>
          </a:p>
          <a:p>
            <a:pPr>
              <a:buFont typeface="+mj-lt"/>
              <a:buAutoNum type="arabicPeriod"/>
            </a:pPr>
            <a:r>
              <a:rPr lang="en-US" sz="2000" b="1" i="0" dirty="0">
                <a:effectLst/>
                <a:latin typeface="inter-bold"/>
              </a:rPr>
              <a:t>Debugging-</a:t>
            </a:r>
            <a:r>
              <a:rPr lang="en-US" sz="2000" b="0" i="0" dirty="0">
                <a:effectLst/>
                <a:latin typeface="inter-regular"/>
              </a:rPr>
              <a:t> To effectively debug the tests, the postman console helps to track what data is being retrieved.</a:t>
            </a:r>
          </a:p>
          <a:p>
            <a:pPr>
              <a:buFont typeface="+mj-lt"/>
              <a:buAutoNum type="arabicPeriod"/>
            </a:pPr>
            <a:r>
              <a:rPr lang="en-US" sz="2000" b="1" i="0" dirty="0">
                <a:effectLst/>
                <a:latin typeface="inter-bold"/>
              </a:rPr>
              <a:t>Collaboration-</a:t>
            </a:r>
            <a:r>
              <a:rPr lang="en-US" sz="2000" b="0" i="0" dirty="0">
                <a:effectLst/>
                <a:latin typeface="inter-regular"/>
              </a:rPr>
              <a:t> You can import or export collections and environments to enhance the sharing of files. You may also use a direct connection to share the collections.</a:t>
            </a:r>
          </a:p>
          <a:p>
            <a:pPr>
              <a:buFont typeface="+mj-lt"/>
              <a:buAutoNum type="arabicPeriod"/>
            </a:pPr>
            <a:r>
              <a:rPr lang="en-US" sz="2000" b="1" i="0" dirty="0">
                <a:effectLst/>
                <a:latin typeface="inter-bold"/>
              </a:rPr>
              <a:t>Continuous integration-</a:t>
            </a:r>
            <a:r>
              <a:rPr lang="en-US" sz="2000" b="0" i="0" dirty="0">
                <a:effectLst/>
                <a:latin typeface="inter-regular"/>
              </a:rPr>
              <a:t>It can support continuous integration.</a:t>
            </a:r>
          </a:p>
          <a:p>
            <a:endParaRPr lang="en-IN" sz="1300" dirty="0"/>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740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04FAA0-0BDE-7ABB-7DE3-1C42ACD86985}"/>
              </a:ext>
            </a:extLst>
          </p:cNvPr>
          <p:cNvSpPr>
            <a:spLocks noGrp="1"/>
          </p:cNvSpPr>
          <p:nvPr>
            <p:ph type="title"/>
          </p:nvPr>
        </p:nvSpPr>
        <p:spPr>
          <a:xfrm>
            <a:off x="838200" y="365125"/>
            <a:ext cx="5558489" cy="1325563"/>
          </a:xfrm>
        </p:spPr>
        <p:txBody>
          <a:bodyPr>
            <a:normAutofit/>
          </a:bodyPr>
          <a:lstStyle/>
          <a:p>
            <a:r>
              <a:rPr lang="en-US" b="0" i="0" dirty="0">
                <a:effectLst/>
                <a:latin typeface="erdana"/>
              </a:rPr>
              <a:t>Problems</a:t>
            </a:r>
            <a:br>
              <a:rPr lang="en-US" b="0" i="0" dirty="0">
                <a:effectLst/>
                <a:latin typeface="erdana"/>
              </a:rPr>
            </a:br>
            <a:endParaRPr lang="en-IN" dirty="0"/>
          </a:p>
        </p:txBody>
      </p:sp>
      <p:sp>
        <p:nvSpPr>
          <p:cNvPr id="17"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FC8A52-A8EE-182D-6B52-77E00B810FF8}"/>
              </a:ext>
            </a:extLst>
          </p:cNvPr>
          <p:cNvSpPr>
            <a:spLocks noGrp="1"/>
          </p:cNvSpPr>
          <p:nvPr>
            <p:ph idx="1"/>
          </p:nvPr>
        </p:nvSpPr>
        <p:spPr>
          <a:xfrm>
            <a:off x="838200" y="1825625"/>
            <a:ext cx="5558489" cy="4351338"/>
          </a:xfrm>
        </p:spPr>
        <p:txBody>
          <a:bodyPr>
            <a:normAutofit/>
          </a:bodyPr>
          <a:lstStyle/>
          <a:p>
            <a:r>
              <a:rPr lang="en-US" b="0" i="0" dirty="0">
                <a:effectLst/>
                <a:latin typeface="inter-regular"/>
              </a:rPr>
              <a:t>.</a:t>
            </a:r>
          </a:p>
          <a:p>
            <a:r>
              <a:rPr lang="en-US" b="0" i="0" dirty="0">
                <a:effectLst/>
                <a:latin typeface="inter-regular"/>
              </a:rPr>
              <a:t>We assure you that you will not find any difficulty while learning our Postman tutorial. But if there is any mistake in this tutorial, kindly post the problem or error in the contact form so that we can improve it.</a:t>
            </a:r>
          </a:p>
          <a:p>
            <a:endParaRPr lang="en-IN" dirty="0"/>
          </a:p>
        </p:txBody>
      </p:sp>
      <p:sp>
        <p:nvSpPr>
          <p:cNvPr id="19"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04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AFCF88-A3EF-8B05-7885-F5886DD5CC87}"/>
              </a:ext>
            </a:extLst>
          </p:cNvPr>
          <p:cNvSpPr>
            <a:spLocks noGrp="1"/>
          </p:cNvSpPr>
          <p:nvPr>
            <p:ph type="title"/>
          </p:nvPr>
        </p:nvSpPr>
        <p:spPr>
          <a:xfrm>
            <a:off x="1389278" y="1233241"/>
            <a:ext cx="3240506" cy="4064628"/>
          </a:xfrm>
        </p:spPr>
        <p:txBody>
          <a:bodyPr>
            <a:normAutofit/>
          </a:bodyPr>
          <a:lstStyle/>
          <a:p>
            <a:r>
              <a:rPr lang="en-US" b="0" i="0">
                <a:solidFill>
                  <a:srgbClr val="FFFFFF"/>
                </a:solidFill>
                <a:effectLst/>
                <a:latin typeface="erdana"/>
              </a:rPr>
              <a:t>Postman Navigation</a:t>
            </a:r>
            <a:br>
              <a:rPr lang="en-US" b="0" i="0">
                <a:solidFill>
                  <a:srgbClr val="FFFFFF"/>
                </a:solidFill>
                <a:effectLst/>
                <a:latin typeface="erdana"/>
              </a:rPr>
            </a:b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4E421F-3C97-D5C6-7B3A-ED5EC9092FA8}"/>
              </a:ext>
            </a:extLst>
          </p:cNvPr>
          <p:cNvSpPr>
            <a:spLocks noGrp="1"/>
          </p:cNvSpPr>
          <p:nvPr>
            <p:ph idx="1"/>
          </p:nvPr>
        </p:nvSpPr>
        <p:spPr>
          <a:xfrm>
            <a:off x="6096000" y="820880"/>
            <a:ext cx="5257799" cy="4889350"/>
          </a:xfrm>
        </p:spPr>
        <p:txBody>
          <a:bodyPr anchor="t">
            <a:normAutofit/>
          </a:bodyPr>
          <a:lstStyle/>
          <a:p>
            <a:r>
              <a:rPr lang="en-US" sz="2400" b="0" i="0" dirty="0">
                <a:effectLst/>
                <a:latin typeface="inter-regular"/>
              </a:rPr>
              <a:t>After downloading and installing Postman in our system, we will now discuss the user interface of Postman to learn about the features and terminologies that Postman offers.</a:t>
            </a:r>
          </a:p>
          <a:p>
            <a:r>
              <a:rPr lang="en-US" sz="2400" b="0" i="0" dirty="0">
                <a:effectLst/>
                <a:latin typeface="inter-regular"/>
              </a:rPr>
              <a:t>We can split the postman navigation into four UI structures</a:t>
            </a:r>
          </a:p>
          <a:p>
            <a:pPr>
              <a:buFont typeface="+mj-lt"/>
              <a:buAutoNum type="arabicPeriod"/>
            </a:pPr>
            <a:r>
              <a:rPr lang="en-US" sz="2400" b="0" i="0" dirty="0">
                <a:effectLst/>
                <a:latin typeface="inter-regular"/>
              </a:rPr>
              <a:t>Header bar</a:t>
            </a:r>
          </a:p>
          <a:p>
            <a:pPr>
              <a:buFont typeface="+mj-lt"/>
              <a:buAutoNum type="arabicPeriod"/>
            </a:pPr>
            <a:r>
              <a:rPr lang="en-US" sz="2400" b="0" i="0" dirty="0">
                <a:effectLst/>
                <a:latin typeface="inter-regular"/>
              </a:rPr>
              <a:t>Sidebar</a:t>
            </a:r>
          </a:p>
          <a:p>
            <a:pPr>
              <a:buFont typeface="+mj-lt"/>
              <a:buAutoNum type="arabicPeriod"/>
            </a:pPr>
            <a:r>
              <a:rPr lang="en-US" sz="2400" b="0" i="0" dirty="0">
                <a:effectLst/>
                <a:latin typeface="inter-regular"/>
              </a:rPr>
              <a:t>Builder section</a:t>
            </a:r>
          </a:p>
          <a:p>
            <a:pPr>
              <a:buFont typeface="+mj-lt"/>
              <a:buAutoNum type="arabicPeriod"/>
            </a:pPr>
            <a:r>
              <a:rPr lang="en-US" sz="2400" b="0" i="0" dirty="0">
                <a:effectLst/>
                <a:latin typeface="inter-regular"/>
              </a:rPr>
              <a:t>Response section</a:t>
            </a:r>
          </a:p>
          <a:p>
            <a:endParaRPr lang="en-IN" sz="24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42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699B2A-AA9E-15E3-C40E-0013C0792058}"/>
              </a:ext>
            </a:extLst>
          </p:cNvPr>
          <p:cNvSpPr>
            <a:spLocks noGrp="1"/>
          </p:cNvSpPr>
          <p:nvPr>
            <p:ph type="title"/>
          </p:nvPr>
        </p:nvSpPr>
        <p:spPr>
          <a:xfrm>
            <a:off x="956826" y="1112969"/>
            <a:ext cx="3937298" cy="4166010"/>
          </a:xfrm>
        </p:spPr>
        <p:txBody>
          <a:bodyPr>
            <a:normAutofit/>
          </a:bodyPr>
          <a:lstStyle/>
          <a:p>
            <a:r>
              <a:rPr lang="en-US" b="0" i="0" dirty="0">
                <a:solidFill>
                  <a:srgbClr val="FFFFFF"/>
                </a:solidFill>
                <a:effectLst/>
                <a:latin typeface="erdana"/>
              </a:rPr>
              <a:t>Postman Sending Your First Request</a:t>
            </a:r>
            <a:br>
              <a:rPr lang="en-US" b="0" i="0" dirty="0">
                <a:solidFill>
                  <a:srgbClr val="FFFFFF"/>
                </a:solidFill>
                <a:effectLst/>
                <a:latin typeface="erdana"/>
              </a:rPr>
            </a:b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418754-86A7-5F32-C6DC-A277B1ABD6A6}"/>
              </a:ext>
            </a:extLst>
          </p:cNvPr>
          <p:cNvSpPr>
            <a:spLocks noGrp="1"/>
          </p:cNvSpPr>
          <p:nvPr>
            <p:ph idx="1"/>
          </p:nvPr>
        </p:nvSpPr>
        <p:spPr>
          <a:xfrm>
            <a:off x="6096000" y="820880"/>
            <a:ext cx="5257799" cy="4889350"/>
          </a:xfrm>
        </p:spPr>
        <p:txBody>
          <a:bodyPr anchor="t">
            <a:normAutofit/>
          </a:bodyPr>
          <a:lstStyle/>
          <a:p>
            <a:r>
              <a:rPr lang="en-US" sz="1500" b="0" i="0">
                <a:effectLst/>
                <a:latin typeface="inter-regular"/>
              </a:rPr>
              <a:t>Sending a request is as easy as posting a URL into your web browser. We can easily send requests to APIs in Postman. An API request helps you to access, or send, data from a data source.</a:t>
            </a:r>
          </a:p>
          <a:p>
            <a:r>
              <a:rPr lang="en-US" sz="1500" b="0" i="0">
                <a:effectLst/>
                <a:latin typeface="inter-regular"/>
              </a:rPr>
              <a:t>To send the API request, we need an </a:t>
            </a:r>
            <a:r>
              <a:rPr lang="en-US" sz="1500" b="0" i="0" u="none" strike="noStrike">
                <a:effectLst/>
                <a:latin typeface="inter-regular"/>
                <a:hlinkClick r:id="rId2"/>
              </a:rPr>
              <a:t>HTTP</a:t>
            </a:r>
            <a:r>
              <a:rPr lang="en-US" sz="1500" b="0" i="0">
                <a:effectLst/>
                <a:latin typeface="inter-regular"/>
              </a:rPr>
              <a:t> method. Some commonly used methods are POST, GET, DELETE, PUT, and PATCH.</a:t>
            </a:r>
          </a:p>
          <a:p>
            <a:r>
              <a:rPr lang="en-US" sz="1500" b="1" i="0">
                <a:effectLst/>
                <a:latin typeface="inter-bold"/>
              </a:rPr>
              <a:t>GET:</a:t>
            </a:r>
            <a:r>
              <a:rPr lang="en-US" sz="1500" b="0" i="0">
                <a:effectLst/>
                <a:latin typeface="inter-regular"/>
              </a:rPr>
              <a:t> This </a:t>
            </a:r>
            <a:r>
              <a:rPr lang="en-US" sz="1500" b="0" i="0" u="none" strike="noStrike">
                <a:effectLst/>
                <a:latin typeface="inter-regular"/>
                <a:hlinkClick r:id="rId3"/>
              </a:rPr>
              <a:t>HTTP</a:t>
            </a:r>
            <a:r>
              <a:rPr lang="en-US" sz="1500" b="0" i="0">
                <a:effectLst/>
                <a:latin typeface="inter-regular"/>
              </a:rPr>
              <a:t> method is used to access the data from an API.</a:t>
            </a:r>
          </a:p>
          <a:p>
            <a:r>
              <a:rPr lang="en-US" sz="1500" b="1" i="0">
                <a:effectLst/>
                <a:latin typeface="inter-bold"/>
              </a:rPr>
              <a:t>POST:</a:t>
            </a:r>
            <a:r>
              <a:rPr lang="en-US" sz="1500" b="0" i="0">
                <a:effectLst/>
                <a:latin typeface="inter-regular"/>
              </a:rPr>
              <a:t> This method transmits new data.</a:t>
            </a:r>
          </a:p>
          <a:p>
            <a:r>
              <a:rPr lang="en-US" sz="1500" b="1" i="0">
                <a:effectLst/>
                <a:latin typeface="inter-bold"/>
              </a:rPr>
              <a:t>DELETE:</a:t>
            </a:r>
            <a:r>
              <a:rPr lang="en-US" sz="1500" b="0" i="0">
                <a:effectLst/>
                <a:latin typeface="inter-regular"/>
              </a:rPr>
              <a:t> This is used to remove or delete the existing data.</a:t>
            </a:r>
          </a:p>
          <a:p>
            <a:r>
              <a:rPr lang="en-US" sz="1500" b="1" i="0">
                <a:effectLst/>
                <a:latin typeface="inter-bold"/>
              </a:rPr>
              <a:t>PATCH:</a:t>
            </a:r>
            <a:r>
              <a:rPr lang="en-US" sz="1500" b="0" i="0">
                <a:effectLst/>
                <a:latin typeface="inter-regular"/>
              </a:rPr>
              <a:t> This method is used to update the existing data.</a:t>
            </a:r>
          </a:p>
          <a:p>
            <a:r>
              <a:rPr lang="en-US" sz="1500" b="1" i="0">
                <a:effectLst/>
                <a:latin typeface="inter-bold"/>
              </a:rPr>
              <a:t>PUT:</a:t>
            </a:r>
            <a:r>
              <a:rPr lang="en-US" sz="1500" b="0" i="0">
                <a:effectLst/>
                <a:latin typeface="inter-regular"/>
              </a:rPr>
              <a:t> This method is used to update the existing data.</a:t>
            </a:r>
          </a:p>
          <a:p>
            <a:r>
              <a:rPr lang="en-US" sz="1500" b="0" i="0">
                <a:effectLst/>
                <a:latin typeface="inter-regular"/>
              </a:rPr>
              <a:t>Without any terminal or code, we can make </a:t>
            </a:r>
            <a:r>
              <a:rPr lang="en-US" sz="1500" b="0" i="0" u="none" strike="noStrike">
                <a:effectLst/>
                <a:latin typeface="inter-regular"/>
                <a:hlinkClick r:id="rId4"/>
              </a:rPr>
              <a:t>API</a:t>
            </a:r>
            <a:r>
              <a:rPr lang="en-US" sz="1500" b="0" i="0">
                <a:effectLst/>
                <a:latin typeface="inter-regular"/>
              </a:rPr>
              <a:t> requests and review the answers with the help of </a:t>
            </a:r>
            <a:r>
              <a:rPr lang="en-US" sz="1500" b="0" i="0" u="none" strike="noStrike">
                <a:effectLst/>
                <a:latin typeface="inter-regular"/>
                <a:hlinkClick r:id="rId5"/>
              </a:rPr>
              <a:t>postman</a:t>
            </a:r>
            <a:r>
              <a:rPr lang="en-US" sz="1500" b="0" i="0">
                <a:effectLst/>
                <a:latin typeface="inter-regular"/>
              </a:rPr>
              <a:t>. Just build a new request and select the send button, you'll get the API response.</a:t>
            </a:r>
          </a:p>
          <a:p>
            <a:endParaRPr lang="en-IN" sz="15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30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4" name="Freeform: Shape 2063">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6" name="Arc 2065">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068" name="Rectangle 206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0" name="Arc 2069">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49DE7E-3447-A5AD-53D9-FA429393DAE2}"/>
              </a:ext>
            </a:extLst>
          </p:cNvPr>
          <p:cNvSpPr>
            <a:spLocks noGrp="1"/>
          </p:cNvSpPr>
          <p:nvPr>
            <p:ph type="title"/>
          </p:nvPr>
        </p:nvSpPr>
        <p:spPr>
          <a:xfrm>
            <a:off x="874815" y="2322864"/>
            <a:ext cx="5491090" cy="2387600"/>
          </a:xfrm>
        </p:spPr>
        <p:txBody>
          <a:bodyPr vert="horz" lIns="91440" tIns="45720" rIns="91440" bIns="45720" rtlCol="0" anchor="b">
            <a:normAutofit/>
          </a:bodyPr>
          <a:lstStyle/>
          <a:p>
            <a:pPr marL="0" marR="0" lvl="0" indent="0" fontAlgn="base">
              <a:spcAft>
                <a:spcPct val="0"/>
              </a:spcAft>
              <a:buClrTx/>
              <a:buSzTx/>
              <a:tabLst/>
            </a:pPr>
            <a:r>
              <a:rPr kumimoji="0" lang="en-US" altLang="en-US" sz="6000" b="0" i="0" u="none" strike="noStrike" kern="1200" cap="none" normalizeH="0" baseline="0" dirty="0">
                <a:ln>
                  <a:noFill/>
                </a:ln>
                <a:solidFill>
                  <a:schemeClr val="tx1"/>
                </a:solidFill>
                <a:effectLst/>
                <a:latin typeface="+mj-lt"/>
                <a:ea typeface="+mj-ea"/>
                <a:cs typeface="+mj-cs"/>
              </a:rPr>
              <a:t>.</a:t>
            </a:r>
          </a:p>
          <a:p>
            <a:pPr marL="0" marR="0" lvl="0" indent="0" fontAlgn="base">
              <a:spcAft>
                <a:spcPct val="0"/>
              </a:spcAft>
              <a:buClrTx/>
              <a:buSzTx/>
              <a:tabLst/>
            </a:pPr>
            <a:r>
              <a:rPr kumimoji="0" lang="en-US" altLang="en-US" sz="6000" b="0" i="0" u="none" strike="noStrike" kern="1200" cap="none" normalizeH="0" baseline="0" dirty="0">
                <a:ln>
                  <a:noFill/>
                </a:ln>
                <a:solidFill>
                  <a:schemeClr val="tx1"/>
                </a:solidFill>
                <a:effectLst/>
                <a:latin typeface="+mj-lt"/>
                <a:ea typeface="+mj-ea"/>
                <a:cs typeface="+mj-cs"/>
              </a:rPr>
              <a:t>          </a:t>
            </a:r>
          </a:p>
        </p:txBody>
      </p:sp>
      <p:pic>
        <p:nvPicPr>
          <p:cNvPr id="2050" name="Picture 2" descr="Sending Your First Request">
            <a:extLst>
              <a:ext uri="{FF2B5EF4-FFF2-40B4-BE49-F238E27FC236}">
                <a16:creationId xmlns:a16="http://schemas.microsoft.com/office/drawing/2014/main" id="{408F8697-255D-1D26-9A3C-08F99156A9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26080" y="565070"/>
            <a:ext cx="8609107" cy="584556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2072" name="Rectangle 207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1468917"/>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441</TotalTime>
  <Words>1497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Arial</vt:lpstr>
      <vt:lpstr>Avenir Next LT Pro</vt:lpstr>
      <vt:lpstr>Calibri</vt:lpstr>
      <vt:lpstr>erdana</vt:lpstr>
      <vt:lpstr>inter-bold</vt:lpstr>
      <vt:lpstr>inter-regular</vt:lpstr>
      <vt:lpstr>ShapesVTI</vt:lpstr>
      <vt:lpstr>Postman</vt:lpstr>
      <vt:lpstr>Postman is one of the most popular software testing tools which is used for API testing. With the help of this tool, developers can easily create, test, share, and document APIs. This tutorial will help in understanding why Postman is so famous and what makes it unique when compared to other API testing tools. All the examples in this tutorial are tested and can be imported in Postman. </vt:lpstr>
      <vt:lpstr>Introduction</vt:lpstr>
      <vt:lpstr>Terminologies Related to Postman </vt:lpstr>
      <vt:lpstr>                                           Usses of Postman   </vt:lpstr>
      <vt:lpstr>Problems </vt:lpstr>
      <vt:lpstr>Postman Navigation </vt:lpstr>
      <vt:lpstr>Postman Sending Your First Request </vt:lpstr>
      <vt:lpstr>.           </vt:lpstr>
      <vt:lpstr>Creating the First Collection </vt:lpstr>
      <vt:lpstr>Creating Requests </vt:lpstr>
      <vt:lpstr>Postman Intro to Collections </vt:lpstr>
      <vt:lpstr>Advantages of creating collections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Postman</dc:title>
  <dc:creator>Sushmitha Gonnabathula</dc:creator>
  <cp:lastModifiedBy>Sushmitha Gonnabathula</cp:lastModifiedBy>
  <cp:revision>2</cp:revision>
  <dcterms:created xsi:type="dcterms:W3CDTF">2022-08-03T15:45:38Z</dcterms:created>
  <dcterms:modified xsi:type="dcterms:W3CDTF">2022-08-04T09:35:14Z</dcterms:modified>
</cp:coreProperties>
</file>