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8C01B-AB1E-41D4-A179-4B290A51CEEB}" v="8" dt="2022-06-29T10:25:39.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011C-8C7A-E335-1373-5C26B13CD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07AC52-4DDB-B73B-396B-911B51AD6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7A9682-004F-7A93-020C-5DBC5DDA7CBF}"/>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5" name="Footer Placeholder 4">
            <a:extLst>
              <a:ext uri="{FF2B5EF4-FFF2-40B4-BE49-F238E27FC236}">
                <a16:creationId xmlns:a16="http://schemas.microsoft.com/office/drawing/2014/main" id="{860A75F2-9C28-C693-81B2-88F132482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AAF0C-1373-7BD8-1FFB-AABD63710F47}"/>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331789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76A5-2C64-2FB3-4934-A5107A5A7F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E16A5-928F-D748-D97C-7A1B59079D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F3B9B-0F41-72E6-69C1-7A07DB1474FB}"/>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5" name="Footer Placeholder 4">
            <a:extLst>
              <a:ext uri="{FF2B5EF4-FFF2-40B4-BE49-F238E27FC236}">
                <a16:creationId xmlns:a16="http://schemas.microsoft.com/office/drawing/2014/main" id="{5075CCF1-85A8-B243-72C0-229E49575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F2AC0-F39A-E911-2C3E-B654C8EC2248}"/>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10413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8B3C4-BBA1-A77F-6BBB-F9C2BE3905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86767A-25A6-3AAB-6555-702A2901E9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4A702-4036-F66F-4D32-9D4D7D8F9FD9}"/>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5" name="Footer Placeholder 4">
            <a:extLst>
              <a:ext uri="{FF2B5EF4-FFF2-40B4-BE49-F238E27FC236}">
                <a16:creationId xmlns:a16="http://schemas.microsoft.com/office/drawing/2014/main" id="{37488543-FBB6-EF04-5A39-E273E5ABA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27E4B-18FA-BCAC-B2F1-6FBFEFDBBDE0}"/>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140680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9AD2-CAF1-F483-7706-F89D8ECB8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5E9ED6-0FDB-C880-4E0E-90EA896AF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1B3BA-FD76-4C4A-07C8-EECFF57EFBEA}"/>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5" name="Footer Placeholder 4">
            <a:extLst>
              <a:ext uri="{FF2B5EF4-FFF2-40B4-BE49-F238E27FC236}">
                <a16:creationId xmlns:a16="http://schemas.microsoft.com/office/drawing/2014/main" id="{8C36BCEF-0216-5C66-BB95-00E73A8DF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978CD-F09E-5A1E-54A1-7CE45531AD31}"/>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212447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CD83-146A-3053-1EE7-A27A16CC0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FC03F-A756-37B0-F501-251CD7673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62947-BE8E-4260-8ABC-BD361C8F8653}"/>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5" name="Footer Placeholder 4">
            <a:extLst>
              <a:ext uri="{FF2B5EF4-FFF2-40B4-BE49-F238E27FC236}">
                <a16:creationId xmlns:a16="http://schemas.microsoft.com/office/drawing/2014/main" id="{178793AA-9CAF-2A37-0104-81D8D1515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6999F-4878-0C08-1CFB-C395593D3334}"/>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94939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9A1F-6A2C-C6E3-55C1-0C1D061F5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AAD2A8-32B6-CAC7-70D6-CEEF89FD8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EAA82A-2ED5-C7EA-9BFF-DFA31AA64A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91641F-3CAC-C8C2-6009-246500000872}"/>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6" name="Footer Placeholder 5">
            <a:extLst>
              <a:ext uri="{FF2B5EF4-FFF2-40B4-BE49-F238E27FC236}">
                <a16:creationId xmlns:a16="http://schemas.microsoft.com/office/drawing/2014/main" id="{B79EE5A7-9040-8A80-81F6-F90F0321B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7FBC15-CC36-283C-F8B3-CD6FE4A7B23F}"/>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304752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90CE-9DBA-E472-6F21-26216ED63E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A88936-04D0-E9A4-2113-BD4B727FB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C99AA-7690-D2A0-3A6A-D8C5B1A2E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4222D-E2B0-757A-129D-381D93A49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AEA4E7-D169-E416-574B-1FEBDB4450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D48742-B310-61CF-8908-416619770ABC}"/>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8" name="Footer Placeholder 7">
            <a:extLst>
              <a:ext uri="{FF2B5EF4-FFF2-40B4-BE49-F238E27FC236}">
                <a16:creationId xmlns:a16="http://schemas.microsoft.com/office/drawing/2014/main" id="{36E53EC3-322B-AF03-FB01-7710C73D49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86E77B-96A8-F7E8-CB51-562E5502AE99}"/>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88390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1C4E-6282-ADD3-560A-AE38CA037A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CFD06F-AC2C-83B4-365E-56AF47BAF490}"/>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4" name="Footer Placeholder 3">
            <a:extLst>
              <a:ext uri="{FF2B5EF4-FFF2-40B4-BE49-F238E27FC236}">
                <a16:creationId xmlns:a16="http://schemas.microsoft.com/office/drawing/2014/main" id="{F57E9AAB-6AA2-A6EC-95F7-1BCCA39AEB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EC4FAF-E29A-3A2A-A3FA-5B42C6DD8256}"/>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29027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377B6-A521-6D63-E888-D3B2E22212BC}"/>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3" name="Footer Placeholder 2">
            <a:extLst>
              <a:ext uri="{FF2B5EF4-FFF2-40B4-BE49-F238E27FC236}">
                <a16:creationId xmlns:a16="http://schemas.microsoft.com/office/drawing/2014/main" id="{516919B6-86A3-FCCD-CDBA-AEEE36390E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ADD180-ADB4-111F-934D-90320D189D21}"/>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16668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13F9-7916-5420-701B-28323D8CF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604987-4BF4-C8B7-D952-6CF592AAD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CD69A2-E81B-7DAE-6B75-7D1FAE10C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16F9D-43D6-D776-8D50-84CAB8234570}"/>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6" name="Footer Placeholder 5">
            <a:extLst>
              <a:ext uri="{FF2B5EF4-FFF2-40B4-BE49-F238E27FC236}">
                <a16:creationId xmlns:a16="http://schemas.microsoft.com/office/drawing/2014/main" id="{12A14AE4-6845-E598-CA58-3BFEDF3067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A7159F-8199-08E5-6CFD-654469570E24}"/>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75011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6F31-ED90-82A2-3700-521D437B1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FA82B-64EA-2C0B-5485-E68C29C9D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21CA50-C886-37A7-84C4-D2CC4F0A7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37ED5-1CD5-65B5-E8DA-DFA695C9D3FE}"/>
              </a:ext>
            </a:extLst>
          </p:cNvPr>
          <p:cNvSpPr>
            <a:spLocks noGrp="1"/>
          </p:cNvSpPr>
          <p:nvPr>
            <p:ph type="dt" sz="half" idx="10"/>
          </p:nvPr>
        </p:nvSpPr>
        <p:spPr/>
        <p:txBody>
          <a:bodyPr/>
          <a:lstStyle/>
          <a:p>
            <a:fld id="{90BEDFF7-4E57-4693-9B94-282A73636627}" type="datetimeFigureOut">
              <a:rPr lang="en-IN" smtClean="0"/>
              <a:t>06-07-2022</a:t>
            </a:fld>
            <a:endParaRPr lang="en-IN"/>
          </a:p>
        </p:txBody>
      </p:sp>
      <p:sp>
        <p:nvSpPr>
          <p:cNvPr id="6" name="Footer Placeholder 5">
            <a:extLst>
              <a:ext uri="{FF2B5EF4-FFF2-40B4-BE49-F238E27FC236}">
                <a16:creationId xmlns:a16="http://schemas.microsoft.com/office/drawing/2014/main" id="{EBC2484A-4268-0C35-3D0A-F33BEE083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203E6-EDE2-9CE8-67F5-A0E7B9CA56FB}"/>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215363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5FE0F3-BC15-6051-E23F-358E48AF6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4D2135-579B-59D7-D1E1-DC8785579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FA767-9477-02B8-F286-ECF5FBCE8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EDFF7-4E57-4693-9B94-282A73636627}" type="datetimeFigureOut">
              <a:rPr lang="en-IN" smtClean="0"/>
              <a:t>06-07-2022</a:t>
            </a:fld>
            <a:endParaRPr lang="en-IN"/>
          </a:p>
        </p:txBody>
      </p:sp>
      <p:sp>
        <p:nvSpPr>
          <p:cNvPr id="5" name="Footer Placeholder 4">
            <a:extLst>
              <a:ext uri="{FF2B5EF4-FFF2-40B4-BE49-F238E27FC236}">
                <a16:creationId xmlns:a16="http://schemas.microsoft.com/office/drawing/2014/main" id="{A7B6BE89-8680-79F6-5FCC-09AF45F85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2217FE-1435-1E43-237C-DE3604053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0F23B-A8D4-4836-B12E-C1EA5CBE8333}" type="slidenum">
              <a:rPr lang="en-IN" smtClean="0"/>
              <a:t>‹#›</a:t>
            </a:fld>
            <a:endParaRPr lang="en-IN"/>
          </a:p>
        </p:txBody>
      </p:sp>
    </p:spTree>
    <p:extLst>
      <p:ext uri="{BB962C8B-B14F-4D97-AF65-F5344CB8AC3E}">
        <p14:creationId xmlns:p14="http://schemas.microsoft.com/office/powerpoint/2010/main" val="4099860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defect-management-process.html" TargetMode="External"/><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igniti.com/blog/simplify-testing-with-the-right-combination-of-test-management-tools/" TargetMode="External"/><Relationship Id="rId2" Type="http://schemas.openxmlformats.org/officeDocument/2006/relationships/image" Target="../media/image1.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58F7B-029D-7030-B88F-BAFC681050EB}"/>
              </a:ext>
            </a:extLst>
          </p:cNvPr>
          <p:cNvSpPr txBox="1"/>
          <p:nvPr/>
        </p:nvSpPr>
        <p:spPr>
          <a:xfrm>
            <a:off x="2600960" y="1117600"/>
            <a:ext cx="7874000" cy="461665"/>
          </a:xfrm>
          <a:prstGeom prst="rect">
            <a:avLst/>
          </a:prstGeom>
          <a:noFill/>
        </p:spPr>
        <p:txBody>
          <a:bodyPr wrap="square" rtlCol="0">
            <a:spAutoFit/>
          </a:bodyPr>
          <a:lstStyle/>
          <a:p>
            <a:r>
              <a:rPr lang="en-IN" sz="2400" dirty="0">
                <a:solidFill>
                  <a:schemeClr val="accent5">
                    <a:lumMod val="60000"/>
                    <a:lumOff val="40000"/>
                  </a:schemeClr>
                </a:solidFill>
                <a:latin typeface="Amasis MT Pro Black" panose="02040A04050005020304" pitchFamily="18" charset="0"/>
              </a:rPr>
              <a:t>  Economics of software Testing</a:t>
            </a:r>
          </a:p>
        </p:txBody>
      </p:sp>
      <p:sp>
        <p:nvSpPr>
          <p:cNvPr id="3" name="TextBox 2">
            <a:extLst>
              <a:ext uri="{FF2B5EF4-FFF2-40B4-BE49-F238E27FC236}">
                <a16:creationId xmlns:a16="http://schemas.microsoft.com/office/drawing/2014/main" id="{CAD17700-D715-EA88-F575-0EDB15937633}"/>
              </a:ext>
            </a:extLst>
          </p:cNvPr>
          <p:cNvSpPr txBox="1"/>
          <p:nvPr/>
        </p:nvSpPr>
        <p:spPr>
          <a:xfrm>
            <a:off x="1876926" y="2011680"/>
            <a:ext cx="8527983" cy="3970318"/>
          </a:xfrm>
          <a:prstGeom prst="rect">
            <a:avLst/>
          </a:prstGeom>
          <a:noFill/>
        </p:spPr>
        <p:txBody>
          <a:bodyPr wrap="square" rtlCol="0">
            <a:spAutoFit/>
          </a:bodyPr>
          <a:lstStyle/>
          <a:p>
            <a:r>
              <a:rPr lang="en-US" sz="2800" b="1" i="0" dirty="0">
                <a:solidFill>
                  <a:schemeClr val="bg1"/>
                </a:solidFill>
                <a:effectLst/>
                <a:latin typeface="Arial" panose="020B0604020202020204" pitchFamily="34" charset="0"/>
              </a:rPr>
              <a:t>The challenge facing any software development manager is how to balance the natural tension that exists between time, cost and quality. On top </a:t>
            </a:r>
            <a:r>
              <a:rPr lang="en-US" sz="2800" b="1" i="0">
                <a:solidFill>
                  <a:schemeClr val="bg1"/>
                </a:solidFill>
                <a:effectLst/>
                <a:latin typeface="Arial" panose="020B0604020202020204" pitchFamily="34" charset="0"/>
              </a:rPr>
              <a:t>of this</a:t>
            </a:r>
            <a:r>
              <a:rPr lang="en-US" sz="2800" b="1" i="0" dirty="0">
                <a:solidFill>
                  <a:schemeClr val="bg1"/>
                </a:solidFill>
                <a:effectLst/>
                <a:latin typeface="Arial" panose="020B0604020202020204" pitchFamily="34" charset="0"/>
              </a:rPr>
              <a:t>, </a:t>
            </a:r>
            <a:r>
              <a:rPr lang="en-US" sz="2800" b="1" i="0" dirty="0" err="1">
                <a:solidFill>
                  <a:schemeClr val="bg1"/>
                </a:solidFill>
                <a:effectLst/>
                <a:latin typeface="Arial" panose="020B0604020202020204" pitchFamily="34" charset="0"/>
              </a:rPr>
              <a:t>programes</a:t>
            </a:r>
            <a:r>
              <a:rPr lang="en-US" sz="2800" b="1" i="0" dirty="0">
                <a:solidFill>
                  <a:schemeClr val="bg1"/>
                </a:solidFill>
                <a:effectLst/>
                <a:latin typeface="Arial" panose="020B0604020202020204" pitchFamily="34" charset="0"/>
              </a:rPr>
              <a:t> also have to balance the three </a:t>
            </a:r>
            <a:r>
              <a:rPr lang="en-US" sz="2800" b="1" i="0" dirty="0" err="1">
                <a:solidFill>
                  <a:schemeClr val="bg1"/>
                </a:solidFill>
                <a:effectLst/>
                <a:latin typeface="Arial" panose="020B0604020202020204" pitchFamily="34" charset="0"/>
              </a:rPr>
              <a:t>organisational</a:t>
            </a:r>
            <a:r>
              <a:rPr lang="en-US" sz="2800" b="1" i="0" dirty="0">
                <a:solidFill>
                  <a:schemeClr val="bg1"/>
                </a:solidFill>
                <a:effectLst/>
                <a:latin typeface="Arial" panose="020B0604020202020204" pitchFamily="34" charset="0"/>
              </a:rPr>
              <a:t> elements of corporate strategy, delivery mechanisms for change and the business-as-usual environment. Quite a balancing act.</a:t>
            </a:r>
          </a:p>
          <a:p>
            <a:endParaRPr lang="en-IN" sz="2800" dirty="0">
              <a:solidFill>
                <a:schemeClr val="bg1"/>
              </a:solidFill>
            </a:endParaRPr>
          </a:p>
        </p:txBody>
      </p:sp>
    </p:spTree>
    <p:extLst>
      <p:ext uri="{BB962C8B-B14F-4D97-AF65-F5344CB8AC3E}">
        <p14:creationId xmlns:p14="http://schemas.microsoft.com/office/powerpoint/2010/main" val="929630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249B3-3927-BC79-8D84-01A355E05B3F}"/>
              </a:ext>
            </a:extLst>
          </p:cNvPr>
          <p:cNvSpPr txBox="1"/>
          <p:nvPr/>
        </p:nvSpPr>
        <p:spPr>
          <a:xfrm>
            <a:off x="1051035" y="462456"/>
            <a:ext cx="9501352" cy="584775"/>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chemeClr val="bg1"/>
                </a:solidFill>
              </a:rPr>
              <a:t>                                    </a:t>
            </a:r>
            <a:r>
              <a:rPr lang="en-IN" sz="3200" i="1" dirty="0">
                <a:solidFill>
                  <a:schemeClr val="accent2">
                    <a:lumMod val="60000"/>
                    <a:lumOff val="40000"/>
                  </a:schemeClr>
                </a:solidFill>
                <a:latin typeface="Aharoni" panose="02010803020104030203" pitchFamily="2" charset="-79"/>
                <a:cs typeface="Aharoni" panose="02010803020104030203" pitchFamily="2" charset="-79"/>
              </a:rPr>
              <a:t>Activities in Fundamental Status</a:t>
            </a:r>
          </a:p>
        </p:txBody>
      </p:sp>
      <p:sp>
        <p:nvSpPr>
          <p:cNvPr id="3" name="TextBox 2">
            <a:extLst>
              <a:ext uri="{FF2B5EF4-FFF2-40B4-BE49-F238E27FC236}">
                <a16:creationId xmlns:a16="http://schemas.microsoft.com/office/drawing/2014/main" id="{8D85A9AA-6E46-65DD-52C4-67BDB5F9D279}"/>
              </a:ext>
            </a:extLst>
          </p:cNvPr>
          <p:cNvSpPr txBox="1"/>
          <p:nvPr/>
        </p:nvSpPr>
        <p:spPr>
          <a:xfrm>
            <a:off x="2017986" y="1397876"/>
            <a:ext cx="7546428" cy="3416320"/>
          </a:xfrm>
          <a:prstGeom prst="rect">
            <a:avLst/>
          </a:prstGeom>
          <a:noFill/>
        </p:spPr>
        <p:txBody>
          <a:bodyPr wrap="square" rtlCol="0">
            <a:spAutoFit/>
          </a:bodyPr>
          <a:lstStyle/>
          <a:p>
            <a:pPr algn="l"/>
            <a:r>
              <a:rPr lang="en-US" b="0" i="0" dirty="0">
                <a:solidFill>
                  <a:schemeClr val="bg1"/>
                </a:solidFill>
                <a:effectLst/>
                <a:latin typeface="open sans" panose="020B0606030504020204" pitchFamily="34" charset="0"/>
              </a:rPr>
              <a:t>Testing is a process rather than a single </a:t>
            </a:r>
            <a:r>
              <a:rPr lang="en-US" b="0" i="0" dirty="0" err="1">
                <a:solidFill>
                  <a:schemeClr val="bg1"/>
                </a:solidFill>
                <a:effectLst/>
                <a:latin typeface="open sans" panose="020B0606030504020204" pitchFamily="34" charset="0"/>
              </a:rPr>
              <a:t>activity.Testing</a:t>
            </a:r>
            <a:r>
              <a:rPr lang="en-US" b="0" i="0" dirty="0">
                <a:solidFill>
                  <a:schemeClr val="bg1"/>
                </a:solidFill>
                <a:effectLst/>
                <a:latin typeface="open sans" panose="020B0606030504020204" pitchFamily="34" charset="0"/>
              </a:rPr>
              <a:t> must be planned and it requires discipline to act upon </a:t>
            </a:r>
            <a:r>
              <a:rPr lang="en-US" b="0" i="0" dirty="0" err="1">
                <a:solidFill>
                  <a:schemeClr val="bg1"/>
                </a:solidFill>
                <a:effectLst/>
                <a:latin typeface="open sans" panose="020B0606030504020204" pitchFamily="34" charset="0"/>
              </a:rPr>
              <a:t>it.The</a:t>
            </a:r>
            <a:r>
              <a:rPr lang="en-US" b="0" i="0" dirty="0">
                <a:solidFill>
                  <a:schemeClr val="bg1"/>
                </a:solidFill>
                <a:effectLst/>
                <a:latin typeface="open sans" panose="020B0606030504020204" pitchFamily="34" charset="0"/>
              </a:rPr>
              <a:t> quality and effectiveness of software testing are primarily determined by the quality of the test processes used. The activities of testing can be divided into the following basic steps:</a:t>
            </a:r>
          </a:p>
          <a:p>
            <a:pPr algn="l"/>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Planning and Control</a:t>
            </a:r>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Analysis and Design</a:t>
            </a:r>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Implementation and Execution</a:t>
            </a:r>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Evaluating exit criteria and Reporting</a:t>
            </a:r>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Test Closure activities</a:t>
            </a:r>
            <a:endParaRPr lang="en-US" b="0" i="0" dirty="0">
              <a:solidFill>
                <a:schemeClr val="bg1"/>
              </a:solidFill>
              <a:effectLst/>
              <a:latin typeface="open sans" panose="020B0606030504020204" pitchFamily="34" charset="0"/>
            </a:endParaRPr>
          </a:p>
          <a:p>
            <a:endParaRPr lang="en-IN" dirty="0"/>
          </a:p>
        </p:txBody>
      </p:sp>
      <p:pic>
        <p:nvPicPr>
          <p:cNvPr id="5" name="Picture 4" descr="Diagram&#10;&#10;Description automatically generated">
            <a:extLst>
              <a:ext uri="{FF2B5EF4-FFF2-40B4-BE49-F238E27FC236}">
                <a16:creationId xmlns:a16="http://schemas.microsoft.com/office/drawing/2014/main" id="{3B3680EE-D856-7847-C44E-279EB7CF0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629" y="2828747"/>
            <a:ext cx="3237350" cy="3566797"/>
          </a:xfrm>
          <a:prstGeom prst="rect">
            <a:avLst/>
          </a:prstGeom>
        </p:spPr>
      </p:pic>
    </p:spTree>
    <p:extLst>
      <p:ext uri="{BB962C8B-B14F-4D97-AF65-F5344CB8AC3E}">
        <p14:creationId xmlns:p14="http://schemas.microsoft.com/office/powerpoint/2010/main" val="357029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FDF79-9C2C-B098-F7E9-524B05C0F6C6}"/>
              </a:ext>
            </a:extLst>
          </p:cNvPr>
          <p:cNvSpPr txBox="1"/>
          <p:nvPr/>
        </p:nvSpPr>
        <p:spPr>
          <a:xfrm>
            <a:off x="1124607" y="599090"/>
            <a:ext cx="9406759" cy="1754326"/>
          </a:xfrm>
          <a:prstGeom prst="rect">
            <a:avLst/>
          </a:prstGeom>
          <a:noFill/>
        </p:spPr>
        <p:txBody>
          <a:bodyPr wrap="square" rtlCol="0">
            <a:spAutoFit/>
          </a:bodyPr>
          <a:lstStyle/>
          <a:p>
            <a:pPr algn="l"/>
            <a:r>
              <a:rPr lang="en-US" b="1" i="1" dirty="0">
                <a:solidFill>
                  <a:schemeClr val="bg1"/>
                </a:solidFill>
                <a:effectLst/>
                <a:latin typeface="open sans" panose="020B0606030504020204" pitchFamily="34" charset="0"/>
              </a:rPr>
              <a:t>1) Planning and Control</a:t>
            </a:r>
            <a:endParaRPr lang="en-US" b="1" i="0" dirty="0">
              <a:solidFill>
                <a:schemeClr val="bg1"/>
              </a:solidFill>
              <a:effectLst/>
              <a:latin typeface="open sans" panose="020B0606030504020204" pitchFamily="34" charset="0"/>
            </a:endParaRPr>
          </a:p>
          <a:p>
            <a:pPr algn="l"/>
            <a:r>
              <a:rPr lang="en-US" b="1" i="1" dirty="0">
                <a:solidFill>
                  <a:schemeClr val="bg1"/>
                </a:solidFill>
                <a:effectLst/>
                <a:latin typeface="open sans" panose="020B0606030504020204" pitchFamily="34" charset="0"/>
              </a:rPr>
              <a:t>Test Planning</a:t>
            </a:r>
            <a:r>
              <a:rPr lang="en-US" b="0" i="0" dirty="0">
                <a:solidFill>
                  <a:schemeClr val="bg1"/>
                </a:solidFill>
                <a:effectLst/>
                <a:latin typeface="open sans" panose="020B0606030504020204" pitchFamily="34" charset="0"/>
              </a:rPr>
              <a:t> : Test planning involves producing a document that describes an overall approach and test objectives. It involves reviewing the test basis, identifying the test conditions based on analysis of test items, writing test cases and Designing the test environment. </a:t>
            </a:r>
          </a:p>
          <a:p>
            <a:endParaRPr lang="en-IN" dirty="0"/>
          </a:p>
        </p:txBody>
      </p:sp>
      <p:sp>
        <p:nvSpPr>
          <p:cNvPr id="3" name="TextBox 2">
            <a:extLst>
              <a:ext uri="{FF2B5EF4-FFF2-40B4-BE49-F238E27FC236}">
                <a16:creationId xmlns:a16="http://schemas.microsoft.com/office/drawing/2014/main" id="{41532D81-441C-DBD6-69F4-BCB72657EFBA}"/>
              </a:ext>
            </a:extLst>
          </p:cNvPr>
          <p:cNvSpPr txBox="1"/>
          <p:nvPr/>
        </p:nvSpPr>
        <p:spPr>
          <a:xfrm>
            <a:off x="1124607" y="2228193"/>
            <a:ext cx="8145518" cy="923330"/>
          </a:xfrm>
          <a:prstGeom prst="rect">
            <a:avLst/>
          </a:prstGeom>
          <a:noFill/>
        </p:spPr>
        <p:txBody>
          <a:bodyPr wrap="square" rtlCol="0">
            <a:spAutoFit/>
          </a:bodyPr>
          <a:lstStyle/>
          <a:p>
            <a:r>
              <a:rPr lang="en-US" b="1" i="1" dirty="0">
                <a:solidFill>
                  <a:schemeClr val="bg1"/>
                </a:solidFill>
                <a:effectLst/>
                <a:latin typeface="open sans" panose="020B0606030504020204" pitchFamily="34" charset="0"/>
              </a:rPr>
              <a:t>Control</a:t>
            </a:r>
            <a:r>
              <a:rPr lang="en-US" b="0" i="0" dirty="0">
                <a:solidFill>
                  <a:schemeClr val="bg1"/>
                </a:solidFill>
                <a:effectLst/>
                <a:latin typeface="open sans" panose="020B0606030504020204" pitchFamily="34" charset="0"/>
              </a:rPr>
              <a:t> This is the activity of comparing actual progress against the plan, and reporting the status, including deviations from the plan. It involves taking actions necessary to meet the mission and objectives of the project.</a:t>
            </a:r>
            <a:endParaRPr lang="en-IN" dirty="0">
              <a:solidFill>
                <a:schemeClr val="bg1"/>
              </a:solidFill>
            </a:endParaRPr>
          </a:p>
        </p:txBody>
      </p:sp>
      <p:sp>
        <p:nvSpPr>
          <p:cNvPr id="4" name="TextBox 3">
            <a:extLst>
              <a:ext uri="{FF2B5EF4-FFF2-40B4-BE49-F238E27FC236}">
                <a16:creationId xmlns:a16="http://schemas.microsoft.com/office/drawing/2014/main" id="{EEDE49B1-E68C-CD91-05E4-ECFFF6CD70CB}"/>
              </a:ext>
            </a:extLst>
          </p:cNvPr>
          <p:cNvSpPr txBox="1"/>
          <p:nvPr/>
        </p:nvSpPr>
        <p:spPr>
          <a:xfrm>
            <a:off x="1250731" y="3825766"/>
            <a:ext cx="7662041" cy="2862322"/>
          </a:xfrm>
          <a:prstGeom prst="rect">
            <a:avLst/>
          </a:prstGeom>
          <a:noFill/>
        </p:spPr>
        <p:txBody>
          <a:bodyPr wrap="square" rtlCol="0">
            <a:spAutoFit/>
          </a:bodyPr>
          <a:lstStyle/>
          <a:p>
            <a:pPr algn="l"/>
            <a:r>
              <a:rPr lang="en-US" b="1" i="1" dirty="0">
                <a:solidFill>
                  <a:schemeClr val="bg1"/>
                </a:solidFill>
                <a:latin typeface="open sans" panose="020B0606030504020204" pitchFamily="34" charset="0"/>
              </a:rPr>
              <a:t>2)</a:t>
            </a:r>
            <a:r>
              <a:rPr lang="en-US" b="1" i="1" dirty="0">
                <a:solidFill>
                  <a:schemeClr val="bg1"/>
                </a:solidFill>
                <a:effectLst/>
                <a:latin typeface="open sans" panose="020B0606030504020204" pitchFamily="34" charset="0"/>
              </a:rPr>
              <a:t>Analysis and Design</a:t>
            </a:r>
            <a:endParaRPr lang="en-US" b="1" i="0" dirty="0">
              <a:solidFill>
                <a:schemeClr val="bg1"/>
              </a:solidFill>
              <a:effectLst/>
              <a:latin typeface="open sans" panose="020B0606030504020204" pitchFamily="34" charset="0"/>
            </a:endParaRPr>
          </a:p>
          <a:p>
            <a:pPr algn="l"/>
            <a:r>
              <a:rPr lang="en-US" b="0" i="0" dirty="0">
                <a:solidFill>
                  <a:schemeClr val="bg1"/>
                </a:solidFill>
                <a:effectLst/>
                <a:latin typeface="open sans" panose="020B0606030504020204" pitchFamily="34" charset="0"/>
              </a:rPr>
              <a:t>Test analysis and Test Design has the following major tasks:</a:t>
            </a:r>
          </a:p>
          <a:p>
            <a:pPr algn="l">
              <a:buFont typeface="Arial" panose="020B0604020202020204" pitchFamily="34" charset="0"/>
              <a:buChar char="•"/>
            </a:pPr>
            <a:r>
              <a:rPr lang="en-US" b="0" i="1" dirty="0">
                <a:solidFill>
                  <a:schemeClr val="bg1"/>
                </a:solidFill>
                <a:effectLst/>
                <a:latin typeface="open sans" panose="020B0606030504020204" pitchFamily="34" charset="0"/>
              </a:rPr>
              <a:t>To review the test basis. The test basis is the information on which test cases are based, such as requirements, design specifications, product risk analysis, architecture and interfaces</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identify test conditions</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design the tests</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design the test environment set-up and identify the required infrastructure and tool</a:t>
            </a:r>
            <a:endParaRPr lang="en-US" b="0" i="0" dirty="0">
              <a:solidFill>
                <a:schemeClr val="bg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94183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A5023F-659A-E449-E730-1BB76CD2BD2E}"/>
              </a:ext>
            </a:extLst>
          </p:cNvPr>
          <p:cNvSpPr txBox="1"/>
          <p:nvPr/>
        </p:nvSpPr>
        <p:spPr>
          <a:xfrm>
            <a:off x="1828800" y="536028"/>
            <a:ext cx="9080938" cy="3693319"/>
          </a:xfrm>
          <a:prstGeom prst="rect">
            <a:avLst/>
          </a:prstGeom>
          <a:noFill/>
        </p:spPr>
        <p:txBody>
          <a:bodyPr wrap="square" rtlCol="0">
            <a:spAutoFit/>
          </a:bodyPr>
          <a:lstStyle/>
          <a:p>
            <a:pPr algn="l"/>
            <a:r>
              <a:rPr lang="en-US" b="1" i="1" dirty="0">
                <a:solidFill>
                  <a:schemeClr val="bg1"/>
                </a:solidFill>
                <a:effectLst/>
                <a:latin typeface="open sans" panose="020B0606030504020204" pitchFamily="34" charset="0"/>
              </a:rPr>
              <a:t>3</a:t>
            </a:r>
            <a:r>
              <a:rPr lang="en-US" b="1" i="1" dirty="0">
                <a:solidFill>
                  <a:srgbClr val="4A4A4A"/>
                </a:solidFill>
                <a:effectLst/>
                <a:latin typeface="open sans" panose="020B0606030504020204" pitchFamily="34" charset="0"/>
              </a:rPr>
              <a:t>3</a:t>
            </a:r>
            <a:r>
              <a:rPr lang="en-US" b="1" i="1" dirty="0">
                <a:solidFill>
                  <a:schemeClr val="bg1"/>
                </a:solidFill>
                <a:effectLst/>
                <a:latin typeface="open sans" panose="020B0606030504020204" pitchFamily="34" charset="0"/>
              </a:rPr>
              <a:t>) Implementation and Execution</a:t>
            </a:r>
            <a:endParaRPr lang="en-US" b="1" i="0" dirty="0">
              <a:solidFill>
                <a:schemeClr val="bg1"/>
              </a:solidFill>
              <a:effectLst/>
              <a:latin typeface="open sans" panose="020B0606030504020204" pitchFamily="34" charset="0"/>
            </a:endParaRPr>
          </a:p>
          <a:p>
            <a:pPr algn="l"/>
            <a:r>
              <a:rPr lang="en-US" b="0" i="0" dirty="0">
                <a:solidFill>
                  <a:schemeClr val="bg1"/>
                </a:solidFill>
                <a:effectLst/>
                <a:latin typeface="open sans" panose="020B0606030504020204" pitchFamily="34" charset="0"/>
              </a:rPr>
              <a:t>Test execution involves actually running the specified test on a computer system either manually or by using an automated test tool. It is a Fundamental Test Process in which actual work is done.</a:t>
            </a:r>
          </a:p>
          <a:p>
            <a:pPr algn="l"/>
            <a:r>
              <a:rPr lang="en-US" b="0" i="0" dirty="0">
                <a:solidFill>
                  <a:schemeClr val="bg1"/>
                </a:solidFill>
                <a:effectLst/>
                <a:latin typeface="open sans" panose="020B0606030504020204" pitchFamily="34" charset="0"/>
              </a:rPr>
              <a:t>Test implementation has the following major task:</a:t>
            </a:r>
          </a:p>
          <a:p>
            <a:pPr algn="l"/>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develop and prioritize test cases by using techniques and create test data for those tests</a:t>
            </a:r>
            <a:r>
              <a:rPr lang="en-US" b="0" i="0" dirty="0">
                <a:solidFill>
                  <a:schemeClr val="bg1"/>
                </a:solidFill>
                <a:effectLst/>
                <a:latin typeface="open sans" panose="020B0606030504020204" pitchFamily="34" charset="0"/>
              </a:rPr>
              <a:t>.</a:t>
            </a:r>
          </a:p>
          <a:p>
            <a:pPr algn="l">
              <a:buFont typeface="Arial" panose="020B0604020202020204" pitchFamily="34" charset="0"/>
              <a:buChar char="•"/>
            </a:pPr>
            <a:r>
              <a:rPr lang="en-US" b="0" i="1" dirty="0">
                <a:solidFill>
                  <a:schemeClr val="bg1"/>
                </a:solidFill>
                <a:effectLst/>
                <a:latin typeface="open sans" panose="020B0606030504020204" pitchFamily="34" charset="0"/>
              </a:rPr>
              <a:t>To create test suites from the test cases for efficient test execution. Test suite is a collection of test cases that are used to test a software program</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re-execute the tests that previously failed in order to confirm a fix.</a:t>
            </a:r>
          </a:p>
          <a:p>
            <a:pPr algn="l"/>
            <a:endParaRPr lang="en-US" b="0" i="0" dirty="0">
              <a:solidFill>
                <a:schemeClr val="bg1"/>
              </a:solidFill>
              <a:effectLst/>
              <a:latin typeface="open sans" panose="020B0606030504020204" pitchFamily="34" charset="0"/>
            </a:endParaRPr>
          </a:p>
          <a:p>
            <a:endParaRPr lang="en-IN" dirty="0"/>
          </a:p>
        </p:txBody>
      </p:sp>
      <p:sp>
        <p:nvSpPr>
          <p:cNvPr id="3" name="TextBox 2">
            <a:extLst>
              <a:ext uri="{FF2B5EF4-FFF2-40B4-BE49-F238E27FC236}">
                <a16:creationId xmlns:a16="http://schemas.microsoft.com/office/drawing/2014/main" id="{82261490-EBEC-ACD9-E1C7-49F77E991EFA}"/>
              </a:ext>
            </a:extLst>
          </p:cNvPr>
          <p:cNvSpPr txBox="1"/>
          <p:nvPr/>
        </p:nvSpPr>
        <p:spPr>
          <a:xfrm>
            <a:off x="1902372" y="3773214"/>
            <a:ext cx="9301656" cy="2308324"/>
          </a:xfrm>
          <a:prstGeom prst="rect">
            <a:avLst/>
          </a:prstGeom>
          <a:noFill/>
        </p:spPr>
        <p:txBody>
          <a:bodyPr wrap="square" rtlCol="0">
            <a:spAutoFit/>
          </a:bodyPr>
          <a:lstStyle/>
          <a:p>
            <a:pPr algn="l"/>
            <a:r>
              <a:rPr lang="en-US" b="1" i="1" dirty="0">
                <a:solidFill>
                  <a:schemeClr val="bg1"/>
                </a:solidFill>
                <a:latin typeface="open sans" panose="020B0606030504020204" pitchFamily="34" charset="0"/>
              </a:rPr>
              <a:t>4</a:t>
            </a:r>
            <a:r>
              <a:rPr lang="en-US" b="1" i="1" dirty="0">
                <a:solidFill>
                  <a:schemeClr val="bg1"/>
                </a:solidFill>
                <a:effectLst/>
                <a:latin typeface="open sans" panose="020B0606030504020204" pitchFamily="34" charset="0"/>
              </a:rPr>
              <a:t>) Evaluating Exit criteria and Reporting</a:t>
            </a:r>
            <a:endParaRPr lang="en-US" b="1" i="0" dirty="0">
              <a:solidFill>
                <a:schemeClr val="bg1"/>
              </a:solidFill>
              <a:effectLst/>
              <a:latin typeface="open sans" panose="020B0606030504020204" pitchFamily="34" charset="0"/>
            </a:endParaRPr>
          </a:p>
          <a:p>
            <a:pPr algn="l"/>
            <a:r>
              <a:rPr lang="en-US" b="0" i="0" dirty="0">
                <a:solidFill>
                  <a:schemeClr val="bg1"/>
                </a:solidFill>
                <a:effectLst/>
                <a:latin typeface="open sans" panose="020B0606030504020204" pitchFamily="34" charset="0"/>
              </a:rPr>
              <a:t>Evaluating exit criteria is a process defining when to stop testing. It depends on coverage of code, functionality or risk. Basically it also depends on business risk, cost and time and vary from project to project. Exit criteria come into picture, when:</a:t>
            </a:r>
          </a:p>
          <a:p>
            <a:pPr algn="l">
              <a:buFont typeface="Arial" panose="020B0604020202020204" pitchFamily="34" charset="0"/>
              <a:buChar char="•"/>
            </a:pPr>
            <a:r>
              <a:rPr lang="en-US" b="0" i="1" dirty="0">
                <a:solidFill>
                  <a:schemeClr val="bg1"/>
                </a:solidFill>
                <a:effectLst/>
                <a:latin typeface="open sans" panose="020B0606030504020204" pitchFamily="34" charset="0"/>
              </a:rPr>
              <a:t>Maximum test cases are executed with certain pass percentage</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Bug rate falls below certain level</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When we achieve the deadlines</a:t>
            </a:r>
            <a:endParaRPr lang="en-US" b="0" i="0" dirty="0">
              <a:solidFill>
                <a:schemeClr val="bg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50065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39D020-E39B-ED37-6BE5-FC2D1A258A6D}"/>
              </a:ext>
            </a:extLst>
          </p:cNvPr>
          <p:cNvSpPr txBox="1"/>
          <p:nvPr/>
        </p:nvSpPr>
        <p:spPr>
          <a:xfrm>
            <a:off x="1376855" y="451945"/>
            <a:ext cx="8219090" cy="2215991"/>
          </a:xfrm>
          <a:prstGeom prst="rect">
            <a:avLst/>
          </a:prstGeom>
          <a:noFill/>
        </p:spPr>
        <p:txBody>
          <a:bodyPr wrap="square" rtlCol="0">
            <a:spAutoFit/>
          </a:bodyPr>
          <a:lstStyle/>
          <a:p>
            <a:pPr algn="l"/>
            <a:r>
              <a:rPr lang="en-US" sz="2000" b="1" i="1" dirty="0">
                <a:solidFill>
                  <a:schemeClr val="bg1"/>
                </a:solidFill>
                <a:effectLst/>
                <a:latin typeface="open sans" panose="020B0606030504020204" pitchFamily="34" charset="0"/>
              </a:rPr>
              <a:t>5) Test Closure activities:</a:t>
            </a:r>
            <a:endParaRPr lang="en-US" sz="2000" b="1" i="0" dirty="0">
              <a:solidFill>
                <a:schemeClr val="bg1"/>
              </a:solidFill>
              <a:effectLst/>
              <a:latin typeface="open sans" panose="020B0606030504020204" pitchFamily="34" charset="0"/>
            </a:endParaRPr>
          </a:p>
          <a:p>
            <a:pPr algn="l"/>
            <a:r>
              <a:rPr lang="en-US" sz="2000" b="0" i="0" dirty="0">
                <a:solidFill>
                  <a:schemeClr val="bg1"/>
                </a:solidFill>
                <a:effectLst/>
                <a:latin typeface="open sans" panose="020B0606030504020204" pitchFamily="34" charset="0"/>
              </a:rPr>
              <a:t>Test closure activities are done when software is ready to be delivered. The testing can be closed for the other reasons also like:</a:t>
            </a:r>
          </a:p>
          <a:p>
            <a:pPr algn="l">
              <a:buFont typeface="Arial" panose="020B0604020202020204" pitchFamily="34" charset="0"/>
              <a:buChar char="•"/>
            </a:pPr>
            <a:r>
              <a:rPr lang="en-US" sz="2000" b="0" i="1" dirty="0">
                <a:solidFill>
                  <a:schemeClr val="bg1"/>
                </a:solidFill>
                <a:effectLst/>
                <a:latin typeface="open sans" panose="020B0606030504020204" pitchFamily="34" charset="0"/>
              </a:rPr>
              <a:t>When a project is cancelled</a:t>
            </a:r>
            <a:endParaRPr lang="en-US" sz="2000" b="0" i="0" dirty="0">
              <a:solidFill>
                <a:schemeClr val="bg1"/>
              </a:solidFill>
              <a:effectLst/>
              <a:latin typeface="open sans" panose="020B0606030504020204" pitchFamily="34" charset="0"/>
            </a:endParaRPr>
          </a:p>
          <a:p>
            <a:pPr algn="l">
              <a:buFont typeface="Arial" panose="020B0604020202020204" pitchFamily="34" charset="0"/>
              <a:buChar char="•"/>
            </a:pPr>
            <a:r>
              <a:rPr lang="en-US" sz="2000" b="0" i="1" dirty="0">
                <a:solidFill>
                  <a:schemeClr val="bg1"/>
                </a:solidFill>
                <a:effectLst/>
                <a:latin typeface="open sans" panose="020B0606030504020204" pitchFamily="34" charset="0"/>
              </a:rPr>
              <a:t>When some target is achieved</a:t>
            </a:r>
            <a:endParaRPr lang="en-US" sz="2000" b="0" i="0" dirty="0">
              <a:solidFill>
                <a:schemeClr val="bg1"/>
              </a:solidFill>
              <a:effectLst/>
              <a:latin typeface="open sans" panose="020B0606030504020204" pitchFamily="34" charset="0"/>
            </a:endParaRPr>
          </a:p>
          <a:p>
            <a:pPr algn="l">
              <a:buFont typeface="Arial" panose="020B0604020202020204" pitchFamily="34" charset="0"/>
              <a:buChar char="•"/>
            </a:pPr>
            <a:r>
              <a:rPr lang="en-US" sz="2000" b="0" i="1" dirty="0">
                <a:solidFill>
                  <a:schemeClr val="bg1"/>
                </a:solidFill>
                <a:effectLst/>
                <a:latin typeface="open sans" panose="020B0606030504020204" pitchFamily="34" charset="0"/>
              </a:rPr>
              <a:t>When a maintenance release or update is done</a:t>
            </a:r>
            <a:endParaRPr lang="en-US" sz="2000" b="0" i="0" dirty="0">
              <a:solidFill>
                <a:schemeClr val="bg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49834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2A9A0-098C-0D73-0E92-4643927FE238}"/>
              </a:ext>
            </a:extLst>
          </p:cNvPr>
          <p:cNvSpPr txBox="1"/>
          <p:nvPr/>
        </p:nvSpPr>
        <p:spPr>
          <a:xfrm>
            <a:off x="1513490" y="536028"/>
            <a:ext cx="9711558" cy="523220"/>
          </a:xfrm>
          <a:prstGeom prst="rect">
            <a:avLst/>
          </a:prstGeom>
          <a:noFill/>
        </p:spPr>
        <p:txBody>
          <a:bodyPr wrap="square" rtlCol="0">
            <a:spAutoFit/>
          </a:bodyPr>
          <a:lstStyle/>
          <a:p>
            <a:r>
              <a:rPr lang="en-IN" sz="2800" i="1" dirty="0">
                <a:solidFill>
                  <a:srgbClr val="92D050"/>
                </a:solidFill>
                <a:latin typeface="Amasis MT Pro Black" panose="02040A04050005020304" pitchFamily="18" charset="0"/>
              </a:rPr>
              <a:t>                        Attributes Of A Good Tester</a:t>
            </a:r>
          </a:p>
        </p:txBody>
      </p:sp>
      <p:sp>
        <p:nvSpPr>
          <p:cNvPr id="5" name="TextBox 4">
            <a:extLst>
              <a:ext uri="{FF2B5EF4-FFF2-40B4-BE49-F238E27FC236}">
                <a16:creationId xmlns:a16="http://schemas.microsoft.com/office/drawing/2014/main" id="{3B3A7BB3-B125-D904-CFB6-A9F579C1F52F}"/>
              </a:ext>
            </a:extLst>
          </p:cNvPr>
          <p:cNvSpPr txBox="1"/>
          <p:nvPr/>
        </p:nvSpPr>
        <p:spPr>
          <a:xfrm>
            <a:off x="1692166" y="1366345"/>
            <a:ext cx="8124496" cy="4524315"/>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bg1"/>
                </a:solidFill>
                <a:effectLst/>
                <a:latin typeface="arial" panose="020B0604020202020204" pitchFamily="34" charset="0"/>
              </a:rPr>
              <a:t>Excellent Communication. </a:t>
            </a: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Quick and Continuous Learning. </a:t>
            </a:r>
            <a:endParaRPr lang="en-US" dirty="0">
              <a:solidFill>
                <a:schemeClr val="bg1"/>
              </a:solidFill>
              <a:latin typeface="arial" panose="020B0604020202020204" pitchFamily="34" charset="0"/>
            </a:endParaRP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Strong Analytical Skills. </a:t>
            </a:r>
            <a:endParaRPr lang="en-US" dirty="0">
              <a:solidFill>
                <a:schemeClr val="bg1"/>
              </a:solidFill>
              <a:latin typeface="arial" panose="020B0604020202020204" pitchFamily="34" charset="0"/>
            </a:endParaRP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Creative. </a:t>
            </a:r>
            <a:endParaRPr lang="en-US" dirty="0">
              <a:solidFill>
                <a:schemeClr val="bg1"/>
              </a:solidFill>
              <a:latin typeface="arial" panose="020B0604020202020204" pitchFamily="34" charset="0"/>
            </a:endParaRP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Wise Time Management.</a:t>
            </a:r>
          </a:p>
          <a:p>
            <a:pPr algn="l"/>
            <a:r>
              <a:rPr lang="en-US" b="0" i="0" dirty="0">
                <a:solidFill>
                  <a:schemeClr val="bg1"/>
                </a:solidFill>
                <a:effectLst/>
                <a:latin typeface="arial" panose="020B0604020202020204" pitchFamily="34" charset="0"/>
              </a:rPr>
              <a:t> </a:t>
            </a:r>
          </a:p>
          <a:p>
            <a:pPr algn="l">
              <a:buFont typeface="Arial" panose="020B0604020202020204" pitchFamily="34" charset="0"/>
              <a:buChar char="•"/>
            </a:pPr>
            <a:r>
              <a:rPr lang="en-US" b="0" i="0" dirty="0">
                <a:solidFill>
                  <a:schemeClr val="bg1"/>
                </a:solidFill>
                <a:effectLst/>
                <a:latin typeface="arial" panose="020B0604020202020204" pitchFamily="34" charset="0"/>
              </a:rPr>
              <a:t>Technical Tools and Technical Knowledge.</a:t>
            </a: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Automation Proficiency.</a:t>
            </a: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DevOps Awareness.</a:t>
            </a:r>
          </a:p>
          <a:p>
            <a:endParaRPr lang="en-IN" dirty="0"/>
          </a:p>
        </p:txBody>
      </p:sp>
    </p:spTree>
    <p:extLst>
      <p:ext uri="{BB962C8B-B14F-4D97-AF65-F5344CB8AC3E}">
        <p14:creationId xmlns:p14="http://schemas.microsoft.com/office/powerpoint/2010/main" val="341169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DAEB3-D3D1-E9D8-0B72-D7E68F311ADE}"/>
              </a:ext>
            </a:extLst>
          </p:cNvPr>
          <p:cNvSpPr txBox="1"/>
          <p:nvPr/>
        </p:nvSpPr>
        <p:spPr>
          <a:xfrm>
            <a:off x="1839310" y="525517"/>
            <a:ext cx="8156028" cy="523220"/>
          </a:xfrm>
          <a:prstGeom prst="rect">
            <a:avLst/>
          </a:prstGeom>
          <a:noFill/>
        </p:spPr>
        <p:txBody>
          <a:bodyPr wrap="square" rtlCol="0">
            <a:spAutoFit/>
          </a:bodyPr>
          <a:lstStyle/>
          <a:p>
            <a:r>
              <a:rPr lang="en-IN" dirty="0">
                <a:solidFill>
                  <a:schemeClr val="bg1"/>
                </a:solidFill>
              </a:rPr>
              <a:t>               </a:t>
            </a:r>
            <a:r>
              <a:rPr lang="en-IN" sz="2800" dirty="0">
                <a:solidFill>
                  <a:schemeClr val="accent2">
                    <a:lumMod val="60000"/>
                    <a:lumOff val="40000"/>
                  </a:schemeClr>
                </a:solidFill>
                <a:latin typeface="Amasis MT Pro Black" panose="02040A04050005020304" pitchFamily="18" charset="0"/>
              </a:rPr>
              <a:t>Code Of Ethics For Tester</a:t>
            </a:r>
          </a:p>
        </p:txBody>
      </p:sp>
      <p:sp>
        <p:nvSpPr>
          <p:cNvPr id="3" name="TextBox 2">
            <a:extLst>
              <a:ext uri="{FF2B5EF4-FFF2-40B4-BE49-F238E27FC236}">
                <a16:creationId xmlns:a16="http://schemas.microsoft.com/office/drawing/2014/main" id="{E6ED71FE-8DCE-CAA3-C9DE-D01037427FF4}"/>
              </a:ext>
            </a:extLst>
          </p:cNvPr>
          <p:cNvSpPr txBox="1"/>
          <p:nvPr/>
        </p:nvSpPr>
        <p:spPr>
          <a:xfrm>
            <a:off x="1166648" y="1247773"/>
            <a:ext cx="9595945" cy="4708981"/>
          </a:xfrm>
          <a:prstGeom prst="rect">
            <a:avLst/>
          </a:prstGeom>
          <a:noFill/>
        </p:spPr>
        <p:txBody>
          <a:bodyPr wrap="square" rtlCol="0">
            <a:spAutoFit/>
          </a:bodyPr>
          <a:lstStyle/>
          <a:p>
            <a:pPr algn="l"/>
            <a:r>
              <a:rPr lang="en-US" sz="2000" b="0" i="0" dirty="0">
                <a:solidFill>
                  <a:schemeClr val="bg1"/>
                </a:solidFill>
                <a:effectLst/>
                <a:latin typeface="Raleway" pitchFamily="2" charset="0"/>
              </a:rPr>
              <a:t>While performing software testing, testers should commit themselves in making analysis, finding defects, monitoring the process of testing, reporting defects &amp; bugs, maintaining the software, among other things in a respected and beneficial manner. Moreover, they should consider the safety and welfare of the public and the client as well as should adhere to the following code of ethics to ensure the works credibility. The various code of ethics are:</a:t>
            </a:r>
          </a:p>
          <a:p>
            <a:pPr algn="l"/>
            <a:endParaRPr lang="en-US" sz="2000" b="0" i="0" dirty="0">
              <a:solidFill>
                <a:schemeClr val="bg1"/>
              </a:solidFill>
              <a:effectLst/>
              <a:latin typeface="Raleway" pitchFamily="2" charset="0"/>
            </a:endParaRPr>
          </a:p>
          <a:p>
            <a:pPr algn="l">
              <a:buFont typeface="+mj-lt"/>
              <a:buAutoNum type="arabicPeriod"/>
            </a:pPr>
            <a:r>
              <a:rPr lang="en-US" sz="2000" b="1" i="0" dirty="0">
                <a:solidFill>
                  <a:schemeClr val="bg1"/>
                </a:solidFill>
                <a:effectLst/>
                <a:latin typeface="Raleway" pitchFamily="2" charset="0"/>
              </a:rPr>
              <a:t>Public:</a:t>
            </a:r>
            <a:r>
              <a:rPr lang="en-US" sz="2000" b="0" i="0" dirty="0">
                <a:solidFill>
                  <a:schemeClr val="bg1"/>
                </a:solidFill>
                <a:effectLst/>
                <a:latin typeface="Raleway" pitchFamily="2" charset="0"/>
              </a:rPr>
              <a:t> During the process of software development and testing, the public interest and benefit should be considered before corporate and personal gain. They should consistently act in the interest of the public.</a:t>
            </a:r>
          </a:p>
          <a:p>
            <a:pPr algn="l">
              <a:buFont typeface="+mj-lt"/>
              <a:buAutoNum type="arabicPeriod"/>
            </a:pPr>
            <a:endParaRPr lang="en-US" sz="2000" b="0" i="0" dirty="0">
              <a:solidFill>
                <a:schemeClr val="bg1"/>
              </a:solidFill>
              <a:effectLst/>
              <a:latin typeface="Raleway" pitchFamily="2" charset="0"/>
            </a:endParaRPr>
          </a:p>
          <a:p>
            <a:pPr algn="l">
              <a:buFont typeface="+mj-lt"/>
              <a:buAutoNum type="arabicPeriod"/>
            </a:pPr>
            <a:r>
              <a:rPr lang="en-US" sz="2000" b="1" i="0" dirty="0">
                <a:solidFill>
                  <a:schemeClr val="bg1"/>
                </a:solidFill>
                <a:effectLst/>
                <a:latin typeface="Raleway" pitchFamily="2" charset="0"/>
              </a:rPr>
              <a:t>Client &amp; Employer:</a:t>
            </a:r>
            <a:r>
              <a:rPr lang="en-US" sz="2000" b="0" i="0" dirty="0">
                <a:solidFill>
                  <a:schemeClr val="bg1"/>
                </a:solidFill>
                <a:effectLst/>
                <a:latin typeface="Raleway" pitchFamily="2" charset="0"/>
              </a:rPr>
              <a:t> Apart from public interest, the testers should consider the interest of their client and employer while conducting tests on the software. They should act according to the requirements of their clients and should fulfill all their needs.</a:t>
            </a:r>
          </a:p>
        </p:txBody>
      </p:sp>
    </p:spTree>
    <p:extLst>
      <p:ext uri="{BB962C8B-B14F-4D97-AF65-F5344CB8AC3E}">
        <p14:creationId xmlns:p14="http://schemas.microsoft.com/office/powerpoint/2010/main" val="159762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5D921-33CE-5689-62E2-263ABA63251F}"/>
              </a:ext>
            </a:extLst>
          </p:cNvPr>
          <p:cNvSpPr txBox="1"/>
          <p:nvPr/>
        </p:nvSpPr>
        <p:spPr>
          <a:xfrm>
            <a:off x="1166649" y="798787"/>
            <a:ext cx="10552386" cy="1908215"/>
          </a:xfrm>
          <a:prstGeom prst="rect">
            <a:avLst/>
          </a:prstGeom>
          <a:noFill/>
        </p:spPr>
        <p:txBody>
          <a:bodyPr wrap="square" rtlCol="0">
            <a:spAutoFit/>
          </a:bodyPr>
          <a:lstStyle/>
          <a:p>
            <a:r>
              <a:rPr lang="en-US" sz="2000" b="1" i="0" dirty="0">
                <a:solidFill>
                  <a:schemeClr val="bg1"/>
                </a:solidFill>
                <a:effectLst/>
                <a:latin typeface="Raleway" pitchFamily="2" charset="0"/>
              </a:rPr>
              <a:t>Product:</a:t>
            </a:r>
            <a:r>
              <a:rPr lang="en-US" sz="2000" b="0" i="0" dirty="0">
                <a:solidFill>
                  <a:schemeClr val="bg1"/>
                </a:solidFill>
                <a:effectLst/>
                <a:latin typeface="Raleway" pitchFamily="2" charset="0"/>
              </a:rPr>
              <a:t> The most important factor that needs consideration during the process of software testing is the product itself. The testers should perform their tasks while ensuring that the deliverable is of best quality and has exceptional effectiveness. Also, make sure that all deliverables on the product are in compliance with the stated standards.</a:t>
            </a:r>
          </a:p>
          <a:p>
            <a:endParaRPr lang="en-IN" dirty="0"/>
          </a:p>
        </p:txBody>
      </p:sp>
      <p:sp>
        <p:nvSpPr>
          <p:cNvPr id="3" name="TextBox 2">
            <a:extLst>
              <a:ext uri="{FF2B5EF4-FFF2-40B4-BE49-F238E27FC236}">
                <a16:creationId xmlns:a16="http://schemas.microsoft.com/office/drawing/2014/main" id="{C74AC0D9-5995-9532-3CE4-B863C0EE46BF}"/>
              </a:ext>
            </a:extLst>
          </p:cNvPr>
          <p:cNvSpPr txBox="1"/>
          <p:nvPr/>
        </p:nvSpPr>
        <p:spPr>
          <a:xfrm>
            <a:off x="998483" y="2707002"/>
            <a:ext cx="9837683" cy="1754326"/>
          </a:xfrm>
          <a:prstGeom prst="rect">
            <a:avLst/>
          </a:prstGeom>
          <a:noFill/>
        </p:spPr>
        <p:txBody>
          <a:bodyPr wrap="square" rtlCol="0">
            <a:spAutoFit/>
          </a:bodyPr>
          <a:lstStyle/>
          <a:p>
            <a:pPr algn="l"/>
            <a:r>
              <a:rPr lang="en-US" b="1" i="0" dirty="0">
                <a:solidFill>
                  <a:schemeClr val="bg1"/>
                </a:solidFill>
                <a:effectLst/>
                <a:latin typeface="Raleway" pitchFamily="2" charset="0"/>
              </a:rPr>
              <a:t>Management:</a:t>
            </a:r>
            <a:r>
              <a:rPr lang="en-US" b="0" i="0" dirty="0">
                <a:solidFill>
                  <a:schemeClr val="bg1"/>
                </a:solidFill>
                <a:effectLst/>
                <a:latin typeface="Raleway" pitchFamily="2" charset="0"/>
              </a:rPr>
              <a:t> Here, the team managers and leads should take the responsibility and ethical steps to manage the process of software testing, development, and maintenance. This will help them avoid any confusion as well as allow them to test each component of the software accurately.</a:t>
            </a:r>
          </a:p>
          <a:p>
            <a:pPr algn="l"/>
            <a:r>
              <a:rPr lang="en-US" b="1" i="0" dirty="0">
                <a:solidFill>
                  <a:schemeClr val="bg1"/>
                </a:solidFill>
                <a:effectLst/>
                <a:latin typeface="Raleway" pitchFamily="2" charset="0"/>
              </a:rPr>
              <a:t>Profession:</a:t>
            </a:r>
            <a:r>
              <a:rPr lang="en-US" b="0" i="0" dirty="0">
                <a:solidFill>
                  <a:schemeClr val="bg1"/>
                </a:solidFill>
                <a:effectLst/>
                <a:latin typeface="Raleway" pitchFamily="2" charset="0"/>
              </a:rPr>
              <a:t> The team of testers should follow the set f values, principles, and standards and advance the integrity of their profession.</a:t>
            </a:r>
          </a:p>
        </p:txBody>
      </p:sp>
    </p:spTree>
    <p:extLst>
      <p:ext uri="{BB962C8B-B14F-4D97-AF65-F5344CB8AC3E}">
        <p14:creationId xmlns:p14="http://schemas.microsoft.com/office/powerpoint/2010/main" val="198962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C296BA-7B40-8FD0-515B-24630604BCF8}"/>
              </a:ext>
            </a:extLst>
          </p:cNvPr>
          <p:cNvSpPr txBox="1"/>
          <p:nvPr/>
        </p:nvSpPr>
        <p:spPr>
          <a:xfrm>
            <a:off x="1534510" y="567559"/>
            <a:ext cx="8692056" cy="584775"/>
          </a:xfrm>
          <a:prstGeom prst="rect">
            <a:avLst/>
          </a:prstGeom>
          <a:noFill/>
        </p:spPr>
        <p:txBody>
          <a:bodyPr wrap="square" rtlCol="0">
            <a:spAutoFit/>
          </a:bodyPr>
          <a:lstStyle/>
          <a:p>
            <a:r>
              <a:rPr lang="en-IN" sz="3200" dirty="0">
                <a:solidFill>
                  <a:schemeClr val="bg1"/>
                </a:solidFill>
              </a:rPr>
              <a:t>                    </a:t>
            </a:r>
            <a:r>
              <a:rPr lang="en-IN" sz="3200" i="1" dirty="0">
                <a:solidFill>
                  <a:schemeClr val="accent2">
                    <a:lumMod val="60000"/>
                    <a:lumOff val="40000"/>
                  </a:schemeClr>
                </a:solidFill>
                <a:latin typeface="Arial Rounded MT Bold" panose="020F0704030504030204" pitchFamily="34" charset="0"/>
              </a:rPr>
              <a:t>Limitations Of Software Testing</a:t>
            </a:r>
          </a:p>
        </p:txBody>
      </p:sp>
      <p:sp>
        <p:nvSpPr>
          <p:cNvPr id="3" name="TextBox 2">
            <a:extLst>
              <a:ext uri="{FF2B5EF4-FFF2-40B4-BE49-F238E27FC236}">
                <a16:creationId xmlns:a16="http://schemas.microsoft.com/office/drawing/2014/main" id="{AF510686-5C55-3A83-44A1-C3C2FA51DBF7}"/>
              </a:ext>
            </a:extLst>
          </p:cNvPr>
          <p:cNvSpPr txBox="1"/>
          <p:nvPr/>
        </p:nvSpPr>
        <p:spPr>
          <a:xfrm>
            <a:off x="1408386" y="874508"/>
            <a:ext cx="8124496" cy="4183118"/>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6C2514C-E914-7B88-9588-4A427D73E83B}"/>
              </a:ext>
            </a:extLst>
          </p:cNvPr>
          <p:cNvSpPr txBox="1"/>
          <p:nvPr/>
        </p:nvSpPr>
        <p:spPr>
          <a:xfrm>
            <a:off x="1681655" y="1765738"/>
            <a:ext cx="8807669"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rPr>
              <a:t> You cannot Test a program Completely</a:t>
            </a:r>
          </a:p>
          <a:p>
            <a:pPr marL="285750" indent="-285750">
              <a:buFont typeface="Arial" panose="020B0604020202020204" pitchFamily="34" charset="0"/>
              <a:buChar char="•"/>
            </a:pPr>
            <a:r>
              <a:rPr lang="en-IN" sz="2000" dirty="0">
                <a:solidFill>
                  <a:schemeClr val="bg1"/>
                </a:solidFill>
              </a:rPr>
              <a:t>We can only Test Against System Requirements</a:t>
            </a:r>
          </a:p>
          <a:p>
            <a:r>
              <a:rPr lang="en-IN" sz="2000" dirty="0">
                <a:solidFill>
                  <a:schemeClr val="bg1"/>
                </a:solidFill>
              </a:rPr>
              <a:t>      ( May not Detect errors in the Requirements.</a:t>
            </a:r>
          </a:p>
          <a:p>
            <a:pPr marL="285750" indent="-285750">
              <a:buFont typeface="Arial" panose="020B0604020202020204" pitchFamily="34" charset="0"/>
              <a:buChar char="•"/>
            </a:pPr>
            <a:r>
              <a:rPr lang="en-IN" sz="2000" dirty="0">
                <a:solidFill>
                  <a:schemeClr val="bg1"/>
                </a:solidFill>
              </a:rPr>
              <a:t>Total Testing is impossible in Present Scenario</a:t>
            </a:r>
            <a:endParaRPr lang="en-IN" sz="2000" dirty="0"/>
          </a:p>
        </p:txBody>
      </p:sp>
      <p:sp>
        <p:nvSpPr>
          <p:cNvPr id="9" name="TextBox 8">
            <a:extLst>
              <a:ext uri="{FF2B5EF4-FFF2-40B4-BE49-F238E27FC236}">
                <a16:creationId xmlns:a16="http://schemas.microsoft.com/office/drawing/2014/main" id="{7E3155F0-3D22-7D08-170D-DD22C2DC66AB}"/>
              </a:ext>
            </a:extLst>
          </p:cNvPr>
          <p:cNvSpPr txBox="1"/>
          <p:nvPr/>
        </p:nvSpPr>
        <p:spPr>
          <a:xfrm>
            <a:off x="1681655" y="3069021"/>
            <a:ext cx="6117021" cy="3416320"/>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Time and budget constraints normally require very careful planning of the testing effort.</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Compromise between thoroughness and budget.</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Test results are used to make business decisions for release dates.</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Even if you do find the last bug, you’ll never know it</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You will run out of time before you run out of test cases</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You cannot test every path</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You cannot test every valid input</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You cannot test every invalid input</a:t>
            </a:r>
          </a:p>
          <a:p>
            <a:endParaRPr lang="en-IN" dirty="0"/>
          </a:p>
        </p:txBody>
      </p:sp>
    </p:spTree>
    <p:extLst>
      <p:ext uri="{BB962C8B-B14F-4D97-AF65-F5344CB8AC3E}">
        <p14:creationId xmlns:p14="http://schemas.microsoft.com/office/powerpoint/2010/main" val="35127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062CA-C75E-8054-61FF-7259E17E9D39}"/>
              </a:ext>
            </a:extLst>
          </p:cNvPr>
          <p:cNvSpPr txBox="1"/>
          <p:nvPr/>
        </p:nvSpPr>
        <p:spPr>
          <a:xfrm>
            <a:off x="1395662" y="712269"/>
            <a:ext cx="8470233" cy="4616648"/>
          </a:xfrm>
          <a:prstGeom prst="rect">
            <a:avLst/>
          </a:prstGeom>
          <a:noFill/>
        </p:spPr>
        <p:txBody>
          <a:bodyPr wrap="square" rtlCol="0">
            <a:spAutoFit/>
          </a:bodyPr>
          <a:lstStyle/>
          <a:p>
            <a:r>
              <a:rPr lang="en-IN" dirty="0"/>
              <a:t> </a:t>
            </a:r>
            <a:r>
              <a:rPr lang="en-IN" dirty="0" err="1"/>
              <a:t>I</a:t>
            </a:r>
            <a:r>
              <a:rPr lang="en-IN" dirty="0" err="1">
                <a:solidFill>
                  <a:schemeClr val="bg1"/>
                </a:solidFill>
              </a:rPr>
              <a:t>In</a:t>
            </a:r>
            <a:r>
              <a:rPr lang="en-IN" dirty="0">
                <a:solidFill>
                  <a:schemeClr val="bg1"/>
                </a:solidFill>
              </a:rPr>
              <a:t> an ideal world  we want to test every possible permutation of a program</a:t>
            </a:r>
          </a:p>
          <a:p>
            <a:r>
              <a:rPr lang="en-IN" dirty="0">
                <a:solidFill>
                  <a:schemeClr val="bg1"/>
                </a:solidFill>
              </a:rPr>
              <a:t>In most of the cases however the simply is not possible.</a:t>
            </a: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       Even a seemingly simple program can have hundreds or thousands of possible inputs</a:t>
            </a:r>
          </a:p>
          <a:p>
            <a:r>
              <a:rPr lang="en-IN" dirty="0">
                <a:solidFill>
                  <a:schemeClr val="bg1"/>
                </a:solidFill>
              </a:rPr>
              <a:t>              and output combinations.</a:t>
            </a:r>
          </a:p>
          <a:p>
            <a:endParaRPr lang="en-IN" dirty="0">
              <a:solidFill>
                <a:schemeClr val="bg1"/>
              </a:solidFill>
            </a:endParaRPr>
          </a:p>
          <a:p>
            <a:endParaRPr lang="en-IN" dirty="0">
              <a:solidFill>
                <a:schemeClr val="bg1"/>
              </a:solidFill>
            </a:endParaRPr>
          </a:p>
          <a:p>
            <a:r>
              <a:rPr lang="en-IN" dirty="0">
                <a:solidFill>
                  <a:schemeClr val="bg1"/>
                </a:solidFill>
              </a:rPr>
              <a:t>                    “Creating a testcase for all of it is Impractical”</a:t>
            </a:r>
          </a:p>
          <a:p>
            <a:endParaRPr lang="en-IN" dirty="0">
              <a:solidFill>
                <a:schemeClr val="bg1"/>
              </a:solidFill>
            </a:endParaRPr>
          </a:p>
          <a:p>
            <a:r>
              <a:rPr lang="en-IN" sz="3200" dirty="0">
                <a:solidFill>
                  <a:schemeClr val="bg1"/>
                </a:solidFill>
              </a:rPr>
              <a:t>“complete testing of a complex application would take too long and require too many resources to be economically feasible”.</a:t>
            </a:r>
            <a:endParaRPr lang="en-IN" sz="3200" dirty="0"/>
          </a:p>
        </p:txBody>
      </p:sp>
    </p:spTree>
    <p:extLst>
      <p:ext uri="{BB962C8B-B14F-4D97-AF65-F5344CB8AC3E}">
        <p14:creationId xmlns:p14="http://schemas.microsoft.com/office/powerpoint/2010/main" val="167920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0AE82-65FA-7E52-5CD2-C72ADA09975A}"/>
              </a:ext>
            </a:extLst>
          </p:cNvPr>
          <p:cNvSpPr txBox="1"/>
          <p:nvPr/>
        </p:nvSpPr>
        <p:spPr>
          <a:xfrm>
            <a:off x="2997200" y="0"/>
            <a:ext cx="4541520" cy="1077218"/>
          </a:xfrm>
          <a:prstGeom prst="rect">
            <a:avLst/>
          </a:prstGeom>
          <a:noFill/>
        </p:spPr>
        <p:txBody>
          <a:bodyPr wrap="square" rtlCol="0">
            <a:spAutoFit/>
          </a:bodyPr>
          <a:lstStyle/>
          <a:p>
            <a:r>
              <a:rPr lang="en-IN" sz="3200" dirty="0">
                <a:solidFill>
                  <a:schemeClr val="bg1"/>
                </a:solidFill>
                <a:latin typeface="Amasis MT Pro Black" panose="02040A04050005020304" pitchFamily="18" charset="0"/>
              </a:rPr>
              <a:t>  </a:t>
            </a:r>
            <a:r>
              <a:rPr lang="en-IN" sz="3200" dirty="0">
                <a:solidFill>
                  <a:schemeClr val="accent4">
                    <a:lumMod val="40000"/>
                    <a:lumOff val="60000"/>
                  </a:schemeClr>
                </a:solidFill>
                <a:latin typeface="Amasis MT Pro Black" panose="02040A04050005020304" pitchFamily="18" charset="0"/>
              </a:rPr>
              <a:t>How is testing</a:t>
            </a:r>
          </a:p>
          <a:p>
            <a:r>
              <a:rPr lang="en-IN" sz="3200" dirty="0">
                <a:solidFill>
                  <a:schemeClr val="accent4">
                    <a:lumMod val="40000"/>
                    <a:lumOff val="60000"/>
                  </a:schemeClr>
                </a:solidFill>
                <a:latin typeface="Amasis MT Pro Black" panose="02040A04050005020304" pitchFamily="18" charset="0"/>
              </a:rPr>
              <a:t>                Conducted</a:t>
            </a:r>
          </a:p>
        </p:txBody>
      </p:sp>
      <p:sp>
        <p:nvSpPr>
          <p:cNvPr id="4" name="TextBox 3">
            <a:extLst>
              <a:ext uri="{FF2B5EF4-FFF2-40B4-BE49-F238E27FC236}">
                <a16:creationId xmlns:a16="http://schemas.microsoft.com/office/drawing/2014/main" id="{CD4212B8-2D73-6DBD-73D0-8B261FE67F8B}"/>
              </a:ext>
            </a:extLst>
          </p:cNvPr>
          <p:cNvSpPr txBox="1"/>
          <p:nvPr/>
        </p:nvSpPr>
        <p:spPr>
          <a:xfrm>
            <a:off x="2377440" y="3332480"/>
            <a:ext cx="6360160"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Nunito" pitchFamily="2" charset="0"/>
              </a:rPr>
              <a:t>Testing is done on the basis of high-level database diagrams and data flow diagrams.</a:t>
            </a:r>
            <a:endParaRPr lang="en-IN" dirty="0">
              <a:solidFill>
                <a:schemeClr val="bg1"/>
              </a:solidFill>
            </a:endParaRPr>
          </a:p>
        </p:txBody>
      </p:sp>
      <p:sp>
        <p:nvSpPr>
          <p:cNvPr id="6" name="TextBox 5">
            <a:extLst>
              <a:ext uri="{FF2B5EF4-FFF2-40B4-BE49-F238E27FC236}">
                <a16:creationId xmlns:a16="http://schemas.microsoft.com/office/drawing/2014/main" id="{0E77C171-1512-D0DD-3C4D-2DB61800778B}"/>
              </a:ext>
            </a:extLst>
          </p:cNvPr>
          <p:cNvSpPr txBox="1"/>
          <p:nvPr/>
        </p:nvSpPr>
        <p:spPr>
          <a:xfrm>
            <a:off x="2204720" y="2489200"/>
            <a:ext cx="6705600" cy="646331"/>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chemeClr val="bg1"/>
                </a:solidFill>
                <a:effectLst/>
                <a:latin typeface="Nunito" pitchFamily="2" charset="0"/>
              </a:rPr>
              <a:t>Testing is based on external expectations - Internal behavior of the application is unknown.</a:t>
            </a:r>
            <a:endParaRPr lang="en-IN" dirty="0">
              <a:solidFill>
                <a:schemeClr val="bg1"/>
              </a:solidFill>
            </a:endParaRPr>
          </a:p>
        </p:txBody>
      </p:sp>
      <p:sp>
        <p:nvSpPr>
          <p:cNvPr id="8" name="TextBox 7">
            <a:extLst>
              <a:ext uri="{FF2B5EF4-FFF2-40B4-BE49-F238E27FC236}">
                <a16:creationId xmlns:a16="http://schemas.microsoft.com/office/drawing/2014/main" id="{5C05106D-52CD-919B-B023-8DA6EDC66B20}"/>
              </a:ext>
            </a:extLst>
          </p:cNvPr>
          <p:cNvSpPr txBox="1"/>
          <p:nvPr/>
        </p:nvSpPr>
        <p:spPr>
          <a:xfrm>
            <a:off x="2661920" y="4175760"/>
            <a:ext cx="4704080"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Nunito" pitchFamily="2" charset="0"/>
              </a:rPr>
              <a:t>Internal workings are fully known and the tester can design test data accordingly.</a:t>
            </a:r>
            <a:endParaRPr lang="en-IN" dirty="0">
              <a:solidFill>
                <a:schemeClr val="bg1"/>
              </a:solidFill>
            </a:endParaRPr>
          </a:p>
        </p:txBody>
      </p:sp>
      <p:sp>
        <p:nvSpPr>
          <p:cNvPr id="10" name="TextBox 9">
            <a:extLst>
              <a:ext uri="{FF2B5EF4-FFF2-40B4-BE49-F238E27FC236}">
                <a16:creationId xmlns:a16="http://schemas.microsoft.com/office/drawing/2014/main" id="{68545F64-1F5D-E0DE-6CB3-887888512EA3}"/>
              </a:ext>
            </a:extLst>
          </p:cNvPr>
          <p:cNvSpPr txBox="1"/>
          <p:nvPr/>
        </p:nvSpPr>
        <p:spPr>
          <a:xfrm>
            <a:off x="792480" y="1077218"/>
            <a:ext cx="6878320" cy="1200329"/>
          </a:xfrm>
          <a:prstGeom prst="rect">
            <a:avLst/>
          </a:prstGeom>
          <a:noFill/>
        </p:spPr>
        <p:txBody>
          <a:bodyPr wrap="square" rtlCol="0">
            <a:spAutoFit/>
          </a:bodyPr>
          <a:lstStyle/>
          <a:p>
            <a:r>
              <a:rPr lang="en-US" b="0" i="0" dirty="0">
                <a:solidFill>
                  <a:schemeClr val="bg1"/>
                </a:solidFill>
                <a:effectLst/>
                <a:latin typeface="IBM Plex Sans" panose="020B0604020202020204" pitchFamily="34" charset="0"/>
              </a:rPr>
              <a:t>Software testing is the process of evaluating and verifying that a software product or application does what it is supposed to do. The benefits of testing include preventing bugs, reducing development costs and improving performance.   </a:t>
            </a:r>
            <a:endParaRPr lang="en-IN" dirty="0">
              <a:solidFill>
                <a:schemeClr val="bg1"/>
              </a:solidFill>
            </a:endParaRPr>
          </a:p>
        </p:txBody>
      </p:sp>
    </p:spTree>
    <p:extLst>
      <p:ext uri="{BB962C8B-B14F-4D97-AF65-F5344CB8AC3E}">
        <p14:creationId xmlns:p14="http://schemas.microsoft.com/office/powerpoint/2010/main" val="228527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CE83A1-8E0F-37D4-C1AB-A44F6DC2C724}"/>
              </a:ext>
            </a:extLst>
          </p:cNvPr>
          <p:cNvSpPr txBox="1"/>
          <p:nvPr/>
        </p:nvSpPr>
        <p:spPr>
          <a:xfrm>
            <a:off x="3556000" y="589280"/>
            <a:ext cx="4765040" cy="461665"/>
          </a:xfrm>
          <a:prstGeom prst="rect">
            <a:avLst/>
          </a:prstGeom>
          <a:noFill/>
        </p:spPr>
        <p:txBody>
          <a:bodyPr wrap="square" rtlCol="0">
            <a:spAutoFit/>
          </a:bodyPr>
          <a:lstStyle/>
          <a:p>
            <a:r>
              <a:rPr lang="en-IN" sz="2400" dirty="0">
                <a:solidFill>
                  <a:schemeClr val="accent5">
                    <a:lumMod val="20000"/>
                    <a:lumOff val="80000"/>
                  </a:schemeClr>
                </a:solidFill>
                <a:latin typeface="Algerian" panose="04020705040A02060702" pitchFamily="82" charset="0"/>
              </a:rPr>
              <a:t>Scope of Software Testing</a:t>
            </a:r>
          </a:p>
        </p:txBody>
      </p:sp>
      <p:cxnSp>
        <p:nvCxnSpPr>
          <p:cNvPr id="4" name="Straight Connector 3">
            <a:extLst>
              <a:ext uri="{FF2B5EF4-FFF2-40B4-BE49-F238E27FC236}">
                <a16:creationId xmlns:a16="http://schemas.microsoft.com/office/drawing/2014/main" id="{C366E4B0-35A9-F649-1A8B-0C329F329480}"/>
              </a:ext>
            </a:extLst>
          </p:cNvPr>
          <p:cNvCxnSpPr/>
          <p:nvPr/>
        </p:nvCxnSpPr>
        <p:spPr>
          <a:xfrm>
            <a:off x="3820160" y="1188720"/>
            <a:ext cx="3677920"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TextBox 4">
            <a:extLst>
              <a:ext uri="{FF2B5EF4-FFF2-40B4-BE49-F238E27FC236}">
                <a16:creationId xmlns:a16="http://schemas.microsoft.com/office/drawing/2014/main" id="{4EAC8A3A-F586-A41E-6AFE-12C2F0533810}"/>
              </a:ext>
            </a:extLst>
          </p:cNvPr>
          <p:cNvSpPr txBox="1"/>
          <p:nvPr/>
        </p:nvSpPr>
        <p:spPr>
          <a:xfrm>
            <a:off x="965200" y="1595120"/>
            <a:ext cx="8554720" cy="1200329"/>
          </a:xfrm>
          <a:prstGeom prst="rect">
            <a:avLst/>
          </a:prstGeom>
          <a:noFill/>
        </p:spPr>
        <p:txBody>
          <a:bodyPr wrap="square" rtlCol="0">
            <a:spAutoFit/>
          </a:bodyPr>
          <a:lstStyle/>
          <a:p>
            <a:r>
              <a:rPr lang="en-US" b="0" i="0" dirty="0">
                <a:solidFill>
                  <a:schemeClr val="bg1"/>
                </a:solidFill>
                <a:effectLst/>
                <a:latin typeface="Roboto" panose="020B0604020202020204" pitchFamily="2" charset="0"/>
              </a:rPr>
              <a:t>Technically, Software Testing is an investigation conducted to provide stakeholders with information about the quality of a particular product or service under test. In other words, software testing is a process of verification and validation</a:t>
            </a:r>
            <a:r>
              <a:rPr lang="en-US" b="0" i="0" dirty="0">
                <a:solidFill>
                  <a:srgbClr val="51565E"/>
                </a:solidFill>
                <a:effectLst/>
                <a:latin typeface="Roboto" panose="020B0604020202020204" pitchFamily="2" charset="0"/>
              </a:rPr>
              <a:t>.</a:t>
            </a:r>
            <a:endParaRPr lang="en-IN" dirty="0">
              <a:solidFill>
                <a:schemeClr val="bg1"/>
              </a:solidFill>
            </a:endParaRPr>
          </a:p>
        </p:txBody>
      </p:sp>
      <p:sp>
        <p:nvSpPr>
          <p:cNvPr id="6" name="TextBox 5">
            <a:extLst>
              <a:ext uri="{FF2B5EF4-FFF2-40B4-BE49-F238E27FC236}">
                <a16:creationId xmlns:a16="http://schemas.microsoft.com/office/drawing/2014/main" id="{734AB624-C90D-D712-244D-6428F962143F}"/>
              </a:ext>
            </a:extLst>
          </p:cNvPr>
          <p:cNvSpPr txBox="1"/>
          <p:nvPr/>
        </p:nvSpPr>
        <p:spPr>
          <a:xfrm>
            <a:off x="1097280" y="3566160"/>
            <a:ext cx="9144000" cy="1631216"/>
          </a:xfrm>
          <a:prstGeom prst="rect">
            <a:avLst/>
          </a:prstGeom>
          <a:noFill/>
        </p:spPr>
        <p:txBody>
          <a:bodyPr wrap="square" rtlCol="0">
            <a:spAutoFit/>
          </a:bodyPr>
          <a:lstStyle/>
          <a:p>
            <a:r>
              <a:rPr lang="en-IN" sz="2000" dirty="0" err="1"/>
              <a:t>O</a:t>
            </a:r>
            <a:r>
              <a:rPr lang="en-IN" sz="2000" dirty="0" err="1">
                <a:solidFill>
                  <a:schemeClr val="bg1"/>
                </a:solidFill>
              </a:rPr>
              <a:t>One</a:t>
            </a:r>
            <a:r>
              <a:rPr lang="en-IN" sz="2000" dirty="0">
                <a:solidFill>
                  <a:schemeClr val="bg1"/>
                </a:solidFill>
              </a:rPr>
              <a:t> such Career Option is Software testing. </a:t>
            </a:r>
            <a:r>
              <a:rPr lang="en-IN" sz="2000" dirty="0" err="1">
                <a:solidFill>
                  <a:schemeClr val="bg1"/>
                </a:solidFill>
              </a:rPr>
              <a:t>Initilly,Software</a:t>
            </a:r>
            <a:r>
              <a:rPr lang="en-IN" sz="2000" dirty="0">
                <a:solidFill>
                  <a:schemeClr val="bg1"/>
                </a:solidFill>
              </a:rPr>
              <a:t> testing and software development went hand in hand , but now it has emerged as a specialized disciplined in itself.</a:t>
            </a:r>
          </a:p>
          <a:p>
            <a:r>
              <a:rPr lang="en-IN" sz="2000" dirty="0">
                <a:solidFill>
                  <a:schemeClr val="bg1"/>
                </a:solidFill>
              </a:rPr>
              <a:t> The role of a software tester is crucial as they are Trained to pick out flaws, if any , in the software.</a:t>
            </a:r>
            <a:endParaRPr lang="en-IN" sz="2000" dirty="0"/>
          </a:p>
        </p:txBody>
      </p:sp>
    </p:spTree>
    <p:extLst>
      <p:ext uri="{BB962C8B-B14F-4D97-AF65-F5344CB8AC3E}">
        <p14:creationId xmlns:p14="http://schemas.microsoft.com/office/powerpoint/2010/main" val="333431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C5D2D-90C6-691B-1650-96EF906FCDA2}"/>
              </a:ext>
            </a:extLst>
          </p:cNvPr>
          <p:cNvSpPr txBox="1"/>
          <p:nvPr/>
        </p:nvSpPr>
        <p:spPr>
          <a:xfrm>
            <a:off x="1778000" y="304800"/>
            <a:ext cx="8605520" cy="461665"/>
          </a:xfrm>
          <a:prstGeom prst="rect">
            <a:avLst/>
          </a:prstGeom>
          <a:noFill/>
        </p:spPr>
        <p:txBody>
          <a:bodyPr wrap="square" rtlCol="0">
            <a:spAutoFit/>
          </a:bodyPr>
          <a:lstStyle/>
          <a:p>
            <a:r>
              <a:rPr lang="en-IN" sz="2400" dirty="0">
                <a:solidFill>
                  <a:schemeClr val="bg1"/>
                </a:solidFill>
                <a:latin typeface="Amasis MT Pro Black" panose="02040A04050005020304" pitchFamily="18" charset="0"/>
              </a:rPr>
              <a:t>               Factors influencing the Scope of Testing</a:t>
            </a:r>
          </a:p>
        </p:txBody>
      </p:sp>
      <p:sp>
        <p:nvSpPr>
          <p:cNvPr id="4" name="TextBox 3">
            <a:extLst>
              <a:ext uri="{FF2B5EF4-FFF2-40B4-BE49-F238E27FC236}">
                <a16:creationId xmlns:a16="http://schemas.microsoft.com/office/drawing/2014/main" id="{C599A543-FDFE-F3D1-93A8-5EA5A057FC8C}"/>
              </a:ext>
            </a:extLst>
          </p:cNvPr>
          <p:cNvSpPr txBox="1"/>
          <p:nvPr/>
        </p:nvSpPr>
        <p:spPr>
          <a:xfrm>
            <a:off x="721360" y="1120676"/>
            <a:ext cx="10099040"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arial" panose="020B0604020202020204" pitchFamily="34" charset="0"/>
              </a:rPr>
              <a:t>Planning. Planning in software testing is essential. ...</a:t>
            </a:r>
          </a:p>
          <a:p>
            <a:pPr algn="l">
              <a:buFont typeface="Arial" panose="020B0604020202020204" pitchFamily="34" charset="0"/>
              <a:buChar char="•"/>
            </a:pPr>
            <a:r>
              <a:rPr lang="en-US" b="0" i="0" dirty="0">
                <a:solidFill>
                  <a:schemeClr val="bg1"/>
                </a:solidFill>
                <a:effectLst/>
                <a:latin typeface="arial" panose="020B0604020202020204" pitchFamily="34" charset="0"/>
              </a:rPr>
              <a:t>Time. As there are some projects where time pressure takes place, it is important to be careful with test estimation</a:t>
            </a:r>
          </a:p>
          <a:p>
            <a:pPr algn="l">
              <a:buFont typeface="Arial" panose="020B0604020202020204" pitchFamily="34" charset="0"/>
              <a:buChar char="•"/>
            </a:pPr>
            <a:r>
              <a:rPr lang="en-US" b="0" i="0" dirty="0">
                <a:solidFill>
                  <a:schemeClr val="bg1"/>
                </a:solidFill>
                <a:effectLst/>
                <a:latin typeface="arial" panose="020B0604020202020204" pitchFamily="34" charset="0"/>
              </a:rPr>
              <a:t>Documentation</a:t>
            </a:r>
          </a:p>
          <a:p>
            <a:pPr algn="l">
              <a:buFont typeface="Arial" panose="020B0604020202020204" pitchFamily="34" charset="0"/>
              <a:buChar char="•"/>
            </a:pPr>
            <a:r>
              <a:rPr lang="en-US" b="0" i="0" dirty="0">
                <a:solidFill>
                  <a:schemeClr val="bg1"/>
                </a:solidFill>
                <a:effectLst/>
                <a:latin typeface="arial" panose="020B0604020202020204" pitchFamily="34" charset="0"/>
              </a:rPr>
              <a:t>Skills</a:t>
            </a:r>
          </a:p>
          <a:p>
            <a:pPr algn="l">
              <a:buFont typeface="Arial" panose="020B0604020202020204" pitchFamily="34" charset="0"/>
              <a:buChar char="•"/>
            </a:pPr>
            <a:r>
              <a:rPr lang="en-US" b="0" i="0" dirty="0">
                <a:solidFill>
                  <a:schemeClr val="bg1"/>
                </a:solidFill>
                <a:effectLst/>
                <a:latin typeface="arial" panose="020B0604020202020204" pitchFamily="34" charset="0"/>
              </a:rPr>
              <a:t>Team interaction</a:t>
            </a:r>
          </a:p>
          <a:p>
            <a:pPr algn="l">
              <a:buFont typeface="Arial" panose="020B0604020202020204" pitchFamily="34" charset="0"/>
              <a:buChar char="•"/>
            </a:pPr>
            <a:r>
              <a:rPr lang="en-US" b="0" i="0" dirty="0">
                <a:solidFill>
                  <a:schemeClr val="bg1"/>
                </a:solidFill>
                <a:effectLst/>
                <a:latin typeface="arial" panose="020B0604020202020204" pitchFamily="34" charset="0"/>
              </a:rPr>
              <a:t>Methodology</a:t>
            </a:r>
          </a:p>
          <a:p>
            <a:pPr algn="l">
              <a:buFont typeface="Arial" panose="020B0604020202020204" pitchFamily="34" charset="0"/>
              <a:buChar char="•"/>
            </a:pPr>
            <a:r>
              <a:rPr lang="en-US" b="0" i="0" dirty="0">
                <a:solidFill>
                  <a:schemeClr val="bg1"/>
                </a:solidFill>
                <a:effectLst/>
                <a:latin typeface="arial" panose="020B0604020202020204" pitchFamily="34" charset="0"/>
              </a:rPr>
              <a:t>Trends.</a:t>
            </a:r>
          </a:p>
        </p:txBody>
      </p:sp>
      <p:sp>
        <p:nvSpPr>
          <p:cNvPr id="7" name="TextBox 6">
            <a:extLst>
              <a:ext uri="{FF2B5EF4-FFF2-40B4-BE49-F238E27FC236}">
                <a16:creationId xmlns:a16="http://schemas.microsoft.com/office/drawing/2014/main" id="{87A70473-E637-5D9E-45AC-6DA8528D7728}"/>
              </a:ext>
            </a:extLst>
          </p:cNvPr>
          <p:cNvSpPr txBox="1"/>
          <p:nvPr/>
        </p:nvSpPr>
        <p:spPr>
          <a:xfrm>
            <a:off x="721360" y="3738880"/>
            <a:ext cx="11074400" cy="1754326"/>
          </a:xfrm>
          <a:prstGeom prst="rect">
            <a:avLst/>
          </a:prstGeom>
          <a:noFill/>
        </p:spPr>
        <p:txBody>
          <a:bodyPr wrap="square" rtlCol="0">
            <a:spAutoFit/>
          </a:bodyPr>
          <a:lstStyle/>
          <a:p>
            <a:pPr algn="just">
              <a:buFont typeface="Arial" panose="020B0604020202020204" pitchFamily="34" charset="0"/>
              <a:buChar char="•"/>
            </a:pPr>
            <a:r>
              <a:rPr lang="en-US" b="0" i="0" dirty="0">
                <a:solidFill>
                  <a:schemeClr val="bg1"/>
                </a:solidFill>
                <a:effectLst/>
                <a:latin typeface="open sans" panose="020B0606030504020204" pitchFamily="34" charset="0"/>
              </a:rPr>
              <a:t>Increasing the size of the product leads to increases in the size of the project and the project team. Increases in the project and project team increases the difficulty of predicting and managing them. This leads to the disproportionate rate of collapse of large projects.</a:t>
            </a:r>
          </a:p>
          <a:p>
            <a:pPr algn="just">
              <a:buFont typeface="Arial" panose="020B0604020202020204" pitchFamily="34" charset="0"/>
              <a:buChar char="•"/>
            </a:pPr>
            <a:endParaRPr lang="en-US" b="0" i="0" dirty="0">
              <a:solidFill>
                <a:schemeClr val="bg1"/>
              </a:solidFill>
              <a:effectLst/>
              <a:latin typeface="open sans" panose="020B0606030504020204" pitchFamily="34" charset="0"/>
            </a:endParaRPr>
          </a:p>
          <a:p>
            <a:pPr algn="just">
              <a:buFont typeface="Arial" panose="020B0604020202020204" pitchFamily="34" charset="0"/>
              <a:buChar char="•"/>
            </a:pPr>
            <a:r>
              <a:rPr lang="en-US" b="0" i="0" dirty="0">
                <a:solidFill>
                  <a:schemeClr val="bg1"/>
                </a:solidFill>
                <a:effectLst/>
                <a:latin typeface="open sans" panose="020B0606030504020204" pitchFamily="34" charset="0"/>
              </a:rPr>
              <a:t>    The life cycle itself is an influential process factor, as the V-model tends to be more fragile in the    face of late change while incremental models tend to have high regression testing  costs.  </a:t>
            </a:r>
          </a:p>
        </p:txBody>
      </p:sp>
    </p:spTree>
    <p:extLst>
      <p:ext uri="{BB962C8B-B14F-4D97-AF65-F5344CB8AC3E}">
        <p14:creationId xmlns:p14="http://schemas.microsoft.com/office/powerpoint/2010/main" val="392349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03DC5-52A3-2AEB-562B-095674A871FD}"/>
              </a:ext>
            </a:extLst>
          </p:cNvPr>
          <p:cNvSpPr txBox="1"/>
          <p:nvPr/>
        </p:nvSpPr>
        <p:spPr>
          <a:xfrm>
            <a:off x="2590800" y="701040"/>
            <a:ext cx="5720080" cy="584775"/>
          </a:xfrm>
          <a:prstGeom prst="rect">
            <a:avLst/>
          </a:prstGeom>
          <a:noFill/>
        </p:spPr>
        <p:txBody>
          <a:bodyPr wrap="square" rtlCol="0">
            <a:spAutoFit/>
          </a:bodyPr>
          <a:lstStyle/>
          <a:p>
            <a:r>
              <a:rPr lang="en-IN" dirty="0">
                <a:solidFill>
                  <a:schemeClr val="bg1"/>
                </a:solidFill>
                <a:latin typeface="Arial Black" panose="020B0A04020102020204" pitchFamily="34" charset="0"/>
              </a:rPr>
              <a:t>             </a:t>
            </a:r>
            <a:r>
              <a:rPr lang="en-IN" sz="3200" dirty="0">
                <a:solidFill>
                  <a:schemeClr val="bg1"/>
                </a:solidFill>
                <a:latin typeface="Arial Black" panose="020B0A04020102020204" pitchFamily="34" charset="0"/>
              </a:rPr>
              <a:t>Risk Based Testing:-</a:t>
            </a:r>
          </a:p>
        </p:txBody>
      </p:sp>
      <p:sp>
        <p:nvSpPr>
          <p:cNvPr id="4" name="TextBox 3">
            <a:extLst>
              <a:ext uri="{FF2B5EF4-FFF2-40B4-BE49-F238E27FC236}">
                <a16:creationId xmlns:a16="http://schemas.microsoft.com/office/drawing/2014/main" id="{3A21851E-148D-D3A6-682C-909B8012A5A2}"/>
              </a:ext>
            </a:extLst>
          </p:cNvPr>
          <p:cNvSpPr txBox="1"/>
          <p:nvPr/>
        </p:nvSpPr>
        <p:spPr>
          <a:xfrm>
            <a:off x="1137920" y="1951672"/>
            <a:ext cx="8239760" cy="1938992"/>
          </a:xfrm>
          <a:prstGeom prst="rect">
            <a:avLst/>
          </a:prstGeom>
          <a:noFill/>
        </p:spPr>
        <p:txBody>
          <a:bodyPr wrap="square" rtlCol="0">
            <a:spAutoFit/>
          </a:bodyPr>
          <a:lstStyle/>
          <a:p>
            <a:r>
              <a:rPr lang="en-US" sz="2000" b="1" i="0" dirty="0">
                <a:solidFill>
                  <a:schemeClr val="bg1"/>
                </a:solidFill>
                <a:effectLst/>
                <a:latin typeface="Source Sans Pro" panose="020B0604020202020204" pitchFamily="34" charset="0"/>
              </a:rPr>
              <a:t>Risk Based Testing (RBT)</a:t>
            </a:r>
            <a:r>
              <a:rPr lang="en-US" sz="2000" b="0" i="0" dirty="0">
                <a:solidFill>
                  <a:schemeClr val="bg1"/>
                </a:solidFill>
                <a:effectLst/>
                <a:latin typeface="Source Sans Pro" panose="020B0604020202020204" pitchFamily="34" charset="0"/>
              </a:rPr>
              <a:t> is a software testing type which is based on the probability of risk. It involves assessing the risk based on software complexity, criticality of business, frequency of use, possible areas with</a:t>
            </a:r>
            <a:r>
              <a:rPr lang="en-US" sz="2000" b="0" i="0" u="none" strike="noStrike" dirty="0">
                <a:solidFill>
                  <a:schemeClr val="bg1"/>
                </a:solidFill>
                <a:effectLst/>
                <a:latin typeface="Source Sans Pro" panose="020B0604020202020204" pitchFamily="34" charset="0"/>
                <a:hlinkClick r:id="rId3">
                  <a:extLst>
                    <a:ext uri="{A12FA001-AC4F-418D-AE19-62706E023703}">
                      <ahyp:hlinkClr xmlns:ahyp="http://schemas.microsoft.com/office/drawing/2018/hyperlinkcolor" val="tx"/>
                    </a:ext>
                  </a:extLst>
                </a:hlinkClick>
              </a:rPr>
              <a:t> Defect </a:t>
            </a:r>
            <a:r>
              <a:rPr lang="en-US" sz="2000" b="0" i="0" dirty="0">
                <a:solidFill>
                  <a:schemeClr val="bg1"/>
                </a:solidFill>
                <a:effectLst/>
                <a:latin typeface="Source Sans Pro" panose="020B0604020202020204" pitchFamily="34" charset="0"/>
              </a:rPr>
              <a:t>etc. Risk based testing prioritizes testing of features and functions of the software application which are more impactful and likely to have defects</a:t>
            </a:r>
            <a:r>
              <a:rPr lang="en-US" b="0" i="0" dirty="0">
                <a:solidFill>
                  <a:schemeClr val="bg1"/>
                </a:solidFill>
                <a:effectLst/>
                <a:latin typeface="Source Sans Pro" panose="020B0604020202020204" pitchFamily="34" charset="0"/>
              </a:rPr>
              <a:t>.</a:t>
            </a:r>
            <a:endParaRPr lang="en-IN" dirty="0">
              <a:solidFill>
                <a:schemeClr val="bg1"/>
              </a:solidFill>
            </a:endParaRPr>
          </a:p>
        </p:txBody>
      </p:sp>
      <p:sp>
        <p:nvSpPr>
          <p:cNvPr id="5" name="TextBox 4">
            <a:extLst>
              <a:ext uri="{FF2B5EF4-FFF2-40B4-BE49-F238E27FC236}">
                <a16:creationId xmlns:a16="http://schemas.microsoft.com/office/drawing/2014/main" id="{0748E78D-8DC9-C1B7-B28F-71C186A03FC0}"/>
              </a:ext>
            </a:extLst>
          </p:cNvPr>
          <p:cNvSpPr txBox="1"/>
          <p:nvPr/>
        </p:nvSpPr>
        <p:spPr>
          <a:xfrm>
            <a:off x="1046480" y="4389120"/>
            <a:ext cx="8239760" cy="1631216"/>
          </a:xfrm>
          <a:prstGeom prst="rect">
            <a:avLst/>
          </a:prstGeom>
          <a:noFill/>
        </p:spPr>
        <p:txBody>
          <a:bodyPr wrap="square" rtlCol="0">
            <a:spAutoFit/>
          </a:bodyPr>
          <a:lstStyle/>
          <a:p>
            <a:r>
              <a:rPr lang="en-US" sz="2000" b="0" i="0" dirty="0">
                <a:solidFill>
                  <a:schemeClr val="bg1"/>
                </a:solidFill>
                <a:effectLst/>
                <a:latin typeface="Source Sans Pro" panose="020B0604020202020204" pitchFamily="34" charset="0"/>
              </a:rPr>
              <a:t>Risk is the occurrence of an uncertain event with a positive or negative effect on the measurable success criteria of a project. It could be events that have occurred in the past or current events or something that could happen in the future. These uncertain events can have an impact on the cost, business, technical and quality targets of a project.</a:t>
            </a:r>
            <a:endParaRPr lang="en-IN" sz="2000" dirty="0">
              <a:solidFill>
                <a:schemeClr val="bg1"/>
              </a:solidFill>
            </a:endParaRPr>
          </a:p>
        </p:txBody>
      </p:sp>
    </p:spTree>
    <p:extLst>
      <p:ext uri="{BB962C8B-B14F-4D97-AF65-F5344CB8AC3E}">
        <p14:creationId xmlns:p14="http://schemas.microsoft.com/office/powerpoint/2010/main" val="202685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830E3-49C9-0FC9-D055-3BC96C94B64F}"/>
              </a:ext>
            </a:extLst>
          </p:cNvPr>
          <p:cNvSpPr txBox="1"/>
          <p:nvPr/>
        </p:nvSpPr>
        <p:spPr>
          <a:xfrm>
            <a:off x="2143760" y="579120"/>
            <a:ext cx="9591040" cy="1938992"/>
          </a:xfrm>
          <a:prstGeom prst="rect">
            <a:avLst/>
          </a:prstGeom>
          <a:noFill/>
        </p:spPr>
        <p:txBody>
          <a:bodyPr wrap="square" rtlCol="0">
            <a:spAutoFit/>
          </a:bodyPr>
          <a:lstStyle/>
          <a:p>
            <a:pPr algn="l"/>
            <a:r>
              <a:rPr lang="en-US" sz="2000" b="0" i="0" dirty="0">
                <a:solidFill>
                  <a:schemeClr val="bg1"/>
                </a:solidFill>
                <a:effectLst/>
                <a:latin typeface="Source Sans Pro" panose="020B0604020202020204" pitchFamily="34" charset="0"/>
              </a:rPr>
              <a:t>Risks can be positive or negative.</a:t>
            </a:r>
          </a:p>
          <a:p>
            <a:pPr algn="l">
              <a:buFont typeface="Arial" panose="020B0604020202020204" pitchFamily="34" charset="0"/>
              <a:buChar char="•"/>
            </a:pPr>
            <a:r>
              <a:rPr lang="en-US" sz="2000" b="1" i="0" dirty="0">
                <a:solidFill>
                  <a:schemeClr val="bg1"/>
                </a:solidFill>
                <a:effectLst/>
                <a:latin typeface="Source Sans Pro" panose="020B0604020202020204" pitchFamily="34" charset="0"/>
              </a:rPr>
              <a:t>Negative Risks</a:t>
            </a:r>
            <a:r>
              <a:rPr lang="en-US" sz="2000" b="0" i="0" dirty="0">
                <a:solidFill>
                  <a:schemeClr val="bg1"/>
                </a:solidFill>
                <a:effectLst/>
                <a:latin typeface="Source Sans Pro" panose="020B0604020202020204" pitchFamily="34" charset="0"/>
              </a:rPr>
              <a:t> are referred to as threats and recommendations to minimize or eliminate them must be implemented for project success.</a:t>
            </a:r>
          </a:p>
          <a:p>
            <a:pPr algn="l">
              <a:buFont typeface="Arial" panose="020B0604020202020204" pitchFamily="34" charset="0"/>
              <a:buChar char="•"/>
            </a:pPr>
            <a:r>
              <a:rPr lang="en-US" sz="2000" b="1" i="0" dirty="0">
                <a:solidFill>
                  <a:schemeClr val="bg1"/>
                </a:solidFill>
                <a:effectLst/>
                <a:latin typeface="Source Sans Pro" panose="020B0604020202020204" pitchFamily="34" charset="0"/>
              </a:rPr>
              <a:t>Positive risks</a:t>
            </a:r>
            <a:r>
              <a:rPr lang="en-US" sz="2000" b="0" i="0" dirty="0">
                <a:solidFill>
                  <a:schemeClr val="bg1"/>
                </a:solidFill>
                <a:effectLst/>
                <a:latin typeface="Source Sans Pro" panose="020B0604020202020204" pitchFamily="34" charset="0"/>
              </a:rPr>
              <a:t> are referred to as opportunities and help in business sustainability. For example investing in a New project, Changing business processes, Developing new products.</a:t>
            </a:r>
          </a:p>
        </p:txBody>
      </p:sp>
      <p:pic>
        <p:nvPicPr>
          <p:cNvPr id="4" name="Picture 3" descr="Diagram&#10;&#10;Description automatically generated">
            <a:extLst>
              <a:ext uri="{FF2B5EF4-FFF2-40B4-BE49-F238E27FC236}">
                <a16:creationId xmlns:a16="http://schemas.microsoft.com/office/drawing/2014/main" id="{59060883-36ED-D69B-C1FE-1C95FE066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874" y="2285999"/>
            <a:ext cx="3869449" cy="4422227"/>
          </a:xfrm>
          <a:prstGeom prst="rect">
            <a:avLst/>
          </a:prstGeom>
        </p:spPr>
      </p:pic>
    </p:spTree>
    <p:extLst>
      <p:ext uri="{BB962C8B-B14F-4D97-AF65-F5344CB8AC3E}">
        <p14:creationId xmlns:p14="http://schemas.microsoft.com/office/powerpoint/2010/main" val="158171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8DE88-3E6C-C2F0-D74A-0BA31A24ACB9}"/>
              </a:ext>
            </a:extLst>
          </p:cNvPr>
          <p:cNvSpPr txBox="1"/>
          <p:nvPr/>
        </p:nvSpPr>
        <p:spPr>
          <a:xfrm>
            <a:off x="2336800" y="447040"/>
            <a:ext cx="7355840" cy="400110"/>
          </a:xfrm>
          <a:prstGeom prst="rect">
            <a:avLst/>
          </a:prstGeom>
          <a:noFill/>
        </p:spPr>
        <p:txBody>
          <a:bodyPr wrap="square" rtlCol="0">
            <a:spAutoFit/>
          </a:bodyPr>
          <a:lstStyle/>
          <a:p>
            <a:r>
              <a:rPr lang="en-IN" sz="2000" dirty="0">
                <a:solidFill>
                  <a:schemeClr val="accent2">
                    <a:lumMod val="60000"/>
                    <a:lumOff val="40000"/>
                  </a:schemeClr>
                </a:solidFill>
                <a:latin typeface="Amasis MT Pro Black" panose="02040A04050005020304" pitchFamily="18" charset="0"/>
              </a:rPr>
              <a:t>Difference between Project Risk and Product Risk</a:t>
            </a:r>
          </a:p>
        </p:txBody>
      </p:sp>
      <p:sp>
        <p:nvSpPr>
          <p:cNvPr id="4" name="TextBox 3">
            <a:extLst>
              <a:ext uri="{FF2B5EF4-FFF2-40B4-BE49-F238E27FC236}">
                <a16:creationId xmlns:a16="http://schemas.microsoft.com/office/drawing/2014/main" id="{E8EACC0B-0C30-4C10-14EA-401706C14962}"/>
              </a:ext>
            </a:extLst>
          </p:cNvPr>
          <p:cNvSpPr txBox="1"/>
          <p:nvPr/>
        </p:nvSpPr>
        <p:spPr>
          <a:xfrm>
            <a:off x="904240" y="1320800"/>
            <a:ext cx="8229600" cy="1200329"/>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Product Risks</a:t>
            </a:r>
            <a:r>
              <a:rPr lang="en-US" sz="2400" b="0" i="0" dirty="0">
                <a:solidFill>
                  <a:schemeClr val="bg1"/>
                </a:solidFill>
                <a:effectLst/>
                <a:latin typeface="Roboto" panose="02000000000000000000" pitchFamily="2" charset="0"/>
              </a:rPr>
              <a:t> are areas in the AUT where there is a high risk you will find (important or numerous) defects, usually due to changes or other internal factors.</a:t>
            </a:r>
            <a:endParaRPr lang="en-IN" sz="2400" dirty="0">
              <a:solidFill>
                <a:schemeClr val="bg1"/>
              </a:solidFill>
            </a:endParaRPr>
          </a:p>
        </p:txBody>
      </p:sp>
      <p:sp>
        <p:nvSpPr>
          <p:cNvPr id="5" name="TextBox 4">
            <a:extLst>
              <a:ext uri="{FF2B5EF4-FFF2-40B4-BE49-F238E27FC236}">
                <a16:creationId xmlns:a16="http://schemas.microsoft.com/office/drawing/2014/main" id="{0D93B7E5-4C57-6D32-B610-BB13457D980D}"/>
              </a:ext>
            </a:extLst>
          </p:cNvPr>
          <p:cNvSpPr txBox="1"/>
          <p:nvPr/>
        </p:nvSpPr>
        <p:spPr>
          <a:xfrm>
            <a:off x="541106" y="2681555"/>
            <a:ext cx="8298094" cy="1569660"/>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Project Risks</a:t>
            </a:r>
            <a:r>
              <a:rPr lang="en-US" sz="2400" b="0" i="0" dirty="0">
                <a:solidFill>
                  <a:schemeClr val="bg1"/>
                </a:solidFill>
                <a:effectLst/>
                <a:latin typeface="Roboto" panose="02000000000000000000" pitchFamily="2" charset="0"/>
              </a:rPr>
              <a:t> are situations that may or may not happen (risks), if they materialize they usually cause delays in the project’s timelines, and the source of these risks may be internal or external</a:t>
            </a:r>
            <a:r>
              <a:rPr lang="en-US" b="0" i="0" dirty="0">
                <a:solidFill>
                  <a:schemeClr val="bg1"/>
                </a:solidFill>
                <a:effectLst/>
                <a:latin typeface="Roboto" panose="02000000000000000000" pitchFamily="2" charset="0"/>
              </a:rPr>
              <a:t>.</a:t>
            </a:r>
            <a:endParaRPr lang="en-IN" dirty="0">
              <a:solidFill>
                <a:schemeClr val="bg1"/>
              </a:solidFill>
            </a:endParaRP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E9722A09-88A6-5A3D-BC18-DFEC3C716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341" y="3811712"/>
            <a:ext cx="4993553" cy="2887390"/>
          </a:xfrm>
          <a:prstGeom prst="rect">
            <a:avLst/>
          </a:prstGeom>
        </p:spPr>
      </p:pic>
    </p:spTree>
    <p:extLst>
      <p:ext uri="{BB962C8B-B14F-4D97-AF65-F5344CB8AC3E}">
        <p14:creationId xmlns:p14="http://schemas.microsoft.com/office/powerpoint/2010/main" val="267406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77D2B-E432-543B-7C26-65E0058DC265}"/>
              </a:ext>
            </a:extLst>
          </p:cNvPr>
          <p:cNvSpPr txBox="1"/>
          <p:nvPr/>
        </p:nvSpPr>
        <p:spPr>
          <a:xfrm>
            <a:off x="2198670" y="369870"/>
            <a:ext cx="9133726" cy="523220"/>
          </a:xfrm>
          <a:prstGeom prst="rect">
            <a:avLst/>
          </a:prstGeom>
          <a:noFill/>
        </p:spPr>
        <p:txBody>
          <a:bodyPr wrap="square" rtlCol="0">
            <a:spAutoFit/>
          </a:bodyPr>
          <a:lstStyle/>
          <a:p>
            <a:r>
              <a:rPr lang="en-IN" dirty="0">
                <a:solidFill>
                  <a:schemeClr val="bg1"/>
                </a:solidFill>
              </a:rPr>
              <a:t>                                 </a:t>
            </a:r>
            <a:r>
              <a:rPr lang="en-IN" sz="2800" i="1" dirty="0">
                <a:solidFill>
                  <a:schemeClr val="bg1"/>
                </a:solidFill>
                <a:latin typeface="Arial Black" panose="020B0A04020102020204" pitchFamily="34" charset="0"/>
              </a:rPr>
              <a:t>Need Of Independent Testing  </a:t>
            </a:r>
          </a:p>
        </p:txBody>
      </p:sp>
      <p:sp>
        <p:nvSpPr>
          <p:cNvPr id="3" name="TextBox 2">
            <a:extLst>
              <a:ext uri="{FF2B5EF4-FFF2-40B4-BE49-F238E27FC236}">
                <a16:creationId xmlns:a16="http://schemas.microsoft.com/office/drawing/2014/main" id="{5F94E7C3-6986-B371-110A-175711F2D041}"/>
              </a:ext>
            </a:extLst>
          </p:cNvPr>
          <p:cNvSpPr txBox="1"/>
          <p:nvPr/>
        </p:nvSpPr>
        <p:spPr>
          <a:xfrm>
            <a:off x="1120876" y="1386347"/>
            <a:ext cx="10540182" cy="3693319"/>
          </a:xfrm>
          <a:prstGeom prst="rect">
            <a:avLst/>
          </a:prstGeom>
          <a:noFill/>
        </p:spPr>
        <p:txBody>
          <a:bodyPr wrap="square" rtlCol="0">
            <a:spAutoFit/>
          </a:bodyPr>
          <a:lstStyle/>
          <a:p>
            <a:pPr algn="l">
              <a:buFont typeface="+mj-lt"/>
              <a:buAutoNum type="arabicPeriod"/>
            </a:pPr>
            <a:r>
              <a:rPr lang="en-US" b="1" i="0" dirty="0">
                <a:solidFill>
                  <a:schemeClr val="bg1"/>
                </a:solidFill>
                <a:effectLst/>
                <a:latin typeface="Lato" panose="020B0604020202020204" pitchFamily="34" charset="0"/>
              </a:rPr>
              <a:t>Quality of testing</a:t>
            </a:r>
            <a:endParaRPr lang="en-US" b="0" i="0" dirty="0">
              <a:solidFill>
                <a:schemeClr val="bg1"/>
              </a:solidFill>
              <a:effectLst/>
              <a:latin typeface="Lato" panose="020B0604020202020204" pitchFamily="34" charset="0"/>
            </a:endParaRPr>
          </a:p>
          <a:p>
            <a:pPr algn="l"/>
            <a:r>
              <a:rPr lang="en-US" b="0" i="0" dirty="0">
                <a:solidFill>
                  <a:schemeClr val="bg1"/>
                </a:solidFill>
                <a:effectLst/>
                <a:latin typeface="Lato" panose="020B0604020202020204" pitchFamily="34" charset="0"/>
              </a:rPr>
              <a:t>An independent testing team gives an impartial, third-party view of the software leading to efficient and uninfluenced (assumption-free) testing that meets customer expectations. Independent testing finds more defects compared to testing performed by the project team. Testing cycle is not compromised due to lack of time or budget. Independent testers adhere strictly to the customer goals and objectives and are immune to management pressure.</a:t>
            </a:r>
          </a:p>
          <a:p>
            <a:pPr algn="l"/>
            <a:endParaRPr lang="en-US" b="0" i="0" dirty="0">
              <a:solidFill>
                <a:schemeClr val="bg1"/>
              </a:solidFill>
              <a:effectLst/>
              <a:latin typeface="Lato" panose="020B0604020202020204" pitchFamily="34" charset="0"/>
            </a:endParaRPr>
          </a:p>
          <a:p>
            <a:pPr algn="l">
              <a:buFont typeface="+mj-lt"/>
              <a:buAutoNum type="arabicPeriod" startAt="2"/>
            </a:pPr>
            <a:r>
              <a:rPr lang="en-US" b="1" i="0" dirty="0">
                <a:solidFill>
                  <a:schemeClr val="bg1"/>
                </a:solidFill>
                <a:effectLst/>
                <a:latin typeface="Lato" panose="020B0604020202020204" pitchFamily="34" charset="0"/>
              </a:rPr>
              <a:t>Less Management Effort</a:t>
            </a:r>
            <a:endParaRPr lang="en-US" b="0" i="0" dirty="0">
              <a:solidFill>
                <a:schemeClr val="bg1"/>
              </a:solidFill>
              <a:effectLst/>
              <a:latin typeface="Lato" panose="020B0604020202020204" pitchFamily="34" charset="0"/>
            </a:endParaRPr>
          </a:p>
          <a:p>
            <a:pPr algn="l"/>
            <a:r>
              <a:rPr lang="en-US" b="0" i="0" dirty="0">
                <a:solidFill>
                  <a:schemeClr val="bg1"/>
                </a:solidFill>
                <a:effectLst/>
                <a:latin typeface="Lato" panose="020B0604020202020204" pitchFamily="34" charset="0"/>
              </a:rPr>
              <a:t>With an independent testing team, the hassle of hiring and training testers is eliminated. Managers need not worry about dealing with surplus staff. Testers can be engaged on demand and they come with knowledge of industry standards and compliance. This eliminates cross-training needs whenever a tester moves from one domain to the other. Businesses can react and respond quickly to market changes and stay ahead of the competition.</a:t>
            </a:r>
          </a:p>
        </p:txBody>
      </p:sp>
      <p:sp>
        <p:nvSpPr>
          <p:cNvPr id="4" name="TextBox 3">
            <a:extLst>
              <a:ext uri="{FF2B5EF4-FFF2-40B4-BE49-F238E27FC236}">
                <a16:creationId xmlns:a16="http://schemas.microsoft.com/office/drawing/2014/main" id="{2269E551-D670-E8E2-0576-738D8F32C04E}"/>
              </a:ext>
            </a:extLst>
          </p:cNvPr>
          <p:cNvSpPr txBox="1"/>
          <p:nvPr/>
        </p:nvSpPr>
        <p:spPr>
          <a:xfrm>
            <a:off x="1120876" y="5378245"/>
            <a:ext cx="10211520" cy="1477328"/>
          </a:xfrm>
          <a:prstGeom prst="rect">
            <a:avLst/>
          </a:prstGeom>
          <a:noFill/>
        </p:spPr>
        <p:txBody>
          <a:bodyPr wrap="square" rtlCol="0">
            <a:spAutoFit/>
          </a:bodyPr>
          <a:lstStyle/>
          <a:p>
            <a:pPr algn="l">
              <a:buFont typeface="+mj-lt"/>
              <a:buAutoNum type="arabicPeriod" startAt="3"/>
            </a:pPr>
            <a:r>
              <a:rPr lang="en-US" b="1" i="0" dirty="0">
                <a:solidFill>
                  <a:schemeClr val="bg1"/>
                </a:solidFill>
                <a:effectLst/>
                <a:latin typeface="Lato" panose="020F0502020204030203" pitchFamily="34" charset="0"/>
              </a:rPr>
              <a:t>Access to the best testing talent</a:t>
            </a:r>
            <a:endParaRPr lang="en-US" b="0" i="0" dirty="0">
              <a:solidFill>
                <a:schemeClr val="bg1"/>
              </a:solidFill>
              <a:effectLst/>
              <a:latin typeface="Lato" panose="020F0502020204030203" pitchFamily="34" charset="0"/>
            </a:endParaRPr>
          </a:p>
          <a:p>
            <a:pPr algn="l"/>
            <a:r>
              <a:rPr lang="en-US" b="0" i="0" dirty="0" err="1">
                <a:solidFill>
                  <a:schemeClr val="bg1"/>
                </a:solidFill>
                <a:effectLst/>
                <a:latin typeface="Lato" panose="020F0502020204030203" pitchFamily="34" charset="0"/>
              </a:rPr>
              <a:t>Independet</a:t>
            </a:r>
            <a:r>
              <a:rPr lang="en-US" b="0" i="0" dirty="0">
                <a:solidFill>
                  <a:schemeClr val="bg1"/>
                </a:solidFill>
                <a:effectLst/>
                <a:latin typeface="Lato" panose="020F0502020204030203" pitchFamily="34" charset="0"/>
              </a:rPr>
              <a:t> testing organizations give a business access to latest testing practices and resources skilled in new technologies. Most testing services have their own test centers of excellence and boast partnerships with leading tool vendors for the latest in </a:t>
            </a:r>
            <a:r>
              <a:rPr lang="en-US" b="0" i="0" u="none" strike="noStrike" dirty="0">
                <a:solidFill>
                  <a:schemeClr val="bg1"/>
                </a:solidFill>
                <a:effectLst/>
                <a:latin typeface="Lato" panose="020F0502020204030203" pitchFamily="34" charset="0"/>
                <a:hlinkClick r:id="rId3" tooltip="Software Testing Tools">
                  <a:extLst>
                    <a:ext uri="{A12FA001-AC4F-418D-AE19-62706E023703}">
                      <ahyp:hlinkClr xmlns:ahyp="http://schemas.microsoft.com/office/drawing/2018/hyperlinkcolor" val="tx"/>
                    </a:ext>
                  </a:extLst>
                </a:hlinkClick>
              </a:rPr>
              <a:t>testing tools</a:t>
            </a:r>
            <a:r>
              <a:rPr lang="en-US" b="0" i="0" dirty="0">
                <a:solidFill>
                  <a:schemeClr val="bg1"/>
                </a:solidFill>
                <a:effectLst/>
                <a:latin typeface="Lato" panose="020F0502020204030203" pitchFamily="34" charset="0"/>
              </a:rPr>
              <a:t>. They bring the advantage of a large knowledge base built from years of cross-industry testing experience</a:t>
            </a:r>
          </a:p>
        </p:txBody>
      </p:sp>
    </p:spTree>
    <p:extLst>
      <p:ext uri="{BB962C8B-B14F-4D97-AF65-F5344CB8AC3E}">
        <p14:creationId xmlns:p14="http://schemas.microsoft.com/office/powerpoint/2010/main" val="299020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189</TotalTime>
  <Words>1864</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18</vt:i4>
      </vt:variant>
    </vt:vector>
  </HeadingPairs>
  <TitlesOfParts>
    <vt:vector size="37" baseType="lpstr">
      <vt:lpstr>Aharoni</vt:lpstr>
      <vt:lpstr>Algerian</vt:lpstr>
      <vt:lpstr>Amasis MT Pro Black</vt:lpstr>
      <vt:lpstr>Arial</vt:lpstr>
      <vt:lpstr>Arial</vt:lpstr>
      <vt:lpstr>Arial Black</vt:lpstr>
      <vt:lpstr>Arial Rounded MT Bold</vt:lpstr>
      <vt:lpstr>Calibri</vt:lpstr>
      <vt:lpstr>Calibri Light</vt:lpstr>
      <vt:lpstr>IBM Plex Sans</vt:lpstr>
      <vt:lpstr>Lato</vt:lpstr>
      <vt:lpstr>Nunito</vt:lpstr>
      <vt:lpstr>open sans</vt:lpstr>
      <vt:lpstr>open sans</vt:lpstr>
      <vt:lpstr>Raleway</vt:lpstr>
      <vt:lpstr>Roboto</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Kusuma Kalagarla</dc:creator>
  <cp:lastModifiedBy>Kusuma Kalagarla</cp:lastModifiedBy>
  <cp:revision>2</cp:revision>
  <dcterms:created xsi:type="dcterms:W3CDTF">2022-06-29T05:58:56Z</dcterms:created>
  <dcterms:modified xsi:type="dcterms:W3CDTF">2022-07-06T05:46:50Z</dcterms:modified>
</cp:coreProperties>
</file>