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283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000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79687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98635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5497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9094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9543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647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8741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3200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21-Sep-22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8137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lIns="109728" tIns="109728" rIns="109728" bIns="91440" anchor="ctr"/>
          <a:lstStyle>
            <a:lvl1pPr algn="l">
              <a:defRPr sz="1050" b="0" spc="100">
                <a:solidFill>
                  <a:schemeClr val="tx1"/>
                </a:solidFill>
              </a:defRPr>
            </a:lvl1pPr>
          </a:lstStyle>
          <a:p>
            <a:fld id="{C1691109-F4F8-4597-962C-A4F4B7960636}" type="datetimeFigureOut">
              <a:rPr lang="en-US" smtClean="0"/>
              <a:t>21-Sep-22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lIns="109728" tIns="109728" rIns="109728" bIns="91440" anchor="ctr"/>
          <a:lstStyle>
            <a:lvl1pPr algn="r">
              <a:defRPr sz="1050" b="0">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011149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110000"/>
        </a:lnSpc>
        <a:spcBef>
          <a:spcPct val="0"/>
        </a:spcBef>
        <a:buNone/>
        <a:defRPr sz="4400" b="0" kern="1200" spc="100" baseline="0">
          <a:solidFill>
            <a:schemeClr val="tx1"/>
          </a:solidFill>
          <a:latin typeface="+mj-lt"/>
          <a:ea typeface="+mj-ea"/>
          <a:cs typeface="+mj-cs"/>
        </a:defRPr>
      </a:lvl1pPr>
    </p:titleStyle>
    <p:bodyStyle>
      <a:lvl1pPr marL="0" indent="0" algn="l" defTabSz="914400" rtl="0" eaLnBrk="1" latinLnBrk="0" hangingPunct="1">
        <a:lnSpc>
          <a:spcPct val="114000"/>
        </a:lnSpc>
        <a:spcBef>
          <a:spcPts val="1000"/>
        </a:spcBef>
        <a:buSzPct val="73000"/>
        <a:buFontTx/>
        <a:buNone/>
        <a:defRPr sz="2400" b="0" kern="1200" spc="80" baseline="0">
          <a:solidFill>
            <a:schemeClr val="tx1"/>
          </a:solidFill>
          <a:latin typeface="+mn-lt"/>
          <a:ea typeface="+mn-ea"/>
          <a:cs typeface="+mn-cs"/>
        </a:defRPr>
      </a:lvl1pPr>
      <a:lvl2pPr marL="228600" indent="-182880" algn="l" defTabSz="914400" rtl="0" eaLnBrk="1" latinLnBrk="0" hangingPunct="1">
        <a:lnSpc>
          <a:spcPct val="114000"/>
        </a:lnSpc>
        <a:spcBef>
          <a:spcPts val="500"/>
        </a:spcBef>
        <a:buSzPct val="70000"/>
        <a:buFont typeface="Arial" panose="020B0604020202020204" pitchFamily="34" charset="0"/>
        <a:buChar char="•"/>
        <a:defRPr sz="2000" b="0" kern="1200" spc="80" baseline="0">
          <a:solidFill>
            <a:schemeClr val="tx1"/>
          </a:solidFill>
          <a:latin typeface="+mn-lt"/>
          <a:ea typeface="+mn-ea"/>
          <a:cs typeface="+mn-cs"/>
        </a:defRPr>
      </a:lvl2pPr>
      <a:lvl3pPr marL="274320" indent="0" algn="l" defTabSz="914400" rtl="0" eaLnBrk="1" latinLnBrk="0" hangingPunct="1">
        <a:lnSpc>
          <a:spcPct val="114000"/>
        </a:lnSpc>
        <a:spcBef>
          <a:spcPts val="500"/>
        </a:spcBef>
        <a:buSzPct val="73000"/>
        <a:buFontTx/>
        <a:buNone/>
        <a:defRPr sz="1800" b="0" kern="1200" spc="80" baseline="0">
          <a:solidFill>
            <a:schemeClr val="tx1"/>
          </a:solidFill>
          <a:latin typeface="+mn-lt"/>
          <a:ea typeface="+mn-ea"/>
          <a:cs typeface="+mn-cs"/>
        </a:defRPr>
      </a:lvl3pPr>
      <a:lvl4pPr marL="548640" indent="-182880" algn="l" defTabSz="914400" rtl="0" eaLnBrk="1" latinLnBrk="0" hangingPunct="1">
        <a:lnSpc>
          <a:spcPct val="114000"/>
        </a:lnSpc>
        <a:spcBef>
          <a:spcPts val="500"/>
        </a:spcBef>
        <a:buSzPct val="73000"/>
        <a:buFont typeface="Arial" panose="020B0604020202020204" pitchFamily="34" charset="0"/>
        <a:buChar char="•"/>
        <a:defRPr sz="1600" b="0" kern="1200" spc="80" baseline="0">
          <a:solidFill>
            <a:schemeClr val="tx1"/>
          </a:solidFill>
          <a:latin typeface="+mn-lt"/>
          <a:ea typeface="+mn-ea"/>
          <a:cs typeface="+mn-cs"/>
        </a:defRPr>
      </a:lvl4pPr>
      <a:lvl5pPr marL="548640" indent="0" algn="l" defTabSz="914400" rtl="0" eaLnBrk="1" latinLnBrk="0" hangingPunct="1">
        <a:lnSpc>
          <a:spcPct val="114000"/>
        </a:lnSpc>
        <a:spcBef>
          <a:spcPts val="500"/>
        </a:spcBef>
        <a:buSzPct val="73000"/>
        <a:buFontTx/>
        <a:buNone/>
        <a:defRPr sz="1600" b="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operators-in-jav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java-commen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javatpoint.com/ejb-tutorial" TargetMode="External"/><Relationship Id="rId3" Type="http://schemas.openxmlformats.org/officeDocument/2006/relationships/hyperlink" Target="https://www.javatpoint.com/jsp-tutorial" TargetMode="External"/><Relationship Id="rId7" Type="http://schemas.openxmlformats.org/officeDocument/2006/relationships/hyperlink" Target="https://www.javatpoint.com/jsf-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7.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how-to-set-path-in-java"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system-out-println-in-java" TargetMode="External"/><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ava-keyword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3A1188B-F6D0-454F-8265-790DD27A8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7509ACB3-6EA4-E016-311C-57E27644ABFD}"/>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28" name="Freeform: Shape 27">
            <a:extLst>
              <a:ext uri="{FF2B5EF4-FFF2-40B4-BE49-F238E27FC236}">
                <a16:creationId xmlns:a16="http://schemas.microsoft.com/office/drawing/2014/main" id="{E1508670-65E0-4939-8E5D-98D071CA1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543795" y="3143470"/>
            <a:ext cx="5212440" cy="367917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A680864-F353-4128-88F8-98E04FD7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514767" y="3191764"/>
            <a:ext cx="5212440" cy="367917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22EC991A-B624-BFD5-8E44-25814D9FB4EF}"/>
              </a:ext>
            </a:extLst>
          </p:cNvPr>
          <p:cNvSpPr>
            <a:spLocks noGrp="1"/>
          </p:cNvSpPr>
          <p:nvPr>
            <p:ph type="ctrTitle"/>
          </p:nvPr>
        </p:nvSpPr>
        <p:spPr>
          <a:xfrm>
            <a:off x="858981" y="3823855"/>
            <a:ext cx="4477789" cy="1706880"/>
          </a:xfrm>
        </p:spPr>
        <p:txBody>
          <a:bodyPr anchor="b">
            <a:normAutofit/>
          </a:bodyPr>
          <a:lstStyle/>
          <a:p>
            <a:r>
              <a:rPr lang="en-IN"/>
              <a:t>JAVA</a:t>
            </a:r>
            <a:endParaRPr lang="en-IN" dirty="0"/>
          </a:p>
        </p:txBody>
      </p:sp>
    </p:spTree>
    <p:extLst>
      <p:ext uri="{BB962C8B-B14F-4D97-AF65-F5344CB8AC3E}">
        <p14:creationId xmlns:p14="http://schemas.microsoft.com/office/powerpoint/2010/main" val="170796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F8AE4-6510-8964-A80C-7DC51EA23152}"/>
              </a:ext>
            </a:extLst>
          </p:cNvPr>
          <p:cNvSpPr txBox="1"/>
          <p:nvPr/>
        </p:nvSpPr>
        <p:spPr>
          <a:xfrm>
            <a:off x="632149" y="516303"/>
            <a:ext cx="10200691" cy="923330"/>
          </a:xfrm>
          <a:prstGeom prst="rect">
            <a:avLst/>
          </a:prstGeom>
          <a:noFill/>
        </p:spPr>
        <p:txBody>
          <a:bodyPr wrap="square">
            <a:spAutoFit/>
          </a:bodyPr>
          <a:lstStyle/>
          <a:p>
            <a:r>
              <a:rPr lang="en-GB" b="1" i="0" dirty="0">
                <a:solidFill>
                  <a:srgbClr val="333333"/>
                </a:solidFill>
                <a:effectLst/>
                <a:latin typeface="inter-bold"/>
              </a:rPr>
              <a:t>Literals:</a:t>
            </a:r>
            <a:r>
              <a:rPr lang="en-GB" b="0" i="0" dirty="0">
                <a:solidFill>
                  <a:srgbClr val="333333"/>
                </a:solidFill>
                <a:effectLst/>
                <a:latin typeface="inter-regular"/>
              </a:rPr>
              <a:t> In programming literal is a notation that represents a fixed value (constant) in the source code. It can be categorized as an integer literal, string literal, Boolean literal, etc. It is defined by the programmer. Once it has been defined cannot be changed.</a:t>
            </a:r>
            <a:endParaRPr lang="en-IN" dirty="0"/>
          </a:p>
        </p:txBody>
      </p:sp>
      <p:graphicFrame>
        <p:nvGraphicFramePr>
          <p:cNvPr id="4" name="Table 3">
            <a:extLst>
              <a:ext uri="{FF2B5EF4-FFF2-40B4-BE49-F238E27FC236}">
                <a16:creationId xmlns:a16="http://schemas.microsoft.com/office/drawing/2014/main" id="{C3CCE078-F0D3-08E8-20C4-64FBC9BB4155}"/>
              </a:ext>
            </a:extLst>
          </p:cNvPr>
          <p:cNvGraphicFramePr>
            <a:graphicFrameLocks noGrp="1"/>
          </p:cNvGraphicFramePr>
          <p:nvPr>
            <p:extLst>
              <p:ext uri="{D42A27DB-BD31-4B8C-83A1-F6EECF244321}">
                <p14:modId xmlns:p14="http://schemas.microsoft.com/office/powerpoint/2010/main" val="478596487"/>
              </p:ext>
            </p:extLst>
          </p:nvPr>
        </p:nvGraphicFramePr>
        <p:xfrm>
          <a:off x="3594634" y="2172487"/>
          <a:ext cx="6467476" cy="2834640"/>
        </p:xfrm>
        <a:graphic>
          <a:graphicData uri="http://schemas.openxmlformats.org/drawingml/2006/table">
            <a:tbl>
              <a:tblPr/>
              <a:tblGrid>
                <a:gridCol w="3233738">
                  <a:extLst>
                    <a:ext uri="{9D8B030D-6E8A-4147-A177-3AD203B41FA5}">
                      <a16:colId xmlns:a16="http://schemas.microsoft.com/office/drawing/2014/main" val="707844052"/>
                    </a:ext>
                  </a:extLst>
                </a:gridCol>
                <a:gridCol w="3233738">
                  <a:extLst>
                    <a:ext uri="{9D8B030D-6E8A-4147-A177-3AD203B41FA5}">
                      <a16:colId xmlns:a16="http://schemas.microsoft.com/office/drawing/2014/main" val="425567967"/>
                    </a:ext>
                  </a:extLst>
                </a:gridCol>
              </a:tblGrid>
              <a:tr h="0">
                <a:tc>
                  <a:txBody>
                    <a:bodyPr/>
                    <a:lstStyle/>
                    <a:p>
                      <a:pPr algn="l" fontAlgn="t"/>
                      <a:r>
                        <a:rPr lang="en-IN">
                          <a:solidFill>
                            <a:srgbClr val="000000"/>
                          </a:solidFill>
                          <a:effectLst/>
                          <a:latin typeface="times new roman" panose="02020603050405020304" pitchFamily="18" charset="0"/>
                        </a:rPr>
                        <a:t>Literal</a:t>
                      </a:r>
                    </a:p>
                  </a:txBody>
                  <a:tcPr marT="91440" marB="91440">
                    <a:lnL w="7620" cap="flat" cmpd="sng" algn="ctr">
                      <a:solidFill>
                        <a:srgbClr val="50CBDA"/>
                      </a:solidFill>
                      <a:prstDash val="solid"/>
                      <a:round/>
                      <a:headEnd type="none" w="med" len="med"/>
                      <a:tailEnd type="none" w="med" len="med"/>
                    </a:lnL>
                    <a:lnR w="7620" cap="flat" cmpd="sng" algn="ctr">
                      <a:solidFill>
                        <a:srgbClr val="50CBDA"/>
                      </a:solidFill>
                      <a:prstDash val="solid"/>
                      <a:round/>
                      <a:headEnd type="none" w="med" len="med"/>
                      <a:tailEnd type="none" w="med" len="med"/>
                    </a:lnR>
                    <a:lnT w="7620" cap="flat" cmpd="sng" algn="ctr">
                      <a:solidFill>
                        <a:srgbClr val="50CB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Type</a:t>
                      </a:r>
                    </a:p>
                  </a:txBody>
                  <a:tcPr marT="91440" marB="91440">
                    <a:lnL w="7620" cap="flat" cmpd="sng" algn="ctr">
                      <a:solidFill>
                        <a:srgbClr val="50CBDA"/>
                      </a:solidFill>
                      <a:prstDash val="solid"/>
                      <a:round/>
                      <a:headEnd type="none" w="med" len="med"/>
                      <a:tailEnd type="none" w="med" len="med"/>
                    </a:lnL>
                    <a:lnR w="7620" cap="flat" cmpd="sng" algn="ctr">
                      <a:solidFill>
                        <a:srgbClr val="50CBDA"/>
                      </a:solidFill>
                      <a:prstDash val="solid"/>
                      <a:round/>
                      <a:headEnd type="none" w="med" len="med"/>
                      <a:tailEnd type="none" w="med" len="med"/>
                    </a:lnR>
                    <a:lnT w="7620" cap="flat" cmpd="sng" algn="ctr">
                      <a:solidFill>
                        <a:srgbClr val="50CBD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07711422"/>
                  </a:ext>
                </a:extLst>
              </a:tr>
              <a:tr h="0">
                <a:tc>
                  <a:txBody>
                    <a:bodyPr/>
                    <a:lstStyle/>
                    <a:p>
                      <a:pPr algn="just" fontAlgn="t"/>
                      <a:r>
                        <a:rPr lang="en-IN">
                          <a:solidFill>
                            <a:srgbClr val="333333"/>
                          </a:solidFill>
                          <a:effectLst/>
                          <a:latin typeface="inter-regular"/>
                        </a:rPr>
                        <a:t>23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15822064"/>
                  </a:ext>
                </a:extLst>
              </a:tr>
              <a:tr h="0">
                <a:tc>
                  <a:txBody>
                    <a:bodyPr/>
                    <a:lstStyle/>
                    <a:p>
                      <a:pPr algn="just" fontAlgn="t"/>
                      <a:r>
                        <a:rPr lang="en-IN">
                          <a:solidFill>
                            <a:srgbClr val="333333"/>
                          </a:solidFill>
                          <a:effectLst/>
                          <a:latin typeface="inter-regular"/>
                        </a:rPr>
                        <a:t>9.86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5469988"/>
                  </a:ext>
                </a:extLst>
              </a:tr>
              <a:tr h="0">
                <a:tc>
                  <a:txBody>
                    <a:bodyPr/>
                    <a:lstStyle/>
                    <a:p>
                      <a:pPr algn="just" fontAlgn="t"/>
                      <a:r>
                        <a:rPr lang="en-IN">
                          <a:solidFill>
                            <a:srgbClr val="333333"/>
                          </a:solidFill>
                          <a:effectLst/>
                          <a:latin typeface="inter-regular"/>
                        </a:rPr>
                        <a:t>false, true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boolean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9828393"/>
                  </a:ext>
                </a:extLst>
              </a:tr>
              <a:tr h="0">
                <a:tc>
                  <a:txBody>
                    <a:bodyPr/>
                    <a:lstStyle/>
                    <a:p>
                      <a:pPr algn="just" fontAlgn="t"/>
                      <a:r>
                        <a:rPr lang="en-IN">
                          <a:solidFill>
                            <a:srgbClr val="333333"/>
                          </a:solidFill>
                          <a:effectLst/>
                          <a:latin typeface="inter-regular"/>
                        </a:rPr>
                        <a:t>'K', '7',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5593271"/>
                  </a:ext>
                </a:extLst>
              </a:tr>
              <a:tr h="0">
                <a:tc>
                  <a:txBody>
                    <a:bodyPr/>
                    <a:lstStyle/>
                    <a:p>
                      <a:pPr algn="just" fontAlgn="t"/>
                      <a:r>
                        <a:rPr lang="en-IN">
                          <a:solidFill>
                            <a:srgbClr val="333333"/>
                          </a:solidFill>
                          <a:effectLst/>
                          <a:latin typeface="inter-regular"/>
                        </a:rPr>
                        <a:t>"javatpoint"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6589819"/>
                  </a:ext>
                </a:extLst>
              </a:tr>
              <a:tr h="0">
                <a:tc>
                  <a:txBody>
                    <a:bodyPr/>
                    <a:lstStyle/>
                    <a:p>
                      <a:pPr algn="just" fontAlgn="t"/>
                      <a:r>
                        <a:rPr lang="en-IN">
                          <a:solidFill>
                            <a:srgbClr val="333333"/>
                          </a:solidFill>
                          <a:effectLst/>
                          <a:latin typeface="inter-regular"/>
                        </a:rPr>
                        <a:t>null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any reference type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5866507"/>
                  </a:ext>
                </a:extLst>
              </a:tr>
            </a:tbl>
          </a:graphicData>
        </a:graphic>
      </p:graphicFrame>
    </p:spTree>
    <p:extLst>
      <p:ext uri="{BB962C8B-B14F-4D97-AF65-F5344CB8AC3E}">
        <p14:creationId xmlns:p14="http://schemas.microsoft.com/office/powerpoint/2010/main" val="79005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AABC7-7865-8F2F-F6DE-616AF03FA1CD}"/>
              </a:ext>
            </a:extLst>
          </p:cNvPr>
          <p:cNvSpPr txBox="1"/>
          <p:nvPr/>
        </p:nvSpPr>
        <p:spPr>
          <a:xfrm>
            <a:off x="678023" y="469650"/>
            <a:ext cx="10500049" cy="923330"/>
          </a:xfrm>
          <a:prstGeom prst="rect">
            <a:avLst/>
          </a:prstGeom>
          <a:noFill/>
        </p:spPr>
        <p:txBody>
          <a:bodyPr wrap="square">
            <a:spAutoFit/>
          </a:bodyPr>
          <a:lstStyle/>
          <a:p>
            <a:r>
              <a:rPr lang="en-GB" b="1" i="0" dirty="0">
                <a:solidFill>
                  <a:srgbClr val="333333"/>
                </a:solidFill>
                <a:effectLst/>
                <a:latin typeface="inter-bold"/>
              </a:rPr>
              <a:t>Operators:</a:t>
            </a:r>
            <a:r>
              <a:rPr lang="en-GB" b="0" i="0" dirty="0">
                <a:solidFill>
                  <a:srgbClr val="333333"/>
                </a:solidFill>
                <a:effectLst/>
                <a:latin typeface="inter-regular"/>
              </a:rPr>
              <a:t> In programming, operators are the special symbol that tells the compiler to perform a special operation. Java provides different types of operators that can be classified according to the functionality they provide. There are eight types of </a:t>
            </a:r>
            <a:r>
              <a:rPr lang="en-GB" b="0" i="0" u="none" strike="noStrike" dirty="0">
                <a:solidFill>
                  <a:srgbClr val="008000"/>
                </a:solidFill>
                <a:effectLst/>
                <a:latin typeface="inter-regular"/>
                <a:hlinkClick r:id="rId2"/>
              </a:rPr>
              <a:t>operators in Java</a:t>
            </a:r>
            <a:endParaRPr lang="en-IN" dirty="0"/>
          </a:p>
        </p:txBody>
      </p:sp>
      <p:graphicFrame>
        <p:nvGraphicFramePr>
          <p:cNvPr id="4" name="Table 3">
            <a:extLst>
              <a:ext uri="{FF2B5EF4-FFF2-40B4-BE49-F238E27FC236}">
                <a16:creationId xmlns:a16="http://schemas.microsoft.com/office/drawing/2014/main" id="{A8CE0B23-0D25-BEC3-FEB7-51098114AB92}"/>
              </a:ext>
            </a:extLst>
          </p:cNvPr>
          <p:cNvGraphicFramePr>
            <a:graphicFrameLocks noGrp="1"/>
          </p:cNvGraphicFramePr>
          <p:nvPr>
            <p:extLst>
              <p:ext uri="{D42A27DB-BD31-4B8C-83A1-F6EECF244321}">
                <p14:modId xmlns:p14="http://schemas.microsoft.com/office/powerpoint/2010/main" val="3058393990"/>
              </p:ext>
            </p:extLst>
          </p:nvPr>
        </p:nvGraphicFramePr>
        <p:xfrm>
          <a:off x="3014859" y="2063144"/>
          <a:ext cx="6167242" cy="3879476"/>
        </p:xfrm>
        <a:graphic>
          <a:graphicData uri="http://schemas.openxmlformats.org/drawingml/2006/table">
            <a:tbl>
              <a:tblPr/>
              <a:tblGrid>
                <a:gridCol w="3083621">
                  <a:extLst>
                    <a:ext uri="{9D8B030D-6E8A-4147-A177-3AD203B41FA5}">
                      <a16:colId xmlns:a16="http://schemas.microsoft.com/office/drawing/2014/main" val="2943057434"/>
                    </a:ext>
                  </a:extLst>
                </a:gridCol>
                <a:gridCol w="3083621">
                  <a:extLst>
                    <a:ext uri="{9D8B030D-6E8A-4147-A177-3AD203B41FA5}">
                      <a16:colId xmlns:a16="http://schemas.microsoft.com/office/drawing/2014/main" val="2184413767"/>
                    </a:ext>
                  </a:extLst>
                </a:gridCol>
              </a:tblGrid>
              <a:tr h="448531">
                <a:tc>
                  <a:txBody>
                    <a:bodyPr/>
                    <a:lstStyle/>
                    <a:p>
                      <a:pPr algn="l" fontAlgn="t"/>
                      <a:r>
                        <a:rPr lang="en-IN" sz="1800">
                          <a:solidFill>
                            <a:srgbClr val="000000"/>
                          </a:solidFill>
                          <a:effectLst/>
                          <a:latin typeface="times new roman" panose="02020603050405020304" pitchFamily="18" charset="0"/>
                        </a:rPr>
                        <a:t>Operator</a:t>
                      </a:r>
                    </a:p>
                  </a:txBody>
                  <a:tcPr marL="89706" marR="89706" marT="89706" marB="89706">
                    <a:lnL w="7620" cap="flat" cmpd="sng" algn="ctr">
                      <a:solidFill>
                        <a:srgbClr val="B0B3B9"/>
                      </a:solidFill>
                      <a:prstDash val="solid"/>
                      <a:round/>
                      <a:headEnd type="none" w="med" len="med"/>
                      <a:tailEnd type="none" w="med" len="med"/>
                    </a:lnL>
                    <a:lnR w="7620" cap="flat" cmpd="sng" algn="ctr">
                      <a:solidFill>
                        <a:srgbClr val="B0B3B9"/>
                      </a:solidFill>
                      <a:prstDash val="solid"/>
                      <a:round/>
                      <a:headEnd type="none" w="med" len="med"/>
                      <a:tailEnd type="none" w="med" len="med"/>
                    </a:lnR>
                    <a:lnT w="7620" cap="flat" cmpd="sng" algn="ctr">
                      <a:solidFill>
                        <a:srgbClr val="B0B3B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Symbols</a:t>
                      </a:r>
                    </a:p>
                  </a:txBody>
                  <a:tcPr marL="89706" marR="89706" marT="89706" marB="89706">
                    <a:lnL w="7620" cap="flat" cmpd="sng" algn="ctr">
                      <a:solidFill>
                        <a:srgbClr val="B0B3B9"/>
                      </a:solidFill>
                      <a:prstDash val="solid"/>
                      <a:round/>
                      <a:headEnd type="none" w="med" len="med"/>
                      <a:tailEnd type="none" w="med" len="med"/>
                    </a:lnL>
                    <a:lnR w="7620" cap="flat" cmpd="sng" algn="ctr">
                      <a:solidFill>
                        <a:srgbClr val="B0B3B9"/>
                      </a:solidFill>
                      <a:prstDash val="solid"/>
                      <a:round/>
                      <a:headEnd type="none" w="med" len="med"/>
                      <a:tailEnd type="none" w="med" len="med"/>
                    </a:lnR>
                    <a:lnT w="7620" cap="flat" cmpd="sng" algn="ctr">
                      <a:solidFill>
                        <a:srgbClr val="B0B3B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61985123"/>
                  </a:ext>
                </a:extLst>
              </a:tr>
              <a:tr h="388727">
                <a:tc>
                  <a:txBody>
                    <a:bodyPr/>
                    <a:lstStyle/>
                    <a:p>
                      <a:pPr algn="just" fontAlgn="t"/>
                      <a:r>
                        <a:rPr lang="en-IN" sz="1800" b="1">
                          <a:solidFill>
                            <a:srgbClr val="333333"/>
                          </a:solidFill>
                          <a:effectLst/>
                          <a:latin typeface="inter-bold"/>
                        </a:rPr>
                        <a:t>Arithmetic</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 , - , / , * , %</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4055576"/>
                  </a:ext>
                </a:extLst>
              </a:tr>
              <a:tr h="388727">
                <a:tc>
                  <a:txBody>
                    <a:bodyPr/>
                    <a:lstStyle/>
                    <a:p>
                      <a:pPr algn="just" fontAlgn="t"/>
                      <a:r>
                        <a:rPr lang="en-IN" sz="1800" b="1">
                          <a:solidFill>
                            <a:srgbClr val="333333"/>
                          </a:solidFill>
                          <a:effectLst/>
                          <a:latin typeface="inter-bold"/>
                        </a:rPr>
                        <a:t>Unary</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 , - - , !</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0519321"/>
                  </a:ext>
                </a:extLst>
              </a:tr>
              <a:tr h="388727">
                <a:tc>
                  <a:txBody>
                    <a:bodyPr/>
                    <a:lstStyle/>
                    <a:p>
                      <a:pPr algn="just" fontAlgn="t"/>
                      <a:r>
                        <a:rPr lang="en-IN" sz="1800" b="1">
                          <a:solidFill>
                            <a:srgbClr val="333333"/>
                          </a:solidFill>
                          <a:effectLst/>
                          <a:latin typeface="inter-bold"/>
                        </a:rPr>
                        <a:t>Assignment</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 , += , -= , *= , /= , %= , ^=</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78444607"/>
                  </a:ext>
                </a:extLst>
              </a:tr>
              <a:tr h="388727">
                <a:tc>
                  <a:txBody>
                    <a:bodyPr/>
                    <a:lstStyle/>
                    <a:p>
                      <a:pPr algn="just" fontAlgn="t"/>
                      <a:r>
                        <a:rPr lang="en-IN" sz="1800" b="1">
                          <a:solidFill>
                            <a:srgbClr val="333333"/>
                          </a:solidFill>
                          <a:effectLst/>
                          <a:latin typeface="inter-bold"/>
                        </a:rPr>
                        <a:t>Relational</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 != , &lt; , &gt;, &lt;= , &gt;=</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0969943"/>
                  </a:ext>
                </a:extLst>
              </a:tr>
              <a:tr h="388727">
                <a:tc>
                  <a:txBody>
                    <a:bodyPr/>
                    <a:lstStyle/>
                    <a:p>
                      <a:pPr algn="just" fontAlgn="t"/>
                      <a:r>
                        <a:rPr lang="en-IN" sz="1800" b="1">
                          <a:solidFill>
                            <a:srgbClr val="333333"/>
                          </a:solidFill>
                          <a:effectLst/>
                          <a:latin typeface="inter-bold"/>
                        </a:rPr>
                        <a:t>Logical</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&amp;&amp; , ||</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7117584"/>
                  </a:ext>
                </a:extLst>
              </a:tr>
              <a:tr h="657845">
                <a:tc>
                  <a:txBody>
                    <a:bodyPr/>
                    <a:lstStyle/>
                    <a:p>
                      <a:pPr algn="just" fontAlgn="t"/>
                      <a:r>
                        <a:rPr lang="en-IN" sz="1800" b="1">
                          <a:solidFill>
                            <a:srgbClr val="333333"/>
                          </a:solidFill>
                          <a:effectLst/>
                          <a:latin typeface="inter-bold"/>
                        </a:rPr>
                        <a:t>Ternary</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(Condition) ? (Statement1) : (Statement2);</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4928570"/>
                  </a:ext>
                </a:extLst>
              </a:tr>
              <a:tr h="388727">
                <a:tc>
                  <a:txBody>
                    <a:bodyPr/>
                    <a:lstStyle/>
                    <a:p>
                      <a:pPr algn="just" fontAlgn="t"/>
                      <a:r>
                        <a:rPr lang="en-IN" sz="1800" b="1">
                          <a:solidFill>
                            <a:srgbClr val="333333"/>
                          </a:solidFill>
                          <a:effectLst/>
                          <a:latin typeface="inter-bold"/>
                        </a:rPr>
                        <a:t>Bitwise</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&amp; , | , ^ , ~</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5864410"/>
                  </a:ext>
                </a:extLst>
              </a:tr>
              <a:tr h="388727">
                <a:tc>
                  <a:txBody>
                    <a:bodyPr/>
                    <a:lstStyle/>
                    <a:p>
                      <a:pPr algn="just" fontAlgn="t"/>
                      <a:r>
                        <a:rPr lang="en-IN" sz="1800" b="1">
                          <a:solidFill>
                            <a:srgbClr val="333333"/>
                          </a:solidFill>
                          <a:effectLst/>
                          <a:latin typeface="inter-bold"/>
                        </a:rPr>
                        <a:t>Shift</a:t>
                      </a:r>
                      <a:endParaRPr lang="en-IN" sz="1800">
                        <a:solidFill>
                          <a:srgbClr val="333333"/>
                        </a:solidFill>
                        <a:effectLst/>
                        <a:latin typeface="inter-regular"/>
                      </a:endParaRP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inter-regular"/>
                        </a:rPr>
                        <a:t>&lt;&lt; , &gt;&gt; , &gt;&gt;&gt;</a:t>
                      </a:r>
                    </a:p>
                  </a:txBody>
                  <a:tcPr marL="59804" marR="59804" marT="59804" marB="598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22140449"/>
                  </a:ext>
                </a:extLst>
              </a:tr>
            </a:tbl>
          </a:graphicData>
        </a:graphic>
      </p:graphicFrame>
    </p:spTree>
    <p:extLst>
      <p:ext uri="{BB962C8B-B14F-4D97-AF65-F5344CB8AC3E}">
        <p14:creationId xmlns:p14="http://schemas.microsoft.com/office/powerpoint/2010/main" val="152053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03FFE-6303-CE39-DE80-377E7709009F}"/>
              </a:ext>
            </a:extLst>
          </p:cNvPr>
          <p:cNvSpPr txBox="1"/>
          <p:nvPr/>
        </p:nvSpPr>
        <p:spPr>
          <a:xfrm>
            <a:off x="855305" y="494722"/>
            <a:ext cx="8148735" cy="646331"/>
          </a:xfrm>
          <a:prstGeom prst="rect">
            <a:avLst/>
          </a:prstGeom>
          <a:noFill/>
        </p:spPr>
        <p:txBody>
          <a:bodyPr wrap="square">
            <a:spAutoFit/>
          </a:bodyPr>
          <a:lstStyle/>
          <a:p>
            <a:r>
              <a:rPr lang="en-GB" b="1" i="0" dirty="0">
                <a:solidFill>
                  <a:srgbClr val="333333"/>
                </a:solidFill>
                <a:effectLst/>
                <a:latin typeface="inter-bold"/>
              </a:rPr>
              <a:t>Separators:</a:t>
            </a:r>
            <a:r>
              <a:rPr lang="en-GB" b="0" i="0" dirty="0">
                <a:solidFill>
                  <a:srgbClr val="333333"/>
                </a:solidFill>
                <a:effectLst/>
                <a:latin typeface="inter-regular"/>
              </a:rPr>
              <a:t> The separators in Java is also known as </a:t>
            </a:r>
            <a:r>
              <a:rPr lang="en-GB" b="1" i="0" dirty="0">
                <a:solidFill>
                  <a:srgbClr val="333333"/>
                </a:solidFill>
                <a:effectLst/>
                <a:latin typeface="inter-bold"/>
              </a:rPr>
              <a:t>punctuators</a:t>
            </a:r>
            <a:r>
              <a:rPr lang="en-GB" b="0" i="0" dirty="0">
                <a:solidFill>
                  <a:srgbClr val="333333"/>
                </a:solidFill>
                <a:effectLst/>
                <a:latin typeface="inter-regular"/>
              </a:rPr>
              <a:t>. There are nine separators in Java, are as follows:</a:t>
            </a:r>
            <a:endParaRPr lang="en-IN" dirty="0"/>
          </a:p>
        </p:txBody>
      </p:sp>
      <p:sp>
        <p:nvSpPr>
          <p:cNvPr id="5" name="TextBox 4">
            <a:extLst>
              <a:ext uri="{FF2B5EF4-FFF2-40B4-BE49-F238E27FC236}">
                <a16:creationId xmlns:a16="http://schemas.microsoft.com/office/drawing/2014/main" id="{D0481D00-53B5-7F67-9190-560CD1F7A66A}"/>
              </a:ext>
            </a:extLst>
          </p:cNvPr>
          <p:cNvSpPr txBox="1"/>
          <p:nvPr/>
        </p:nvSpPr>
        <p:spPr>
          <a:xfrm>
            <a:off x="1723832" y="1490008"/>
            <a:ext cx="6097554" cy="369332"/>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separator &lt;= ; | , | . | ( | ) | { | } | [ | ]  </a:t>
            </a:r>
          </a:p>
        </p:txBody>
      </p:sp>
      <p:sp>
        <p:nvSpPr>
          <p:cNvPr id="7" name="TextBox 6">
            <a:extLst>
              <a:ext uri="{FF2B5EF4-FFF2-40B4-BE49-F238E27FC236}">
                <a16:creationId xmlns:a16="http://schemas.microsoft.com/office/drawing/2014/main" id="{D12D7874-5AEB-9442-E26C-67A825E7B99C}"/>
              </a:ext>
            </a:extLst>
          </p:cNvPr>
          <p:cNvSpPr txBox="1"/>
          <p:nvPr/>
        </p:nvSpPr>
        <p:spPr>
          <a:xfrm>
            <a:off x="1052027" y="2549805"/>
            <a:ext cx="9202316" cy="2862322"/>
          </a:xfrm>
          <a:prstGeom prst="rect">
            <a:avLst/>
          </a:prstGeom>
          <a:noFill/>
        </p:spPr>
        <p:txBody>
          <a:bodyPr wrap="square">
            <a:spAutoFit/>
          </a:bodyPr>
          <a:lstStyle/>
          <a:p>
            <a:pPr algn="just"/>
            <a:r>
              <a:rPr lang="en-GB" b="1" i="0" dirty="0">
                <a:solidFill>
                  <a:srgbClr val="333333"/>
                </a:solidFill>
                <a:effectLst/>
                <a:latin typeface="inter-bold"/>
              </a:rPr>
              <a:t>Comments:</a:t>
            </a:r>
            <a:r>
              <a:rPr lang="en-GB" b="0" i="0" dirty="0">
                <a:solidFill>
                  <a:srgbClr val="333333"/>
                </a:solidFill>
                <a:effectLst/>
                <a:latin typeface="inter-regular"/>
              </a:rPr>
              <a:t> </a:t>
            </a:r>
            <a:r>
              <a:rPr lang="en-GB" b="0" i="0" u="none" strike="noStrike" dirty="0">
                <a:solidFill>
                  <a:srgbClr val="008000"/>
                </a:solidFill>
                <a:effectLst/>
                <a:latin typeface="inter-regular"/>
                <a:hlinkClick r:id="rId2"/>
              </a:rPr>
              <a:t>Comments</a:t>
            </a:r>
          </a:p>
          <a:p>
            <a:pPr algn="just"/>
            <a:r>
              <a:rPr lang="en-GB" b="0" i="0" dirty="0">
                <a:solidFill>
                  <a:srgbClr val="333333"/>
                </a:solidFill>
                <a:effectLst/>
                <a:latin typeface="inter-regular"/>
              </a:rPr>
              <a:t>allow us to specify information about the program inside our Java code. Java compiler recognizes these comments as tokens but excludes it form further processing. The Java compiler treats comments as whitespaces. Java provides the following two types of comments:</a:t>
            </a:r>
          </a:p>
          <a:p>
            <a:pPr algn="just"/>
            <a:endParaRPr lang="en-GB" b="0" i="0" dirty="0">
              <a:solidFill>
                <a:srgbClr val="333333"/>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Line Oriented:</a:t>
            </a:r>
            <a:r>
              <a:rPr lang="en-GB" b="0" i="0" dirty="0">
                <a:solidFill>
                  <a:srgbClr val="000000"/>
                </a:solidFill>
                <a:effectLst/>
                <a:latin typeface="inter-regular"/>
              </a:rPr>
              <a:t> It begins with a pair of forwarding slashes (</a:t>
            </a:r>
            <a:r>
              <a:rPr lang="en-GB" b="1" i="0" dirty="0">
                <a:solidFill>
                  <a:srgbClr val="000000"/>
                </a:solidFill>
                <a:effectLst/>
                <a:latin typeface="inter-bold"/>
              </a:rPr>
              <a:t>//</a:t>
            </a:r>
            <a:r>
              <a:rPr lang="en-GB" b="0" i="0" dirty="0">
                <a:solidFill>
                  <a:srgbClr val="000000"/>
                </a:solidFill>
                <a:effectLst/>
                <a:latin typeface="inter-regular"/>
              </a:rPr>
              <a:t>).</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Block-Oriented:</a:t>
            </a:r>
            <a:r>
              <a:rPr lang="en-GB" b="0" i="0" dirty="0">
                <a:solidFill>
                  <a:srgbClr val="000000"/>
                </a:solidFill>
                <a:effectLst/>
                <a:latin typeface="inter-regular"/>
              </a:rPr>
              <a:t> It begins with /* and continues until it founds </a:t>
            </a:r>
            <a:r>
              <a:rPr lang="en-GB" b="1" i="0" dirty="0">
                <a:solidFill>
                  <a:srgbClr val="000000"/>
                </a:solidFill>
                <a:effectLst/>
                <a:latin typeface="inter-bold"/>
              </a:rPr>
              <a:t>*/</a:t>
            </a:r>
            <a:r>
              <a:rPr lang="en-GB" b="0" i="0" dirty="0">
                <a:solidFill>
                  <a:srgbClr val="000000"/>
                </a:solidFill>
                <a:effectLst/>
                <a:latin typeface="inter-regular"/>
              </a:rPr>
              <a:t>.</a:t>
            </a:r>
          </a:p>
          <a:p>
            <a:br>
              <a:rPr lang="en-GB" dirty="0"/>
            </a:br>
            <a:endParaRPr lang="en-IN" dirty="0"/>
          </a:p>
        </p:txBody>
      </p:sp>
    </p:spTree>
    <p:extLst>
      <p:ext uri="{BB962C8B-B14F-4D97-AF65-F5344CB8AC3E}">
        <p14:creationId xmlns:p14="http://schemas.microsoft.com/office/powerpoint/2010/main" val="170060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FEA295-6FB5-C731-F985-AB16314AAFEB}"/>
              </a:ext>
            </a:extLst>
          </p:cNvPr>
          <p:cNvSpPr txBox="1"/>
          <p:nvPr/>
        </p:nvSpPr>
        <p:spPr>
          <a:xfrm>
            <a:off x="748004" y="1530736"/>
            <a:ext cx="10695991" cy="2862322"/>
          </a:xfrm>
          <a:prstGeom prst="rect">
            <a:avLst/>
          </a:prstGeom>
          <a:noFill/>
        </p:spPr>
        <p:txBody>
          <a:bodyPr wrap="square">
            <a:spAutoFit/>
          </a:bodyPr>
          <a:lstStyle/>
          <a:p>
            <a:r>
              <a:rPr lang="en-GB" dirty="0"/>
              <a:t>What is Java?</a:t>
            </a:r>
          </a:p>
          <a:p>
            <a:r>
              <a:rPr lang="en-GB" dirty="0"/>
              <a:t>Java is a programming language and a platform. Java is a high level, robust, object-oriented and secure programming language.</a:t>
            </a:r>
          </a:p>
          <a:p>
            <a:endParaRPr lang="en-GB" dirty="0"/>
          </a:p>
          <a:p>
            <a:r>
              <a:rPr lang="en-GB" dirty="0"/>
              <a:t>Java was developed by Sun Microsystems (which is now the subsidiary of Oracle) in the year 1995. James Gosling is known as the father of Java. Before Java, its name was Oak. Since Oak was already a registered company, so James Gosling and his team changed the name from Oak to Java.</a:t>
            </a:r>
          </a:p>
          <a:p>
            <a:endParaRPr lang="en-GB" dirty="0"/>
          </a:p>
          <a:p>
            <a:r>
              <a:rPr lang="en-GB" dirty="0"/>
              <a:t>Platform: Any hardware or software environment in which a program runs, is known as a platform. Since Java has a runtime environment (JRE) and API, it is called a platform.</a:t>
            </a:r>
            <a:endParaRPr lang="en-IN" dirty="0"/>
          </a:p>
        </p:txBody>
      </p:sp>
    </p:spTree>
    <p:extLst>
      <p:ext uri="{BB962C8B-B14F-4D97-AF65-F5344CB8AC3E}">
        <p14:creationId xmlns:p14="http://schemas.microsoft.com/office/powerpoint/2010/main" val="284043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1A634-D5E2-B0DA-3ABF-A4A5F4F85F41}"/>
              </a:ext>
            </a:extLst>
          </p:cNvPr>
          <p:cNvSpPr txBox="1"/>
          <p:nvPr/>
        </p:nvSpPr>
        <p:spPr>
          <a:xfrm>
            <a:off x="417545" y="444007"/>
            <a:ext cx="6097554" cy="3693319"/>
          </a:xfrm>
          <a:prstGeom prst="rect">
            <a:avLst/>
          </a:prstGeom>
          <a:noFill/>
        </p:spPr>
        <p:txBody>
          <a:bodyPr wrap="square">
            <a:spAutoFit/>
          </a:bodyPr>
          <a:lstStyle/>
          <a:p>
            <a:pPr algn="just"/>
            <a:r>
              <a:rPr lang="en-GB" b="0" i="0" dirty="0">
                <a:solidFill>
                  <a:srgbClr val="610B38"/>
                </a:solidFill>
                <a:effectLst/>
                <a:latin typeface="erdana"/>
              </a:rPr>
              <a:t>Application</a:t>
            </a:r>
          </a:p>
          <a:p>
            <a:pPr algn="just"/>
            <a:r>
              <a:rPr lang="en-GB" b="0" i="0" dirty="0">
                <a:solidFill>
                  <a:srgbClr val="333333"/>
                </a:solidFill>
                <a:effectLst/>
                <a:latin typeface="inter-regular"/>
              </a:rPr>
              <a:t>According to Sun, 3 billion devices run Java. There are many devices where Java is currently used. Some of them are as follows:</a:t>
            </a:r>
          </a:p>
          <a:p>
            <a:pPr algn="just">
              <a:buFont typeface="+mj-lt"/>
              <a:buAutoNum type="arabicPeriod"/>
            </a:pPr>
            <a:r>
              <a:rPr lang="en-GB" b="0" i="0" dirty="0">
                <a:solidFill>
                  <a:srgbClr val="000000"/>
                </a:solidFill>
                <a:effectLst/>
                <a:latin typeface="inter-regular"/>
              </a:rPr>
              <a:t>Desktop Applications such as acrobat reader, media player, antivirus, etc.</a:t>
            </a:r>
          </a:p>
          <a:p>
            <a:pPr algn="just">
              <a:buFont typeface="+mj-lt"/>
              <a:buAutoNum type="arabicPeriod"/>
            </a:pPr>
            <a:r>
              <a:rPr lang="en-GB" b="0" i="0" dirty="0">
                <a:solidFill>
                  <a:srgbClr val="000000"/>
                </a:solidFill>
                <a:effectLst/>
                <a:latin typeface="inter-regular"/>
              </a:rPr>
              <a:t>Web Applications such as irctc.co.in, javatpoint.com, etc.</a:t>
            </a:r>
          </a:p>
          <a:p>
            <a:pPr algn="just">
              <a:buFont typeface="+mj-lt"/>
              <a:buAutoNum type="arabicPeriod"/>
            </a:pPr>
            <a:r>
              <a:rPr lang="en-GB" b="0" i="0" dirty="0">
                <a:solidFill>
                  <a:srgbClr val="000000"/>
                </a:solidFill>
                <a:effectLst/>
                <a:latin typeface="inter-regular"/>
              </a:rPr>
              <a:t>Enterprise Applications such as banking applications.</a:t>
            </a:r>
          </a:p>
          <a:p>
            <a:pPr algn="just">
              <a:buFont typeface="+mj-lt"/>
              <a:buAutoNum type="arabicPeriod"/>
            </a:pPr>
            <a:r>
              <a:rPr lang="en-GB" b="0" i="0" dirty="0">
                <a:solidFill>
                  <a:srgbClr val="000000"/>
                </a:solidFill>
                <a:effectLst/>
                <a:latin typeface="inter-regular"/>
              </a:rPr>
              <a:t>Mobile</a:t>
            </a:r>
          </a:p>
          <a:p>
            <a:pPr algn="just">
              <a:buFont typeface="+mj-lt"/>
              <a:buAutoNum type="arabicPeriod"/>
            </a:pPr>
            <a:r>
              <a:rPr lang="en-GB" b="0" i="0" dirty="0">
                <a:solidFill>
                  <a:srgbClr val="000000"/>
                </a:solidFill>
                <a:effectLst/>
                <a:latin typeface="inter-regular"/>
              </a:rPr>
              <a:t>Embedded System</a:t>
            </a:r>
          </a:p>
          <a:p>
            <a:pPr algn="just">
              <a:buFont typeface="+mj-lt"/>
              <a:buAutoNum type="arabicPeriod"/>
            </a:pPr>
            <a:r>
              <a:rPr lang="en-GB" b="0" i="0" dirty="0">
                <a:solidFill>
                  <a:srgbClr val="000000"/>
                </a:solidFill>
                <a:effectLst/>
                <a:latin typeface="inter-regular"/>
              </a:rPr>
              <a:t>Smart Card</a:t>
            </a:r>
          </a:p>
          <a:p>
            <a:pPr algn="just">
              <a:buFont typeface="+mj-lt"/>
              <a:buAutoNum type="arabicPeriod"/>
            </a:pPr>
            <a:r>
              <a:rPr lang="en-GB" b="0" i="0" dirty="0">
                <a:solidFill>
                  <a:srgbClr val="000000"/>
                </a:solidFill>
                <a:effectLst/>
                <a:latin typeface="inter-regular"/>
              </a:rPr>
              <a:t>Robotics</a:t>
            </a:r>
          </a:p>
          <a:p>
            <a:pPr algn="just">
              <a:buFont typeface="+mj-lt"/>
              <a:buAutoNum type="arabicPeriod"/>
            </a:pPr>
            <a:r>
              <a:rPr lang="en-GB" b="0" i="0" dirty="0">
                <a:solidFill>
                  <a:srgbClr val="000000"/>
                </a:solidFill>
                <a:effectLst/>
                <a:latin typeface="inter-regular"/>
              </a:rPr>
              <a:t>Games, etc.</a:t>
            </a:r>
          </a:p>
        </p:txBody>
      </p:sp>
      <p:sp>
        <p:nvSpPr>
          <p:cNvPr id="5" name="TextBox 4">
            <a:extLst>
              <a:ext uri="{FF2B5EF4-FFF2-40B4-BE49-F238E27FC236}">
                <a16:creationId xmlns:a16="http://schemas.microsoft.com/office/drawing/2014/main" id="{5CC4A32E-F9F9-16F6-2C1E-010044E6D20E}"/>
              </a:ext>
            </a:extLst>
          </p:cNvPr>
          <p:cNvSpPr txBox="1"/>
          <p:nvPr/>
        </p:nvSpPr>
        <p:spPr>
          <a:xfrm>
            <a:off x="6990962" y="1785352"/>
            <a:ext cx="6097554" cy="369332"/>
          </a:xfrm>
          <a:prstGeom prst="rect">
            <a:avLst/>
          </a:prstGeom>
          <a:noFill/>
        </p:spPr>
        <p:txBody>
          <a:bodyPr wrap="square">
            <a:spAutoFit/>
          </a:bodyPr>
          <a:lstStyle/>
          <a:p>
            <a:pPr algn="just"/>
            <a:r>
              <a:rPr lang="en-IN" b="0" i="0" dirty="0">
                <a:solidFill>
                  <a:srgbClr val="610B38"/>
                </a:solidFill>
                <a:effectLst/>
                <a:latin typeface="erdana"/>
              </a:rPr>
              <a:t>Types of Java Applications</a:t>
            </a:r>
          </a:p>
        </p:txBody>
      </p:sp>
      <p:sp>
        <p:nvSpPr>
          <p:cNvPr id="7" name="TextBox 6">
            <a:extLst>
              <a:ext uri="{FF2B5EF4-FFF2-40B4-BE49-F238E27FC236}">
                <a16:creationId xmlns:a16="http://schemas.microsoft.com/office/drawing/2014/main" id="{2AFC6C25-CE9D-2F05-3317-BCBFB21BC9C2}"/>
              </a:ext>
            </a:extLst>
          </p:cNvPr>
          <p:cNvSpPr txBox="1"/>
          <p:nvPr/>
        </p:nvSpPr>
        <p:spPr>
          <a:xfrm>
            <a:off x="6841672" y="2326845"/>
            <a:ext cx="6181530" cy="369332"/>
          </a:xfrm>
          <a:prstGeom prst="rect">
            <a:avLst/>
          </a:prstGeom>
          <a:noFill/>
        </p:spPr>
        <p:txBody>
          <a:bodyPr wrap="square">
            <a:spAutoFit/>
          </a:bodyPr>
          <a:lstStyle/>
          <a:p>
            <a:pPr algn="just"/>
            <a:r>
              <a:rPr lang="en-IN" b="0" i="0" dirty="0">
                <a:solidFill>
                  <a:srgbClr val="610B4B"/>
                </a:solidFill>
                <a:effectLst/>
                <a:latin typeface="erdana"/>
              </a:rPr>
              <a:t>1) Standalone Application</a:t>
            </a:r>
          </a:p>
        </p:txBody>
      </p:sp>
      <p:sp>
        <p:nvSpPr>
          <p:cNvPr id="9" name="TextBox 8">
            <a:extLst>
              <a:ext uri="{FF2B5EF4-FFF2-40B4-BE49-F238E27FC236}">
                <a16:creationId xmlns:a16="http://schemas.microsoft.com/office/drawing/2014/main" id="{F41C67EB-53F8-CE40-E045-FBACF3850D1D}"/>
              </a:ext>
            </a:extLst>
          </p:cNvPr>
          <p:cNvSpPr txBox="1"/>
          <p:nvPr/>
        </p:nvSpPr>
        <p:spPr>
          <a:xfrm>
            <a:off x="5761653" y="2849103"/>
            <a:ext cx="6204856" cy="646331"/>
          </a:xfrm>
          <a:prstGeom prst="rect">
            <a:avLst/>
          </a:prstGeom>
          <a:noFill/>
        </p:spPr>
        <p:txBody>
          <a:bodyPr wrap="square">
            <a:spAutoFit/>
          </a:bodyPr>
          <a:lstStyle/>
          <a:p>
            <a:r>
              <a:rPr lang="en-GB" b="0" i="0" dirty="0">
                <a:solidFill>
                  <a:srgbClr val="333333"/>
                </a:solidFill>
                <a:effectLst/>
                <a:latin typeface="inter-regular"/>
              </a:rPr>
              <a:t>AWT and Swing are used in Java for creating standalone applications.</a:t>
            </a:r>
            <a:endParaRPr lang="en-IN" dirty="0"/>
          </a:p>
        </p:txBody>
      </p:sp>
      <p:sp>
        <p:nvSpPr>
          <p:cNvPr id="11" name="TextBox 10">
            <a:extLst>
              <a:ext uri="{FF2B5EF4-FFF2-40B4-BE49-F238E27FC236}">
                <a16:creationId xmlns:a16="http://schemas.microsoft.com/office/drawing/2014/main" id="{2BB192EA-1D70-B260-3A2A-16B4498FF229}"/>
              </a:ext>
            </a:extLst>
          </p:cNvPr>
          <p:cNvSpPr txBox="1"/>
          <p:nvPr/>
        </p:nvSpPr>
        <p:spPr>
          <a:xfrm>
            <a:off x="6883660" y="3495434"/>
            <a:ext cx="6204856" cy="369332"/>
          </a:xfrm>
          <a:prstGeom prst="rect">
            <a:avLst/>
          </a:prstGeom>
          <a:noFill/>
        </p:spPr>
        <p:txBody>
          <a:bodyPr wrap="square">
            <a:spAutoFit/>
          </a:bodyPr>
          <a:lstStyle/>
          <a:p>
            <a:pPr algn="just"/>
            <a:r>
              <a:rPr lang="en-IN" b="0" i="0" dirty="0">
                <a:solidFill>
                  <a:srgbClr val="610B4B"/>
                </a:solidFill>
                <a:effectLst/>
                <a:latin typeface="erdana"/>
              </a:rPr>
              <a:t>2) Web Application</a:t>
            </a:r>
          </a:p>
        </p:txBody>
      </p:sp>
      <p:sp>
        <p:nvSpPr>
          <p:cNvPr id="13" name="TextBox 12">
            <a:extLst>
              <a:ext uri="{FF2B5EF4-FFF2-40B4-BE49-F238E27FC236}">
                <a16:creationId xmlns:a16="http://schemas.microsoft.com/office/drawing/2014/main" id="{ED66E5C0-6DBE-B9EB-58B2-41F0079BAE54}"/>
              </a:ext>
            </a:extLst>
          </p:cNvPr>
          <p:cNvSpPr txBox="1"/>
          <p:nvPr/>
        </p:nvSpPr>
        <p:spPr>
          <a:xfrm>
            <a:off x="5432748" y="3864766"/>
            <a:ext cx="6237514" cy="646331"/>
          </a:xfrm>
          <a:prstGeom prst="rect">
            <a:avLst/>
          </a:prstGeom>
          <a:noFill/>
        </p:spPr>
        <p:txBody>
          <a:bodyPr wrap="square">
            <a:spAutoFit/>
          </a:bodyPr>
          <a:lstStyle/>
          <a:p>
            <a:r>
              <a:rPr lang="en-GB" b="0" i="0" dirty="0">
                <a:solidFill>
                  <a:srgbClr val="333333"/>
                </a:solidFill>
                <a:effectLst/>
                <a:latin typeface="inter-regular"/>
              </a:rPr>
              <a:t>Currently, </a:t>
            </a:r>
            <a:r>
              <a:rPr lang="en-GB" b="0" i="0" u="none" strike="noStrike" dirty="0">
                <a:solidFill>
                  <a:srgbClr val="008000"/>
                </a:solidFill>
                <a:effectLst/>
                <a:latin typeface="inter-regular"/>
                <a:hlinkClick r:id="rId2"/>
              </a:rPr>
              <a:t>Servlet</a:t>
            </a:r>
            <a:r>
              <a:rPr lang="en-GB" b="0" i="0" dirty="0">
                <a:solidFill>
                  <a:srgbClr val="333333"/>
                </a:solidFill>
                <a:effectLst/>
                <a:latin typeface="inter-regular"/>
              </a:rPr>
              <a:t>, </a:t>
            </a:r>
            <a:r>
              <a:rPr lang="en-GB" b="0" i="0" u="none" strike="noStrike" dirty="0">
                <a:solidFill>
                  <a:srgbClr val="008000"/>
                </a:solidFill>
                <a:effectLst/>
                <a:latin typeface="inter-regular"/>
                <a:hlinkClick r:id="rId3"/>
              </a:rPr>
              <a:t>JSP</a:t>
            </a:r>
            <a:r>
              <a:rPr lang="en-GB" b="0" i="0" dirty="0">
                <a:solidFill>
                  <a:srgbClr val="333333"/>
                </a:solidFill>
                <a:effectLst/>
                <a:latin typeface="inter-regular"/>
              </a:rPr>
              <a:t>, </a:t>
            </a:r>
            <a:r>
              <a:rPr lang="en-GB" b="0" i="0" u="none" strike="noStrike" dirty="0">
                <a:solidFill>
                  <a:srgbClr val="008000"/>
                </a:solidFill>
                <a:effectLst/>
                <a:latin typeface="inter-regular"/>
                <a:hlinkClick r:id="rId4"/>
              </a:rPr>
              <a:t>Struts</a:t>
            </a:r>
            <a:r>
              <a:rPr lang="en-GB" b="0" i="0" dirty="0">
                <a:solidFill>
                  <a:srgbClr val="333333"/>
                </a:solidFill>
                <a:effectLst/>
                <a:latin typeface="inter-regular"/>
              </a:rPr>
              <a:t>, </a:t>
            </a:r>
            <a:r>
              <a:rPr lang="en-GB" b="0" i="0" u="none" strike="noStrike" dirty="0">
                <a:solidFill>
                  <a:srgbClr val="008000"/>
                </a:solidFill>
                <a:effectLst/>
                <a:latin typeface="inter-regular"/>
                <a:hlinkClick r:id="rId5"/>
              </a:rPr>
              <a:t>Spring</a:t>
            </a:r>
            <a:r>
              <a:rPr lang="en-GB" b="0" i="0" dirty="0">
                <a:solidFill>
                  <a:srgbClr val="333333"/>
                </a:solidFill>
                <a:effectLst/>
                <a:latin typeface="inter-regular"/>
              </a:rPr>
              <a:t>, </a:t>
            </a:r>
            <a:r>
              <a:rPr lang="en-GB" b="0" i="0" u="none" strike="noStrike" dirty="0">
                <a:solidFill>
                  <a:srgbClr val="008000"/>
                </a:solidFill>
                <a:effectLst/>
                <a:latin typeface="inter-regular"/>
                <a:hlinkClick r:id="rId6"/>
              </a:rPr>
              <a:t>Hibernate</a:t>
            </a:r>
            <a:r>
              <a:rPr lang="en-GB" b="0" i="0" dirty="0">
                <a:solidFill>
                  <a:srgbClr val="333333"/>
                </a:solidFill>
                <a:effectLst/>
                <a:latin typeface="inter-regular"/>
              </a:rPr>
              <a:t>, </a:t>
            </a:r>
            <a:r>
              <a:rPr lang="en-GB" b="0" i="0" u="none" strike="noStrike" dirty="0">
                <a:solidFill>
                  <a:srgbClr val="008000"/>
                </a:solidFill>
                <a:effectLst/>
                <a:latin typeface="inter-regular"/>
                <a:hlinkClick r:id="rId7"/>
              </a:rPr>
              <a:t>JSF</a:t>
            </a:r>
            <a:r>
              <a:rPr lang="en-GB" b="0" i="0" dirty="0">
                <a:solidFill>
                  <a:srgbClr val="333333"/>
                </a:solidFill>
                <a:effectLst/>
                <a:latin typeface="inter-regular"/>
              </a:rPr>
              <a:t>, etc. technologies are used for creating web applications in Java.</a:t>
            </a:r>
            <a:endParaRPr lang="en-IN" dirty="0"/>
          </a:p>
        </p:txBody>
      </p:sp>
      <p:sp>
        <p:nvSpPr>
          <p:cNvPr id="15" name="TextBox 14">
            <a:extLst>
              <a:ext uri="{FF2B5EF4-FFF2-40B4-BE49-F238E27FC236}">
                <a16:creationId xmlns:a16="http://schemas.microsoft.com/office/drawing/2014/main" id="{C994C8CA-D5E3-BAD1-B3D8-566C5E196AD1}"/>
              </a:ext>
            </a:extLst>
          </p:cNvPr>
          <p:cNvSpPr txBox="1"/>
          <p:nvPr/>
        </p:nvSpPr>
        <p:spPr>
          <a:xfrm>
            <a:off x="6841672" y="4615934"/>
            <a:ext cx="6545424" cy="369332"/>
          </a:xfrm>
          <a:prstGeom prst="rect">
            <a:avLst/>
          </a:prstGeom>
          <a:noFill/>
        </p:spPr>
        <p:txBody>
          <a:bodyPr wrap="square">
            <a:spAutoFit/>
          </a:bodyPr>
          <a:lstStyle/>
          <a:p>
            <a:pPr algn="just"/>
            <a:r>
              <a:rPr lang="en-IN" b="0" i="0" dirty="0">
                <a:solidFill>
                  <a:srgbClr val="610B4B"/>
                </a:solidFill>
                <a:effectLst/>
                <a:latin typeface="erdana"/>
              </a:rPr>
              <a:t>3) Enterprise Application</a:t>
            </a:r>
          </a:p>
        </p:txBody>
      </p:sp>
      <p:sp>
        <p:nvSpPr>
          <p:cNvPr id="17" name="TextBox 16">
            <a:extLst>
              <a:ext uri="{FF2B5EF4-FFF2-40B4-BE49-F238E27FC236}">
                <a16:creationId xmlns:a16="http://schemas.microsoft.com/office/drawing/2014/main" id="{10A5A879-8B17-E221-A8D4-BB7CF8B4307D}"/>
              </a:ext>
            </a:extLst>
          </p:cNvPr>
          <p:cNvSpPr txBox="1"/>
          <p:nvPr/>
        </p:nvSpPr>
        <p:spPr>
          <a:xfrm>
            <a:off x="5516724" y="5090103"/>
            <a:ext cx="6694714" cy="369332"/>
          </a:xfrm>
          <a:prstGeom prst="rect">
            <a:avLst/>
          </a:prstGeom>
          <a:noFill/>
        </p:spPr>
        <p:txBody>
          <a:bodyPr wrap="square">
            <a:spAutoFit/>
          </a:bodyPr>
          <a:lstStyle/>
          <a:p>
            <a:r>
              <a:rPr lang="en-GB" b="0" i="0" dirty="0">
                <a:solidFill>
                  <a:srgbClr val="333333"/>
                </a:solidFill>
                <a:effectLst/>
                <a:latin typeface="inter-regular"/>
              </a:rPr>
              <a:t>In Java, </a:t>
            </a:r>
            <a:r>
              <a:rPr lang="en-GB" b="0" i="0" u="none" strike="noStrike" dirty="0">
                <a:solidFill>
                  <a:srgbClr val="008000"/>
                </a:solidFill>
                <a:effectLst/>
                <a:latin typeface="inter-regular"/>
                <a:hlinkClick r:id="rId8"/>
              </a:rPr>
              <a:t>EJB</a:t>
            </a:r>
            <a:r>
              <a:rPr lang="en-GB" b="0" i="0" dirty="0">
                <a:solidFill>
                  <a:srgbClr val="333333"/>
                </a:solidFill>
                <a:effectLst/>
                <a:latin typeface="inter-regular"/>
              </a:rPr>
              <a:t> is used for creating enterprise applications.</a:t>
            </a:r>
            <a:endParaRPr lang="en-IN" dirty="0"/>
          </a:p>
        </p:txBody>
      </p:sp>
      <p:sp>
        <p:nvSpPr>
          <p:cNvPr id="19" name="TextBox 18">
            <a:extLst>
              <a:ext uri="{FF2B5EF4-FFF2-40B4-BE49-F238E27FC236}">
                <a16:creationId xmlns:a16="http://schemas.microsoft.com/office/drawing/2014/main" id="{431D713B-55F8-E919-1772-57BD7B0E6E7C}"/>
              </a:ext>
            </a:extLst>
          </p:cNvPr>
          <p:cNvSpPr txBox="1"/>
          <p:nvPr/>
        </p:nvSpPr>
        <p:spPr>
          <a:xfrm>
            <a:off x="6895323" y="5526759"/>
            <a:ext cx="6694714" cy="369332"/>
          </a:xfrm>
          <a:prstGeom prst="rect">
            <a:avLst/>
          </a:prstGeom>
          <a:noFill/>
        </p:spPr>
        <p:txBody>
          <a:bodyPr wrap="square">
            <a:spAutoFit/>
          </a:bodyPr>
          <a:lstStyle/>
          <a:p>
            <a:pPr algn="just"/>
            <a:r>
              <a:rPr lang="en-IN" b="0" i="0" dirty="0">
                <a:solidFill>
                  <a:srgbClr val="610B4B"/>
                </a:solidFill>
                <a:effectLst/>
                <a:latin typeface="erdana"/>
              </a:rPr>
              <a:t>4) Mobile Application</a:t>
            </a:r>
          </a:p>
        </p:txBody>
      </p:sp>
      <p:sp>
        <p:nvSpPr>
          <p:cNvPr id="21" name="TextBox 20">
            <a:extLst>
              <a:ext uri="{FF2B5EF4-FFF2-40B4-BE49-F238E27FC236}">
                <a16:creationId xmlns:a16="http://schemas.microsoft.com/office/drawing/2014/main" id="{36DF1047-EA2A-DAC9-131B-FFB3CB60ADB8}"/>
              </a:ext>
            </a:extLst>
          </p:cNvPr>
          <p:cNvSpPr txBox="1"/>
          <p:nvPr/>
        </p:nvSpPr>
        <p:spPr>
          <a:xfrm>
            <a:off x="5311452" y="5918178"/>
            <a:ext cx="6797350" cy="646331"/>
          </a:xfrm>
          <a:prstGeom prst="rect">
            <a:avLst/>
          </a:prstGeom>
          <a:noFill/>
        </p:spPr>
        <p:txBody>
          <a:bodyPr wrap="square">
            <a:spAutoFit/>
          </a:bodyPr>
          <a:lstStyle/>
          <a:p>
            <a:r>
              <a:rPr lang="en-GB" b="0" i="0" dirty="0">
                <a:solidFill>
                  <a:srgbClr val="333333"/>
                </a:solidFill>
                <a:effectLst/>
                <a:latin typeface="inter-regular"/>
              </a:rPr>
              <a:t>Currently, Android and Java ME are used for creating mobile applications.</a:t>
            </a:r>
            <a:endParaRPr lang="en-IN" dirty="0"/>
          </a:p>
        </p:txBody>
      </p:sp>
    </p:spTree>
    <p:extLst>
      <p:ext uri="{BB962C8B-B14F-4D97-AF65-F5344CB8AC3E}">
        <p14:creationId xmlns:p14="http://schemas.microsoft.com/office/powerpoint/2010/main" val="63700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3A396-ADEB-5EBE-BD9E-C8BF72054ADC}"/>
              </a:ext>
            </a:extLst>
          </p:cNvPr>
          <p:cNvSpPr txBox="1"/>
          <p:nvPr/>
        </p:nvSpPr>
        <p:spPr>
          <a:xfrm>
            <a:off x="520182" y="446611"/>
            <a:ext cx="6097554" cy="646331"/>
          </a:xfrm>
          <a:prstGeom prst="rect">
            <a:avLst/>
          </a:prstGeom>
          <a:noFill/>
        </p:spPr>
        <p:txBody>
          <a:bodyPr wrap="square">
            <a:spAutoFit/>
          </a:bodyPr>
          <a:lstStyle/>
          <a:p>
            <a:pPr algn="just"/>
            <a:r>
              <a:rPr lang="en-GB" b="0" i="0" dirty="0">
                <a:solidFill>
                  <a:srgbClr val="610B38"/>
                </a:solidFill>
                <a:effectLst/>
                <a:latin typeface="erdana"/>
              </a:rPr>
              <a:t>Java Platforms / Editions</a:t>
            </a:r>
          </a:p>
          <a:p>
            <a:pPr algn="just"/>
            <a:r>
              <a:rPr lang="en-GB" b="0" i="0" dirty="0">
                <a:solidFill>
                  <a:srgbClr val="333333"/>
                </a:solidFill>
                <a:effectLst/>
                <a:latin typeface="inter-regular"/>
              </a:rPr>
              <a:t>There are 4 platforms or editions of Java:</a:t>
            </a:r>
          </a:p>
        </p:txBody>
      </p:sp>
      <p:sp>
        <p:nvSpPr>
          <p:cNvPr id="5" name="TextBox 4">
            <a:extLst>
              <a:ext uri="{FF2B5EF4-FFF2-40B4-BE49-F238E27FC236}">
                <a16:creationId xmlns:a16="http://schemas.microsoft.com/office/drawing/2014/main" id="{19313871-20C4-0F4C-A50F-4E311D335DB7}"/>
              </a:ext>
            </a:extLst>
          </p:cNvPr>
          <p:cNvSpPr txBox="1"/>
          <p:nvPr/>
        </p:nvSpPr>
        <p:spPr>
          <a:xfrm>
            <a:off x="585497" y="1387543"/>
            <a:ext cx="6097554" cy="369332"/>
          </a:xfrm>
          <a:prstGeom prst="rect">
            <a:avLst/>
          </a:prstGeom>
          <a:noFill/>
        </p:spPr>
        <p:txBody>
          <a:bodyPr wrap="square">
            <a:spAutoFit/>
          </a:bodyPr>
          <a:lstStyle/>
          <a:p>
            <a:pPr algn="just"/>
            <a:r>
              <a:rPr lang="fr-FR" b="0" i="0" dirty="0">
                <a:solidFill>
                  <a:srgbClr val="610B4B"/>
                </a:solidFill>
                <a:effectLst/>
                <a:latin typeface="erdana"/>
              </a:rPr>
              <a:t>1) Java SE (Java Standard Edition)</a:t>
            </a:r>
          </a:p>
        </p:txBody>
      </p:sp>
      <p:sp>
        <p:nvSpPr>
          <p:cNvPr id="7" name="TextBox 6">
            <a:extLst>
              <a:ext uri="{FF2B5EF4-FFF2-40B4-BE49-F238E27FC236}">
                <a16:creationId xmlns:a16="http://schemas.microsoft.com/office/drawing/2014/main" id="{5FC88E23-03AB-5638-2841-25F1175EB7BB}"/>
              </a:ext>
            </a:extLst>
          </p:cNvPr>
          <p:cNvSpPr txBox="1"/>
          <p:nvPr/>
        </p:nvSpPr>
        <p:spPr>
          <a:xfrm>
            <a:off x="389554" y="1905506"/>
            <a:ext cx="10517932" cy="923330"/>
          </a:xfrm>
          <a:prstGeom prst="rect">
            <a:avLst/>
          </a:prstGeom>
          <a:noFill/>
        </p:spPr>
        <p:txBody>
          <a:bodyPr wrap="square">
            <a:spAutoFit/>
          </a:bodyPr>
          <a:lstStyle/>
          <a:p>
            <a:r>
              <a:rPr lang="en-IN" b="0" i="0" dirty="0">
                <a:solidFill>
                  <a:srgbClr val="333333"/>
                </a:solidFill>
                <a:effectLst/>
                <a:latin typeface="inter-regular"/>
              </a:rPr>
              <a:t>It is a Java programming platform. It includes Java programming APIs such as </a:t>
            </a:r>
            <a:r>
              <a:rPr lang="en-IN" b="0" i="0" dirty="0" err="1">
                <a:solidFill>
                  <a:srgbClr val="333333"/>
                </a:solidFill>
                <a:effectLst/>
                <a:latin typeface="inter-regular"/>
              </a:rPr>
              <a:t>java.lang</a:t>
            </a:r>
            <a:r>
              <a:rPr lang="en-IN" b="0" i="0" dirty="0">
                <a:solidFill>
                  <a:srgbClr val="333333"/>
                </a:solidFill>
                <a:effectLst/>
                <a:latin typeface="inter-regular"/>
              </a:rPr>
              <a:t>, java.io, java.net, </a:t>
            </a:r>
            <a:r>
              <a:rPr lang="en-IN" b="0" i="0" dirty="0" err="1">
                <a:solidFill>
                  <a:srgbClr val="333333"/>
                </a:solidFill>
                <a:effectLst/>
                <a:latin typeface="inter-regular"/>
              </a:rPr>
              <a:t>java.util</a:t>
            </a:r>
            <a:r>
              <a:rPr lang="en-IN" b="0" i="0" dirty="0">
                <a:solidFill>
                  <a:srgbClr val="333333"/>
                </a:solidFill>
                <a:effectLst/>
                <a:latin typeface="inter-regular"/>
              </a:rPr>
              <a:t>, </a:t>
            </a:r>
            <a:r>
              <a:rPr lang="en-IN" b="0" i="0" dirty="0" err="1">
                <a:solidFill>
                  <a:srgbClr val="333333"/>
                </a:solidFill>
                <a:effectLst/>
                <a:latin typeface="inter-regular"/>
              </a:rPr>
              <a:t>java.sql</a:t>
            </a:r>
            <a:r>
              <a:rPr lang="en-IN" b="0" i="0" dirty="0">
                <a:solidFill>
                  <a:srgbClr val="333333"/>
                </a:solidFill>
                <a:effectLst/>
                <a:latin typeface="inter-regular"/>
              </a:rPr>
              <a:t>, </a:t>
            </a:r>
            <a:r>
              <a:rPr lang="en-IN" b="0" i="0" dirty="0" err="1">
                <a:solidFill>
                  <a:srgbClr val="333333"/>
                </a:solidFill>
                <a:effectLst/>
                <a:latin typeface="inter-regular"/>
              </a:rPr>
              <a:t>java.math</a:t>
            </a:r>
            <a:r>
              <a:rPr lang="en-IN" b="0" i="0" dirty="0">
                <a:solidFill>
                  <a:srgbClr val="333333"/>
                </a:solidFill>
                <a:effectLst/>
                <a:latin typeface="inter-regular"/>
              </a:rPr>
              <a:t> etc. It includes core topics like OOPs, </a:t>
            </a:r>
            <a:r>
              <a:rPr lang="en-IN" b="0" i="0" u="none" strike="noStrike" dirty="0">
                <a:solidFill>
                  <a:srgbClr val="008000"/>
                </a:solidFill>
                <a:effectLst/>
                <a:latin typeface="inter-regular"/>
                <a:hlinkClick r:id="rId2"/>
              </a:rPr>
              <a:t>String</a:t>
            </a:r>
            <a:r>
              <a:rPr lang="en-IN" b="0" i="0" dirty="0">
                <a:solidFill>
                  <a:srgbClr val="333333"/>
                </a:solidFill>
                <a:effectLst/>
                <a:latin typeface="inter-regular"/>
              </a:rPr>
              <a:t>, Regex, Exception, Inner classes, Multithreading, I/O Stream, Networking, AWT, Swing, Reflection, Collection, etc.</a:t>
            </a:r>
            <a:endParaRPr lang="en-IN" dirty="0"/>
          </a:p>
        </p:txBody>
      </p:sp>
      <p:sp>
        <p:nvSpPr>
          <p:cNvPr id="9" name="TextBox 8">
            <a:extLst>
              <a:ext uri="{FF2B5EF4-FFF2-40B4-BE49-F238E27FC236}">
                <a16:creationId xmlns:a16="http://schemas.microsoft.com/office/drawing/2014/main" id="{28602750-B206-C754-94E8-ABF3438EF8FC}"/>
              </a:ext>
            </a:extLst>
          </p:cNvPr>
          <p:cNvSpPr txBox="1"/>
          <p:nvPr/>
        </p:nvSpPr>
        <p:spPr>
          <a:xfrm>
            <a:off x="520182" y="2923601"/>
            <a:ext cx="6097554" cy="369332"/>
          </a:xfrm>
          <a:prstGeom prst="rect">
            <a:avLst/>
          </a:prstGeom>
          <a:noFill/>
        </p:spPr>
        <p:txBody>
          <a:bodyPr wrap="square">
            <a:spAutoFit/>
          </a:bodyPr>
          <a:lstStyle/>
          <a:p>
            <a:pPr algn="just"/>
            <a:r>
              <a:rPr lang="en-IN" b="0" i="0" dirty="0">
                <a:solidFill>
                  <a:srgbClr val="610B4B"/>
                </a:solidFill>
                <a:effectLst/>
                <a:latin typeface="erdana"/>
              </a:rPr>
              <a:t>2) Java EE (Java Enterprise Edition)</a:t>
            </a:r>
          </a:p>
        </p:txBody>
      </p:sp>
      <p:sp>
        <p:nvSpPr>
          <p:cNvPr id="11" name="TextBox 10">
            <a:extLst>
              <a:ext uri="{FF2B5EF4-FFF2-40B4-BE49-F238E27FC236}">
                <a16:creationId xmlns:a16="http://schemas.microsoft.com/office/drawing/2014/main" id="{183E53DB-BF5E-9902-9B2E-3DC4C1D047E2}"/>
              </a:ext>
            </a:extLst>
          </p:cNvPr>
          <p:cNvSpPr txBox="1"/>
          <p:nvPr/>
        </p:nvSpPr>
        <p:spPr>
          <a:xfrm>
            <a:off x="389553" y="3429000"/>
            <a:ext cx="10256675" cy="646331"/>
          </a:xfrm>
          <a:prstGeom prst="rect">
            <a:avLst/>
          </a:prstGeom>
          <a:noFill/>
        </p:spPr>
        <p:txBody>
          <a:bodyPr wrap="square">
            <a:spAutoFit/>
          </a:bodyPr>
          <a:lstStyle/>
          <a:p>
            <a:r>
              <a:rPr lang="en-GB" b="0" i="0" dirty="0">
                <a:solidFill>
                  <a:srgbClr val="333333"/>
                </a:solidFill>
                <a:effectLst/>
                <a:latin typeface="inter-regular"/>
              </a:rPr>
              <a:t>It is an enterprise platform that is mainly used to develop web and enterprise applications. It is built on top of the Java SE platform. It includes topics like Servlet, JSP, Web Services, EJB, </a:t>
            </a:r>
            <a:r>
              <a:rPr lang="en-GB" b="0" i="0" u="none" strike="noStrike" dirty="0">
                <a:solidFill>
                  <a:srgbClr val="008000"/>
                </a:solidFill>
                <a:effectLst/>
                <a:latin typeface="inter-regular"/>
                <a:hlinkClick r:id="rId3"/>
              </a:rPr>
              <a:t>JPA</a:t>
            </a:r>
            <a:r>
              <a:rPr lang="en-GB" b="0" i="0" dirty="0">
                <a:solidFill>
                  <a:srgbClr val="333333"/>
                </a:solidFill>
                <a:effectLst/>
                <a:latin typeface="inter-regular"/>
              </a:rPr>
              <a:t>, etc.</a:t>
            </a:r>
            <a:endParaRPr lang="en-IN" dirty="0"/>
          </a:p>
        </p:txBody>
      </p:sp>
      <p:sp>
        <p:nvSpPr>
          <p:cNvPr id="13" name="TextBox 12">
            <a:extLst>
              <a:ext uri="{FF2B5EF4-FFF2-40B4-BE49-F238E27FC236}">
                <a16:creationId xmlns:a16="http://schemas.microsoft.com/office/drawing/2014/main" id="{B65C2D0D-61B4-A8F6-C40B-1617391778C0}"/>
              </a:ext>
            </a:extLst>
          </p:cNvPr>
          <p:cNvSpPr txBox="1"/>
          <p:nvPr/>
        </p:nvSpPr>
        <p:spPr>
          <a:xfrm>
            <a:off x="585497" y="4063281"/>
            <a:ext cx="6097554" cy="369332"/>
          </a:xfrm>
          <a:prstGeom prst="rect">
            <a:avLst/>
          </a:prstGeom>
          <a:noFill/>
        </p:spPr>
        <p:txBody>
          <a:bodyPr wrap="square">
            <a:spAutoFit/>
          </a:bodyPr>
          <a:lstStyle/>
          <a:p>
            <a:pPr algn="just"/>
            <a:r>
              <a:rPr lang="en-IN" b="0" i="0" dirty="0">
                <a:solidFill>
                  <a:srgbClr val="610B4B"/>
                </a:solidFill>
                <a:effectLst/>
                <a:latin typeface="erdana"/>
              </a:rPr>
              <a:t>3) Java ME (Java Micro Edition)</a:t>
            </a:r>
          </a:p>
        </p:txBody>
      </p:sp>
      <p:sp>
        <p:nvSpPr>
          <p:cNvPr id="15" name="TextBox 14">
            <a:extLst>
              <a:ext uri="{FF2B5EF4-FFF2-40B4-BE49-F238E27FC236}">
                <a16:creationId xmlns:a16="http://schemas.microsoft.com/office/drawing/2014/main" id="{BA12CA5F-AFD2-0106-DF38-CD97D20D793F}"/>
              </a:ext>
            </a:extLst>
          </p:cNvPr>
          <p:cNvSpPr txBox="1"/>
          <p:nvPr/>
        </p:nvSpPr>
        <p:spPr>
          <a:xfrm>
            <a:off x="389553" y="4524946"/>
            <a:ext cx="6097554" cy="369332"/>
          </a:xfrm>
          <a:prstGeom prst="rect">
            <a:avLst/>
          </a:prstGeom>
          <a:noFill/>
        </p:spPr>
        <p:txBody>
          <a:bodyPr wrap="square">
            <a:spAutoFit/>
          </a:bodyPr>
          <a:lstStyle/>
          <a:p>
            <a:r>
              <a:rPr lang="en-GB" b="0" i="0" dirty="0">
                <a:solidFill>
                  <a:srgbClr val="333333"/>
                </a:solidFill>
                <a:effectLst/>
                <a:latin typeface="inter-regular"/>
              </a:rPr>
              <a:t>It is a micro platform that is dedicated to mobile applications.</a:t>
            </a:r>
            <a:endParaRPr lang="en-IN" dirty="0"/>
          </a:p>
        </p:txBody>
      </p:sp>
      <p:sp>
        <p:nvSpPr>
          <p:cNvPr id="17" name="TextBox 16">
            <a:extLst>
              <a:ext uri="{FF2B5EF4-FFF2-40B4-BE49-F238E27FC236}">
                <a16:creationId xmlns:a16="http://schemas.microsoft.com/office/drawing/2014/main" id="{9FF7FCF0-D266-D9B7-CD83-7FBD48E0A88D}"/>
              </a:ext>
            </a:extLst>
          </p:cNvPr>
          <p:cNvSpPr txBox="1"/>
          <p:nvPr/>
        </p:nvSpPr>
        <p:spPr>
          <a:xfrm>
            <a:off x="561005" y="4974561"/>
            <a:ext cx="6097554" cy="369332"/>
          </a:xfrm>
          <a:prstGeom prst="rect">
            <a:avLst/>
          </a:prstGeom>
          <a:noFill/>
        </p:spPr>
        <p:txBody>
          <a:bodyPr wrap="square">
            <a:spAutoFit/>
          </a:bodyPr>
          <a:lstStyle/>
          <a:p>
            <a:pPr algn="just"/>
            <a:r>
              <a:rPr lang="en-IN" b="0" i="0" dirty="0">
                <a:solidFill>
                  <a:srgbClr val="610B4B"/>
                </a:solidFill>
                <a:effectLst/>
                <a:latin typeface="erdana"/>
              </a:rPr>
              <a:t>4) JavaFX</a:t>
            </a:r>
          </a:p>
        </p:txBody>
      </p:sp>
      <p:sp>
        <p:nvSpPr>
          <p:cNvPr id="19" name="TextBox 18">
            <a:extLst>
              <a:ext uri="{FF2B5EF4-FFF2-40B4-BE49-F238E27FC236}">
                <a16:creationId xmlns:a16="http://schemas.microsoft.com/office/drawing/2014/main" id="{77637942-98CA-F471-6DF0-865CB24D4115}"/>
              </a:ext>
            </a:extLst>
          </p:cNvPr>
          <p:cNvSpPr txBox="1"/>
          <p:nvPr/>
        </p:nvSpPr>
        <p:spPr>
          <a:xfrm>
            <a:off x="389552" y="5562675"/>
            <a:ext cx="9248969" cy="369332"/>
          </a:xfrm>
          <a:prstGeom prst="rect">
            <a:avLst/>
          </a:prstGeom>
          <a:noFill/>
        </p:spPr>
        <p:txBody>
          <a:bodyPr wrap="square">
            <a:spAutoFit/>
          </a:bodyPr>
          <a:lstStyle/>
          <a:p>
            <a:r>
              <a:rPr lang="en-GB" b="0" i="0" dirty="0">
                <a:solidFill>
                  <a:srgbClr val="333333"/>
                </a:solidFill>
                <a:effectLst/>
                <a:latin typeface="inter-regular"/>
              </a:rPr>
              <a:t>It is used to develop rich internet applications. It uses a lightweight user interface API.</a:t>
            </a:r>
            <a:endParaRPr lang="en-IN" dirty="0"/>
          </a:p>
        </p:txBody>
      </p:sp>
    </p:spTree>
    <p:extLst>
      <p:ext uri="{BB962C8B-B14F-4D97-AF65-F5344CB8AC3E}">
        <p14:creationId xmlns:p14="http://schemas.microsoft.com/office/powerpoint/2010/main" val="235778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15F61E-C1F3-1B61-C505-D620EE6F55E3}"/>
              </a:ext>
            </a:extLst>
          </p:cNvPr>
          <p:cNvSpPr txBox="1"/>
          <p:nvPr/>
        </p:nvSpPr>
        <p:spPr>
          <a:xfrm>
            <a:off x="727787" y="410175"/>
            <a:ext cx="8817429" cy="2031325"/>
          </a:xfrm>
          <a:prstGeom prst="rect">
            <a:avLst/>
          </a:prstGeom>
          <a:noFill/>
        </p:spPr>
        <p:txBody>
          <a:bodyPr wrap="square">
            <a:spAutoFit/>
          </a:bodyPr>
          <a:lstStyle/>
          <a:p>
            <a:pPr algn="just"/>
            <a:r>
              <a:rPr lang="en-GB" b="0" i="0" dirty="0">
                <a:solidFill>
                  <a:srgbClr val="610B4B"/>
                </a:solidFill>
                <a:effectLst/>
                <a:latin typeface="erdana"/>
              </a:rPr>
              <a:t>The requirement for Java Hello World Example</a:t>
            </a:r>
          </a:p>
          <a:p>
            <a:pPr algn="just"/>
            <a:r>
              <a:rPr lang="en-GB" b="0" i="0" dirty="0">
                <a:solidFill>
                  <a:srgbClr val="333333"/>
                </a:solidFill>
                <a:effectLst/>
                <a:latin typeface="inter-regular"/>
              </a:rPr>
              <a:t>For executing any Java program, the following software or application must be properly installed.</a:t>
            </a:r>
          </a:p>
          <a:p>
            <a:pPr algn="just">
              <a:buFont typeface="Arial" panose="020B0604020202020204" pitchFamily="34" charset="0"/>
              <a:buChar char="•"/>
            </a:pPr>
            <a:r>
              <a:rPr lang="en-GB" b="0" i="0" dirty="0">
                <a:solidFill>
                  <a:srgbClr val="000000"/>
                </a:solidFill>
                <a:effectLst/>
                <a:latin typeface="inter-regular"/>
              </a:rPr>
              <a:t>Install the JDK if you don't have installed it, </a:t>
            </a:r>
            <a:r>
              <a:rPr lang="en-GB" b="0" i="0" u="none" strike="noStrike" dirty="0">
                <a:solidFill>
                  <a:srgbClr val="008000"/>
                </a:solidFill>
                <a:effectLst/>
                <a:latin typeface="inter-regular"/>
                <a:hlinkClick r:id="rId2"/>
              </a:rPr>
              <a:t>download the JDK</a:t>
            </a:r>
            <a:r>
              <a:rPr lang="en-GB" b="0" i="0" dirty="0">
                <a:solidFill>
                  <a:srgbClr val="000000"/>
                </a:solidFill>
                <a:effectLst/>
                <a:latin typeface="inter-regular"/>
              </a:rPr>
              <a:t> and install it.</a:t>
            </a:r>
          </a:p>
          <a:p>
            <a:pPr algn="just">
              <a:buFont typeface="Arial" panose="020B0604020202020204" pitchFamily="34" charset="0"/>
              <a:buChar char="•"/>
            </a:pPr>
            <a:r>
              <a:rPr lang="en-GB" b="0" i="0" dirty="0">
                <a:solidFill>
                  <a:srgbClr val="000000"/>
                </a:solidFill>
                <a:effectLst/>
                <a:latin typeface="inter-regular"/>
              </a:rPr>
              <a:t>Set path of the </a:t>
            </a:r>
            <a:r>
              <a:rPr lang="en-GB" b="0" i="0" dirty="0" err="1">
                <a:solidFill>
                  <a:srgbClr val="000000"/>
                </a:solidFill>
                <a:effectLst/>
                <a:latin typeface="inter-regular"/>
              </a:rPr>
              <a:t>jdk</a:t>
            </a:r>
            <a:r>
              <a:rPr lang="en-GB" b="0" i="0" dirty="0">
                <a:solidFill>
                  <a:srgbClr val="000000"/>
                </a:solidFill>
                <a:effectLst/>
                <a:latin typeface="inter-regular"/>
              </a:rPr>
              <a:t>/bin directory. </a:t>
            </a:r>
            <a:r>
              <a:rPr lang="en-GB" b="0" i="0" u="none" strike="noStrike" dirty="0">
                <a:solidFill>
                  <a:srgbClr val="008000"/>
                </a:solidFill>
                <a:effectLst/>
                <a:latin typeface="inter-regular"/>
                <a:hlinkClick r:id="rId3"/>
              </a:rPr>
              <a:t>http://www.javatpoint.com/how-to-set-path-in-java</a:t>
            </a:r>
            <a:endParaRPr lang="en-GB" b="0" i="0" dirty="0">
              <a:solidFill>
                <a:srgbClr val="000000"/>
              </a:solidFill>
              <a:effectLst/>
              <a:latin typeface="inter-regular"/>
            </a:endParaRPr>
          </a:p>
          <a:p>
            <a:pPr algn="just">
              <a:buFont typeface="Arial" panose="020B0604020202020204" pitchFamily="34" charset="0"/>
              <a:buChar char="•"/>
            </a:pPr>
            <a:r>
              <a:rPr lang="en-GB" b="0" i="0" dirty="0">
                <a:solidFill>
                  <a:srgbClr val="000000"/>
                </a:solidFill>
                <a:effectLst/>
                <a:latin typeface="inter-regular"/>
              </a:rPr>
              <a:t>Create the Java program</a:t>
            </a:r>
          </a:p>
          <a:p>
            <a:pPr algn="just">
              <a:buFont typeface="Arial" panose="020B0604020202020204" pitchFamily="34" charset="0"/>
              <a:buChar char="•"/>
            </a:pPr>
            <a:r>
              <a:rPr lang="en-GB" b="0" i="0" dirty="0">
                <a:solidFill>
                  <a:srgbClr val="000000"/>
                </a:solidFill>
                <a:effectLst/>
                <a:latin typeface="inter-regular"/>
              </a:rPr>
              <a:t>Compile and run the Java program</a:t>
            </a:r>
          </a:p>
        </p:txBody>
      </p:sp>
      <p:sp>
        <p:nvSpPr>
          <p:cNvPr id="5" name="TextBox 4">
            <a:extLst>
              <a:ext uri="{FF2B5EF4-FFF2-40B4-BE49-F238E27FC236}">
                <a16:creationId xmlns:a16="http://schemas.microsoft.com/office/drawing/2014/main" id="{2809CC88-CC70-9FDA-48A6-DF5A83B9F913}"/>
              </a:ext>
            </a:extLst>
          </p:cNvPr>
          <p:cNvSpPr txBox="1"/>
          <p:nvPr/>
        </p:nvSpPr>
        <p:spPr>
          <a:xfrm>
            <a:off x="727787" y="2615691"/>
            <a:ext cx="10506270" cy="646331"/>
          </a:xfrm>
          <a:prstGeom prst="rect">
            <a:avLst/>
          </a:prstGeom>
          <a:noFill/>
        </p:spPr>
        <p:txBody>
          <a:bodyPr wrap="square">
            <a:spAutoFit/>
          </a:bodyPr>
          <a:lstStyle/>
          <a:p>
            <a:pPr algn="just"/>
            <a:r>
              <a:rPr lang="en-GB" b="1" i="0" dirty="0">
                <a:solidFill>
                  <a:srgbClr val="333333"/>
                </a:solidFill>
                <a:effectLst/>
                <a:latin typeface="inter-bold"/>
              </a:rPr>
              <a:t>Compilation Flow:</a:t>
            </a:r>
            <a:endParaRPr lang="en-GB" b="0" i="0" dirty="0">
              <a:solidFill>
                <a:srgbClr val="333333"/>
              </a:solidFill>
              <a:effectLst/>
              <a:latin typeface="inter-regular"/>
            </a:endParaRPr>
          </a:p>
          <a:p>
            <a:pPr algn="just"/>
            <a:r>
              <a:rPr lang="en-GB" b="0" i="0" dirty="0">
                <a:solidFill>
                  <a:srgbClr val="333333"/>
                </a:solidFill>
                <a:effectLst/>
                <a:latin typeface="inter-regular"/>
              </a:rPr>
              <a:t>When we compile Java program using </a:t>
            </a:r>
            <a:r>
              <a:rPr lang="en-GB" b="0" i="0" dirty="0" err="1">
                <a:solidFill>
                  <a:srgbClr val="333333"/>
                </a:solidFill>
                <a:effectLst/>
                <a:latin typeface="inter-regular"/>
              </a:rPr>
              <a:t>javac</a:t>
            </a:r>
            <a:r>
              <a:rPr lang="en-GB" b="0" i="0" dirty="0">
                <a:solidFill>
                  <a:srgbClr val="333333"/>
                </a:solidFill>
                <a:effectLst/>
                <a:latin typeface="inter-regular"/>
              </a:rPr>
              <a:t> tool, the Java compiler converts the source code into byte code.</a:t>
            </a:r>
          </a:p>
        </p:txBody>
      </p:sp>
      <p:pic>
        <p:nvPicPr>
          <p:cNvPr id="6" name="Picture 5">
            <a:extLst>
              <a:ext uri="{FF2B5EF4-FFF2-40B4-BE49-F238E27FC236}">
                <a16:creationId xmlns:a16="http://schemas.microsoft.com/office/drawing/2014/main" id="{D4C1DEA9-A361-A92E-6D44-B72A9EFF223E}"/>
              </a:ext>
            </a:extLst>
          </p:cNvPr>
          <p:cNvPicPr>
            <a:picLocks noChangeAspect="1"/>
          </p:cNvPicPr>
          <p:nvPr/>
        </p:nvPicPr>
        <p:blipFill>
          <a:blip r:embed="rId4"/>
          <a:stretch>
            <a:fillRect/>
          </a:stretch>
        </p:blipFill>
        <p:spPr>
          <a:xfrm>
            <a:off x="4400355" y="4105761"/>
            <a:ext cx="6153150" cy="1800225"/>
          </a:xfrm>
          <a:prstGeom prst="rect">
            <a:avLst/>
          </a:prstGeom>
        </p:spPr>
      </p:pic>
      <p:sp>
        <p:nvSpPr>
          <p:cNvPr id="10" name="TextBox 9">
            <a:extLst>
              <a:ext uri="{FF2B5EF4-FFF2-40B4-BE49-F238E27FC236}">
                <a16:creationId xmlns:a16="http://schemas.microsoft.com/office/drawing/2014/main" id="{C60DD4A2-3D51-0ACC-94DF-E97244FB8596}"/>
              </a:ext>
            </a:extLst>
          </p:cNvPr>
          <p:cNvSpPr txBox="1"/>
          <p:nvPr/>
        </p:nvSpPr>
        <p:spPr>
          <a:xfrm>
            <a:off x="320546" y="4151660"/>
            <a:ext cx="4079809" cy="1754326"/>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graphicFrame>
        <p:nvGraphicFramePr>
          <p:cNvPr id="11" name="Table 10">
            <a:extLst>
              <a:ext uri="{FF2B5EF4-FFF2-40B4-BE49-F238E27FC236}">
                <a16:creationId xmlns:a16="http://schemas.microsoft.com/office/drawing/2014/main" id="{BAEED38D-F189-C4A8-FADD-9798E6FE69C1}"/>
              </a:ext>
            </a:extLst>
          </p:cNvPr>
          <p:cNvGraphicFramePr>
            <a:graphicFrameLocks noGrp="1"/>
          </p:cNvGraphicFramePr>
          <p:nvPr>
            <p:extLst>
              <p:ext uri="{D42A27DB-BD31-4B8C-83A1-F6EECF244321}">
                <p14:modId xmlns:p14="http://schemas.microsoft.com/office/powerpoint/2010/main" val="493409957"/>
              </p:ext>
            </p:extLst>
          </p:nvPr>
        </p:nvGraphicFramePr>
        <p:xfrm>
          <a:off x="2360450" y="6064104"/>
          <a:ext cx="6467476" cy="731520"/>
        </p:xfrm>
        <a:graphic>
          <a:graphicData uri="http://schemas.openxmlformats.org/drawingml/2006/table">
            <a:tbl>
              <a:tblPr/>
              <a:tblGrid>
                <a:gridCol w="3233738">
                  <a:extLst>
                    <a:ext uri="{9D8B030D-6E8A-4147-A177-3AD203B41FA5}">
                      <a16:colId xmlns:a16="http://schemas.microsoft.com/office/drawing/2014/main" val="3570559096"/>
                    </a:ext>
                  </a:extLst>
                </a:gridCol>
                <a:gridCol w="3233738">
                  <a:extLst>
                    <a:ext uri="{9D8B030D-6E8A-4147-A177-3AD203B41FA5}">
                      <a16:colId xmlns:a16="http://schemas.microsoft.com/office/drawing/2014/main" val="2603303689"/>
                    </a:ext>
                  </a:extLst>
                </a:gridCol>
              </a:tblGrid>
              <a:tr h="0">
                <a:tc>
                  <a:txBody>
                    <a:bodyPr/>
                    <a:lstStyle/>
                    <a:p>
                      <a:pPr algn="just"/>
                      <a:r>
                        <a:rPr lang="en-IN" b="1">
                          <a:solidFill>
                            <a:srgbClr val="333333"/>
                          </a:solidFill>
                          <a:effectLst/>
                          <a:latin typeface="inter-bold"/>
                        </a:rPr>
                        <a:t>To compile:</a:t>
                      </a:r>
                      <a:endParaRPr lang="en-IN">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IN">
                          <a:solidFill>
                            <a:srgbClr val="333333"/>
                          </a:solidFill>
                          <a:effectLst/>
                          <a:latin typeface="inter-regular"/>
                        </a:rPr>
                        <a:t>javac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4124646992"/>
                  </a:ext>
                </a:extLst>
              </a:tr>
              <a:tr h="0">
                <a:tc>
                  <a:txBody>
                    <a:bodyPr/>
                    <a:lstStyle/>
                    <a:p>
                      <a:pPr algn="just"/>
                      <a:r>
                        <a:rPr lang="en-IN" b="1">
                          <a:solidFill>
                            <a:srgbClr val="333333"/>
                          </a:solidFill>
                          <a:effectLst/>
                          <a:latin typeface="inter-bold"/>
                        </a:rPr>
                        <a:t>To execute:</a:t>
                      </a:r>
                      <a:endParaRPr lang="en-IN">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IN" dirty="0">
                          <a:solidFill>
                            <a:srgbClr val="333333"/>
                          </a:solidFill>
                          <a:effectLst/>
                          <a:latin typeface="inter-regular"/>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1392525987"/>
                  </a:ext>
                </a:extLst>
              </a:tr>
            </a:tbl>
          </a:graphicData>
        </a:graphic>
      </p:graphicFrame>
    </p:spTree>
    <p:extLst>
      <p:ext uri="{BB962C8B-B14F-4D97-AF65-F5344CB8AC3E}">
        <p14:creationId xmlns:p14="http://schemas.microsoft.com/office/powerpoint/2010/main" val="307552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6BA4C-4C90-24CF-6B04-CF7895566D16}"/>
              </a:ext>
            </a:extLst>
          </p:cNvPr>
          <p:cNvSpPr txBox="1"/>
          <p:nvPr/>
        </p:nvSpPr>
        <p:spPr>
          <a:xfrm>
            <a:off x="625151" y="550450"/>
            <a:ext cx="10506269" cy="5909310"/>
          </a:xfrm>
          <a:prstGeom prst="rect">
            <a:avLst/>
          </a:prstGeom>
          <a:noFill/>
        </p:spPr>
        <p:txBody>
          <a:bodyPr wrap="square">
            <a:spAutoFit/>
          </a:bodyPr>
          <a:lstStyle/>
          <a:p>
            <a:pPr algn="just"/>
            <a:r>
              <a:rPr lang="en-GB" b="0" i="0" dirty="0">
                <a:solidFill>
                  <a:srgbClr val="610B38"/>
                </a:solidFill>
                <a:effectLst/>
                <a:latin typeface="erdana"/>
              </a:rPr>
              <a:t>Parameters used in First Java Program</a:t>
            </a:r>
          </a:p>
          <a:p>
            <a:pPr algn="just"/>
            <a:r>
              <a:rPr lang="en-GB" b="0" i="0" dirty="0">
                <a:solidFill>
                  <a:srgbClr val="333333"/>
                </a:solidFill>
                <a:effectLst/>
                <a:latin typeface="inter-regular"/>
              </a:rPr>
              <a:t>Let's see what is the meaning of class, public, static, void, main, String[], </a:t>
            </a:r>
            <a:r>
              <a:rPr lang="en-GB" b="0" i="0" dirty="0" err="1">
                <a:solidFill>
                  <a:srgbClr val="333333"/>
                </a:solidFill>
                <a:effectLst/>
                <a:latin typeface="inter-regular"/>
              </a:rPr>
              <a:t>System.out.println</a:t>
            </a:r>
            <a:r>
              <a:rPr lang="en-GB" b="0" i="0" dirty="0">
                <a:solidFill>
                  <a:srgbClr val="333333"/>
                </a:solidFill>
                <a:effectLst/>
                <a:latin typeface="inter-regular"/>
              </a:rPr>
              <a:t>().</a:t>
            </a:r>
          </a:p>
          <a:p>
            <a:pPr algn="just"/>
            <a:endParaRPr lang="en-GB" b="0" i="0" dirty="0">
              <a:solidFill>
                <a:srgbClr val="333333"/>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class</a:t>
            </a:r>
            <a:r>
              <a:rPr lang="en-GB" b="0" i="0" dirty="0">
                <a:solidFill>
                  <a:srgbClr val="000000"/>
                </a:solidFill>
                <a:effectLst/>
                <a:latin typeface="inter-regular"/>
              </a:rPr>
              <a:t> keyword is used to declare a class in Java.</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public</a:t>
            </a:r>
            <a:r>
              <a:rPr lang="en-GB" b="0" i="0" dirty="0">
                <a:solidFill>
                  <a:srgbClr val="000000"/>
                </a:solidFill>
                <a:effectLst/>
                <a:latin typeface="inter-regular"/>
              </a:rPr>
              <a:t> keyword is an access modifier that represents visibility. It means it is visible to all.</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static</a:t>
            </a:r>
            <a:r>
              <a:rPr lang="en-GB" b="0" i="0" dirty="0">
                <a:solidFill>
                  <a:srgbClr val="000000"/>
                </a:solidFill>
                <a:effectLst/>
                <a:latin typeface="inter-regular"/>
              </a:rPr>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void</a:t>
            </a:r>
            <a:r>
              <a:rPr lang="en-GB" b="0" i="0" dirty="0">
                <a:solidFill>
                  <a:srgbClr val="000000"/>
                </a:solidFill>
                <a:effectLst/>
                <a:latin typeface="inter-regular"/>
              </a:rPr>
              <a:t> is the return type of the method. It means it doesn't return any value.</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main</a:t>
            </a:r>
            <a:r>
              <a:rPr lang="en-GB" b="0" i="0" dirty="0">
                <a:solidFill>
                  <a:srgbClr val="000000"/>
                </a:solidFill>
                <a:effectLst/>
                <a:latin typeface="inter-regular"/>
              </a:rPr>
              <a:t> represents the starting point of the program.</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a:solidFill>
                  <a:srgbClr val="000000"/>
                </a:solidFill>
                <a:effectLst/>
                <a:latin typeface="inter-bold"/>
              </a:rPr>
              <a:t>String[] </a:t>
            </a:r>
            <a:r>
              <a:rPr lang="en-GB" b="1" i="0" dirty="0" err="1">
                <a:solidFill>
                  <a:srgbClr val="000000"/>
                </a:solidFill>
                <a:effectLst/>
                <a:latin typeface="inter-bold"/>
              </a:rPr>
              <a:t>args</a:t>
            </a:r>
            <a:r>
              <a:rPr lang="en-GB" b="0" i="0" dirty="0">
                <a:solidFill>
                  <a:srgbClr val="000000"/>
                </a:solidFill>
                <a:effectLst/>
                <a:latin typeface="inter-regular"/>
              </a:rPr>
              <a:t> or </a:t>
            </a:r>
            <a:r>
              <a:rPr lang="en-GB" b="1" i="0" dirty="0">
                <a:solidFill>
                  <a:srgbClr val="000000"/>
                </a:solidFill>
                <a:effectLst/>
                <a:latin typeface="inter-bold"/>
              </a:rPr>
              <a:t>String </a:t>
            </a:r>
            <a:r>
              <a:rPr lang="en-GB" b="1" i="0" dirty="0" err="1">
                <a:solidFill>
                  <a:srgbClr val="000000"/>
                </a:solidFill>
                <a:effectLst/>
                <a:latin typeface="inter-bold"/>
              </a:rPr>
              <a:t>args</a:t>
            </a:r>
            <a:r>
              <a:rPr lang="en-GB" b="1" i="0" dirty="0">
                <a:solidFill>
                  <a:srgbClr val="000000"/>
                </a:solidFill>
                <a:effectLst/>
                <a:latin typeface="inter-bold"/>
              </a:rPr>
              <a:t>[]</a:t>
            </a:r>
            <a:r>
              <a:rPr lang="en-GB" b="0" i="0" dirty="0">
                <a:solidFill>
                  <a:srgbClr val="000000"/>
                </a:solidFill>
                <a:effectLst/>
                <a:latin typeface="inter-regular"/>
              </a:rPr>
              <a:t> is used for </a:t>
            </a:r>
            <a:r>
              <a:rPr lang="en-GB" b="0" i="0" u="none" strike="noStrike" dirty="0">
                <a:solidFill>
                  <a:srgbClr val="008000"/>
                </a:solidFill>
                <a:effectLst/>
                <a:latin typeface="inter-regular"/>
                <a:hlinkClick r:id="rId2"/>
              </a:rPr>
              <a:t>command line argument</a:t>
            </a:r>
            <a:r>
              <a:rPr lang="en-GB" b="0" i="0" dirty="0">
                <a:solidFill>
                  <a:srgbClr val="000000"/>
                </a:solidFill>
                <a:effectLst/>
                <a:latin typeface="inter-regular"/>
              </a:rPr>
              <a:t>. We will discuss it in coming section.</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1" i="0" dirty="0" err="1">
                <a:solidFill>
                  <a:srgbClr val="000000"/>
                </a:solidFill>
                <a:effectLst/>
                <a:latin typeface="inter-bold"/>
              </a:rPr>
              <a:t>System.out.println</a:t>
            </a:r>
            <a:r>
              <a:rPr lang="en-GB" b="1" i="0" dirty="0">
                <a:solidFill>
                  <a:srgbClr val="000000"/>
                </a:solidFill>
                <a:effectLst/>
                <a:latin typeface="inter-bold"/>
              </a:rPr>
              <a:t>()</a:t>
            </a:r>
            <a:r>
              <a:rPr lang="en-GB" b="0" i="0" dirty="0">
                <a:solidFill>
                  <a:srgbClr val="000000"/>
                </a:solidFill>
                <a:effectLst/>
                <a:latin typeface="inter-regular"/>
              </a:rPr>
              <a:t> is used to print statement. Here, System is a class, out is an object of the </a:t>
            </a:r>
            <a:r>
              <a:rPr lang="en-GB" b="0" i="0" dirty="0" err="1">
                <a:solidFill>
                  <a:srgbClr val="000000"/>
                </a:solidFill>
                <a:effectLst/>
                <a:latin typeface="inter-regular"/>
              </a:rPr>
              <a:t>PrintStream</a:t>
            </a:r>
            <a:r>
              <a:rPr lang="en-GB" b="0" i="0" dirty="0">
                <a:solidFill>
                  <a:srgbClr val="000000"/>
                </a:solidFill>
                <a:effectLst/>
                <a:latin typeface="inter-regular"/>
              </a:rPr>
              <a:t> class, </a:t>
            </a:r>
            <a:r>
              <a:rPr lang="en-GB" b="0" i="0" dirty="0" err="1">
                <a:solidFill>
                  <a:srgbClr val="000000"/>
                </a:solidFill>
                <a:effectLst/>
                <a:latin typeface="inter-regular"/>
              </a:rPr>
              <a:t>println</a:t>
            </a:r>
            <a:r>
              <a:rPr lang="en-GB" b="0" i="0" dirty="0">
                <a:solidFill>
                  <a:srgbClr val="000000"/>
                </a:solidFill>
                <a:effectLst/>
                <a:latin typeface="inter-regular"/>
              </a:rPr>
              <a:t>() is a method of the </a:t>
            </a:r>
            <a:r>
              <a:rPr lang="en-GB" b="0" i="0" dirty="0" err="1">
                <a:solidFill>
                  <a:srgbClr val="000000"/>
                </a:solidFill>
                <a:effectLst/>
                <a:latin typeface="inter-regular"/>
              </a:rPr>
              <a:t>PrintStream</a:t>
            </a:r>
            <a:r>
              <a:rPr lang="en-GB" b="0" i="0" dirty="0">
                <a:solidFill>
                  <a:srgbClr val="000000"/>
                </a:solidFill>
                <a:effectLst/>
                <a:latin typeface="inter-regular"/>
              </a:rPr>
              <a:t> class. We will discuss the internal working of </a:t>
            </a:r>
            <a:r>
              <a:rPr lang="en-GB" b="0" i="0" u="none" strike="noStrike" dirty="0" err="1">
                <a:solidFill>
                  <a:srgbClr val="008000"/>
                </a:solidFill>
                <a:effectLst/>
                <a:latin typeface="inter-regular"/>
                <a:hlinkClick r:id="rId3"/>
              </a:rPr>
              <a:t>System.out.println</a:t>
            </a:r>
            <a:r>
              <a:rPr lang="en-GB" b="0" i="0" u="none" strike="noStrike" dirty="0">
                <a:solidFill>
                  <a:srgbClr val="008000"/>
                </a:solidFill>
                <a:effectLst/>
                <a:latin typeface="inter-regular"/>
                <a:hlinkClick r:id="rId3"/>
              </a:rPr>
              <a:t>()</a:t>
            </a:r>
            <a:r>
              <a:rPr lang="en-GB" b="0" i="0" dirty="0">
                <a:solidFill>
                  <a:srgbClr val="000000"/>
                </a:solidFill>
                <a:effectLst/>
                <a:latin typeface="inter-regular"/>
              </a:rPr>
              <a:t> statement in the coming section.</a:t>
            </a:r>
          </a:p>
        </p:txBody>
      </p:sp>
    </p:spTree>
    <p:extLst>
      <p:ext uri="{BB962C8B-B14F-4D97-AF65-F5344CB8AC3E}">
        <p14:creationId xmlns:p14="http://schemas.microsoft.com/office/powerpoint/2010/main" val="337629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D77AD5-CF59-AC13-8C5D-D1DCBB87B83B}"/>
              </a:ext>
            </a:extLst>
          </p:cNvPr>
          <p:cNvPicPr>
            <a:picLocks noChangeAspect="1"/>
          </p:cNvPicPr>
          <p:nvPr/>
        </p:nvPicPr>
        <p:blipFill>
          <a:blip r:embed="rId2"/>
          <a:stretch>
            <a:fillRect/>
          </a:stretch>
        </p:blipFill>
        <p:spPr>
          <a:xfrm>
            <a:off x="5065669" y="106084"/>
            <a:ext cx="5448764" cy="5426969"/>
          </a:xfrm>
          <a:prstGeom prst="rect">
            <a:avLst/>
          </a:prstGeom>
        </p:spPr>
      </p:pic>
      <p:sp>
        <p:nvSpPr>
          <p:cNvPr id="4" name="TextBox 3">
            <a:extLst>
              <a:ext uri="{FF2B5EF4-FFF2-40B4-BE49-F238E27FC236}">
                <a16:creationId xmlns:a16="http://schemas.microsoft.com/office/drawing/2014/main" id="{D58FDFFF-A5A4-E809-1C4D-D6D53687D461}"/>
              </a:ext>
            </a:extLst>
          </p:cNvPr>
          <p:cNvSpPr txBox="1"/>
          <p:nvPr/>
        </p:nvSpPr>
        <p:spPr>
          <a:xfrm>
            <a:off x="361561" y="246002"/>
            <a:ext cx="4238430" cy="646331"/>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token &lt;= identifier | keyword | separator | operator | literal | comment  </a:t>
            </a:r>
          </a:p>
        </p:txBody>
      </p:sp>
      <p:sp>
        <p:nvSpPr>
          <p:cNvPr id="6" name="TextBox 5">
            <a:extLst>
              <a:ext uri="{FF2B5EF4-FFF2-40B4-BE49-F238E27FC236}">
                <a16:creationId xmlns:a16="http://schemas.microsoft.com/office/drawing/2014/main" id="{A000B42E-C6DD-CEFB-7BDC-0E62EED84081}"/>
              </a:ext>
            </a:extLst>
          </p:cNvPr>
          <p:cNvSpPr txBox="1"/>
          <p:nvPr/>
        </p:nvSpPr>
        <p:spPr>
          <a:xfrm>
            <a:off x="865414" y="2666638"/>
            <a:ext cx="4200255" cy="203132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Demo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javatpoint</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18175CEB-ABAC-B012-2B00-12AB6FE5EC04}"/>
              </a:ext>
            </a:extLst>
          </p:cNvPr>
          <p:cNvSpPr txBox="1"/>
          <p:nvPr/>
        </p:nvSpPr>
        <p:spPr>
          <a:xfrm>
            <a:off x="286915" y="5460325"/>
            <a:ext cx="10154039" cy="646331"/>
          </a:xfrm>
          <a:prstGeom prst="rect">
            <a:avLst/>
          </a:prstGeom>
          <a:noFill/>
        </p:spPr>
        <p:txBody>
          <a:bodyPr wrap="square">
            <a:spAutoFit/>
          </a:bodyPr>
          <a:lstStyle/>
          <a:p>
            <a:r>
              <a:rPr lang="en-GB" b="0" i="0" dirty="0">
                <a:solidFill>
                  <a:srgbClr val="333333"/>
                </a:solidFill>
                <a:effectLst/>
                <a:latin typeface="inter-regular"/>
              </a:rPr>
              <a:t>In the above code snippet, </a:t>
            </a:r>
            <a:r>
              <a:rPr lang="en-GB" b="1" i="0" dirty="0">
                <a:solidFill>
                  <a:srgbClr val="333333"/>
                </a:solidFill>
                <a:effectLst/>
                <a:latin typeface="inter-bold"/>
              </a:rPr>
              <a:t>public, class, Demo, {, static, void, main, (, String, </a:t>
            </a:r>
            <a:r>
              <a:rPr lang="en-GB" b="1" i="0" dirty="0" err="1">
                <a:solidFill>
                  <a:srgbClr val="333333"/>
                </a:solidFill>
                <a:effectLst/>
                <a:latin typeface="inter-bold"/>
              </a:rPr>
              <a:t>args</a:t>
            </a:r>
            <a:r>
              <a:rPr lang="en-GB" b="1" i="0" dirty="0">
                <a:solidFill>
                  <a:srgbClr val="333333"/>
                </a:solidFill>
                <a:effectLst/>
                <a:latin typeface="inter-bold"/>
              </a:rPr>
              <a:t>, [, ], ), System, ., out, </a:t>
            </a:r>
            <a:r>
              <a:rPr lang="en-GB" b="1" i="0" dirty="0" err="1">
                <a:solidFill>
                  <a:srgbClr val="333333"/>
                </a:solidFill>
                <a:effectLst/>
                <a:latin typeface="inter-bold"/>
              </a:rPr>
              <a:t>println</a:t>
            </a:r>
            <a:r>
              <a:rPr lang="en-GB" b="1" i="0" dirty="0">
                <a:solidFill>
                  <a:srgbClr val="333333"/>
                </a:solidFill>
                <a:effectLst/>
                <a:latin typeface="inter-bold"/>
              </a:rPr>
              <a:t>, </a:t>
            </a:r>
            <a:r>
              <a:rPr lang="en-GB" b="1" i="0" dirty="0" err="1">
                <a:solidFill>
                  <a:srgbClr val="333333"/>
                </a:solidFill>
                <a:effectLst/>
                <a:latin typeface="inter-bold"/>
              </a:rPr>
              <a:t>javatpoint</a:t>
            </a:r>
            <a:r>
              <a:rPr lang="en-GB" b="0" i="0" dirty="0">
                <a:solidFill>
                  <a:srgbClr val="333333"/>
                </a:solidFill>
                <a:effectLst/>
                <a:latin typeface="inter-regular"/>
              </a:rPr>
              <a:t>, etc. are the Java tokens.</a:t>
            </a:r>
            <a:endParaRPr lang="en-IN" dirty="0"/>
          </a:p>
        </p:txBody>
      </p:sp>
    </p:spTree>
    <p:extLst>
      <p:ext uri="{BB962C8B-B14F-4D97-AF65-F5344CB8AC3E}">
        <p14:creationId xmlns:p14="http://schemas.microsoft.com/office/powerpoint/2010/main" val="384602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89D3D-923B-8A69-B624-08F400912E84}"/>
              </a:ext>
            </a:extLst>
          </p:cNvPr>
          <p:cNvSpPr txBox="1"/>
          <p:nvPr/>
        </p:nvSpPr>
        <p:spPr>
          <a:xfrm>
            <a:off x="436206" y="337563"/>
            <a:ext cx="10853835" cy="646331"/>
          </a:xfrm>
          <a:prstGeom prst="rect">
            <a:avLst/>
          </a:prstGeom>
          <a:noFill/>
        </p:spPr>
        <p:txBody>
          <a:bodyPr wrap="square">
            <a:spAutoFit/>
          </a:bodyPr>
          <a:lstStyle/>
          <a:p>
            <a:pPr algn="just"/>
            <a:r>
              <a:rPr lang="en-GB" b="1" i="0" dirty="0">
                <a:solidFill>
                  <a:srgbClr val="333333"/>
                </a:solidFill>
                <a:effectLst/>
                <a:latin typeface="inter-bold"/>
              </a:rPr>
              <a:t>Keywords:</a:t>
            </a:r>
            <a:r>
              <a:rPr lang="en-GB" b="0" i="0" dirty="0">
                <a:solidFill>
                  <a:srgbClr val="333333"/>
                </a:solidFill>
                <a:effectLst/>
                <a:latin typeface="inter-regular"/>
              </a:rPr>
              <a:t> These are the </a:t>
            </a:r>
            <a:r>
              <a:rPr lang="en-GB" b="1" i="0" dirty="0">
                <a:solidFill>
                  <a:srgbClr val="333333"/>
                </a:solidFill>
                <a:effectLst/>
                <a:latin typeface="inter-bold"/>
              </a:rPr>
              <a:t>pre-defined</a:t>
            </a:r>
            <a:r>
              <a:rPr lang="en-GB" b="0" i="0" dirty="0">
                <a:solidFill>
                  <a:srgbClr val="333333"/>
                </a:solidFill>
                <a:effectLst/>
                <a:latin typeface="inter-regular"/>
              </a:rPr>
              <a:t> reserved words of any programming language. Each </a:t>
            </a:r>
            <a:r>
              <a:rPr lang="en-GB" b="0" i="0" u="none" strike="noStrike" dirty="0">
                <a:solidFill>
                  <a:srgbClr val="008000"/>
                </a:solidFill>
                <a:effectLst/>
                <a:latin typeface="inter-regular"/>
                <a:hlinkClick r:id="rId2"/>
              </a:rPr>
              <a:t>keyword</a:t>
            </a:r>
          </a:p>
          <a:p>
            <a:r>
              <a:rPr lang="en-GB" b="0" i="0" dirty="0">
                <a:solidFill>
                  <a:srgbClr val="333333"/>
                </a:solidFill>
                <a:effectLst/>
                <a:latin typeface="inter-regular"/>
              </a:rPr>
              <a:t>has a special meaning. It is always written in lower case. Java provides the following keywords:</a:t>
            </a:r>
            <a:endParaRPr lang="en-IN" dirty="0"/>
          </a:p>
        </p:txBody>
      </p:sp>
      <p:graphicFrame>
        <p:nvGraphicFramePr>
          <p:cNvPr id="4" name="Table 3">
            <a:extLst>
              <a:ext uri="{FF2B5EF4-FFF2-40B4-BE49-F238E27FC236}">
                <a16:creationId xmlns:a16="http://schemas.microsoft.com/office/drawing/2014/main" id="{0D6D6FC4-EA81-3494-7BF6-14334C43D262}"/>
              </a:ext>
            </a:extLst>
          </p:cNvPr>
          <p:cNvGraphicFramePr>
            <a:graphicFrameLocks noGrp="1"/>
          </p:cNvGraphicFramePr>
          <p:nvPr>
            <p:extLst>
              <p:ext uri="{D42A27DB-BD31-4B8C-83A1-F6EECF244321}">
                <p14:modId xmlns:p14="http://schemas.microsoft.com/office/powerpoint/2010/main" val="3335049697"/>
              </p:ext>
            </p:extLst>
          </p:nvPr>
        </p:nvGraphicFramePr>
        <p:xfrm>
          <a:off x="704850" y="1314450"/>
          <a:ext cx="10585190" cy="4438658"/>
        </p:xfrm>
        <a:graphic>
          <a:graphicData uri="http://schemas.openxmlformats.org/drawingml/2006/table">
            <a:tbl>
              <a:tblPr/>
              <a:tblGrid>
                <a:gridCol w="2117038">
                  <a:extLst>
                    <a:ext uri="{9D8B030D-6E8A-4147-A177-3AD203B41FA5}">
                      <a16:colId xmlns:a16="http://schemas.microsoft.com/office/drawing/2014/main" val="2701359722"/>
                    </a:ext>
                  </a:extLst>
                </a:gridCol>
                <a:gridCol w="2117038">
                  <a:extLst>
                    <a:ext uri="{9D8B030D-6E8A-4147-A177-3AD203B41FA5}">
                      <a16:colId xmlns:a16="http://schemas.microsoft.com/office/drawing/2014/main" val="1418157494"/>
                    </a:ext>
                  </a:extLst>
                </a:gridCol>
                <a:gridCol w="2117038">
                  <a:extLst>
                    <a:ext uri="{9D8B030D-6E8A-4147-A177-3AD203B41FA5}">
                      <a16:colId xmlns:a16="http://schemas.microsoft.com/office/drawing/2014/main" val="2817524707"/>
                    </a:ext>
                  </a:extLst>
                </a:gridCol>
                <a:gridCol w="2117038">
                  <a:extLst>
                    <a:ext uri="{9D8B030D-6E8A-4147-A177-3AD203B41FA5}">
                      <a16:colId xmlns:a16="http://schemas.microsoft.com/office/drawing/2014/main" val="3645408551"/>
                    </a:ext>
                  </a:extLst>
                </a:gridCol>
                <a:gridCol w="2117038">
                  <a:extLst>
                    <a:ext uri="{9D8B030D-6E8A-4147-A177-3AD203B41FA5}">
                      <a16:colId xmlns:a16="http://schemas.microsoft.com/office/drawing/2014/main" val="317783042"/>
                    </a:ext>
                  </a:extLst>
                </a:gridCol>
              </a:tblGrid>
              <a:tr h="349941">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01. abstract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02. boolean</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03. byte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04. break</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05. class</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06139260"/>
                  </a:ext>
                </a:extLst>
              </a:tr>
              <a:tr h="349941">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06. case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07. catch</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08. char</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09. continue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10. default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1115905"/>
                  </a:ext>
                </a:extLst>
              </a:tr>
              <a:tr h="349941">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11. do</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12. double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13. else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14. extends</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15. final</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5621511"/>
                  </a:ext>
                </a:extLst>
              </a:tr>
              <a:tr h="592206">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16. finally</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17. float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18. for</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19. if</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20. implements</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58111386"/>
                  </a:ext>
                </a:extLst>
              </a:tr>
              <a:tr h="465628">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21. import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22. instanceof</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23. int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24. interface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25. long</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42201789"/>
                  </a:ext>
                </a:extLst>
              </a:tr>
              <a:tr h="414598">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26. native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27. new</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28. package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29. private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30. protected</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4790299"/>
                  </a:ext>
                </a:extLst>
              </a:tr>
              <a:tr h="349941">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31. public</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32. return</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33. short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34. static</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35. super</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1852159"/>
                  </a:ext>
                </a:extLst>
              </a:tr>
              <a:tr h="576608">
                <a:tc>
                  <a:txBody>
                    <a:bodyPr/>
                    <a:lstStyle/>
                    <a:p>
                      <a:pPr algn="just" fontAlgn="t"/>
                      <a:r>
                        <a:rPr lang="en-IN" sz="2000" dirty="0">
                          <a:solidFill>
                            <a:srgbClr val="333333"/>
                          </a:solidFill>
                          <a:effectLst/>
                          <a:latin typeface="Times New Roman" panose="02020603050405020304" pitchFamily="18" charset="0"/>
                          <a:cs typeface="Times New Roman" panose="02020603050405020304" pitchFamily="18" charset="0"/>
                        </a:rPr>
                        <a:t>36. switch</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37. synchronized</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38. this</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39. thro</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40. throws</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3426694"/>
                  </a:ext>
                </a:extLst>
              </a:tr>
              <a:tr h="449588">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41. transient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42. try</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43. void</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44. volatile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45. while</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60414988"/>
                  </a:ext>
                </a:extLst>
              </a:tr>
              <a:tr h="349941">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46. assert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47. const</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48. enum</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49. goto</a:t>
                      </a: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a:solidFill>
                            <a:srgbClr val="333333"/>
                          </a:solidFill>
                          <a:effectLst/>
                          <a:latin typeface="Times New Roman" panose="02020603050405020304" pitchFamily="18" charset="0"/>
                          <a:cs typeface="Times New Roman" panose="02020603050405020304" pitchFamily="18" charset="0"/>
                        </a:rPr>
                        <a:t>50. </a:t>
                      </a:r>
                      <a:r>
                        <a:rPr lang="en-IN" sz="2000" dirty="0" err="1">
                          <a:solidFill>
                            <a:srgbClr val="333333"/>
                          </a:solidFill>
                          <a:effectLst/>
                          <a:latin typeface="Times New Roman" panose="02020603050405020304" pitchFamily="18" charset="0"/>
                          <a:cs typeface="Times New Roman" panose="02020603050405020304" pitchFamily="18" charset="0"/>
                        </a:rPr>
                        <a:t>strictfp</a:t>
                      </a:r>
                      <a:endParaRPr lang="en-IN" sz="2000" dirty="0">
                        <a:solidFill>
                          <a:srgbClr val="333333"/>
                        </a:solidFill>
                        <a:effectLst/>
                        <a:latin typeface="Times New Roman" panose="02020603050405020304" pitchFamily="18" charset="0"/>
                        <a:cs typeface="Times New Roman" panose="02020603050405020304" pitchFamily="18" charset="0"/>
                      </a:endParaRPr>
                    </a:p>
                  </a:txBody>
                  <a:tcPr marL="41603" marR="41603" marT="41603" marB="416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66513486"/>
                  </a:ext>
                </a:extLst>
              </a:tr>
            </a:tbl>
          </a:graphicData>
        </a:graphic>
      </p:graphicFrame>
    </p:spTree>
    <p:extLst>
      <p:ext uri="{BB962C8B-B14F-4D97-AF65-F5344CB8AC3E}">
        <p14:creationId xmlns:p14="http://schemas.microsoft.com/office/powerpoint/2010/main" val="196046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C0BCE-B447-8074-9D28-D92CEA48D73F}"/>
              </a:ext>
            </a:extLst>
          </p:cNvPr>
          <p:cNvSpPr txBox="1"/>
          <p:nvPr/>
        </p:nvSpPr>
        <p:spPr>
          <a:xfrm>
            <a:off x="529513" y="625351"/>
            <a:ext cx="9640854" cy="646331"/>
          </a:xfrm>
          <a:prstGeom prst="rect">
            <a:avLst/>
          </a:prstGeom>
          <a:noFill/>
        </p:spPr>
        <p:txBody>
          <a:bodyPr wrap="square">
            <a:spAutoFit/>
          </a:bodyPr>
          <a:lstStyle/>
          <a:p>
            <a:r>
              <a:rPr lang="en-GB" b="1" i="0" dirty="0">
                <a:solidFill>
                  <a:srgbClr val="333333"/>
                </a:solidFill>
                <a:effectLst/>
                <a:latin typeface="inter-bold"/>
              </a:rPr>
              <a:t>Identifier:</a:t>
            </a:r>
            <a:r>
              <a:rPr lang="en-GB" b="0" i="0" dirty="0">
                <a:solidFill>
                  <a:srgbClr val="333333"/>
                </a:solidFill>
                <a:effectLst/>
                <a:latin typeface="inter-regular"/>
              </a:rPr>
              <a:t> Identifiers are used to name a variable, constant, function, class, and array. It usually defined by the user. It uses letters, underscores, or a dollar sign as the first character.</a:t>
            </a:r>
            <a:endParaRPr lang="en-IN" dirty="0"/>
          </a:p>
        </p:txBody>
      </p:sp>
      <p:sp>
        <p:nvSpPr>
          <p:cNvPr id="5" name="TextBox 4">
            <a:extLst>
              <a:ext uri="{FF2B5EF4-FFF2-40B4-BE49-F238E27FC236}">
                <a16:creationId xmlns:a16="http://schemas.microsoft.com/office/drawing/2014/main" id="{BFDCF55A-796F-12BA-408A-0A630001AC7C}"/>
              </a:ext>
            </a:extLst>
          </p:cNvPr>
          <p:cNvSpPr txBox="1"/>
          <p:nvPr/>
        </p:nvSpPr>
        <p:spPr>
          <a:xfrm>
            <a:off x="6908152" y="3267891"/>
            <a:ext cx="6097554" cy="2862322"/>
          </a:xfrm>
          <a:prstGeom prst="rect">
            <a:avLst/>
          </a:prstGeom>
          <a:noFill/>
        </p:spPr>
        <p:txBody>
          <a:bodyPr wrap="square">
            <a:spAutoFit/>
          </a:bodyPr>
          <a:lstStyle/>
          <a:p>
            <a:pPr algn="just"/>
            <a:r>
              <a:rPr lang="en-GB" b="0" i="0" dirty="0">
                <a:solidFill>
                  <a:srgbClr val="333333"/>
                </a:solidFill>
                <a:effectLst/>
                <a:latin typeface="inter-regular"/>
              </a:rPr>
              <a:t>Some valid identifiers are:</a:t>
            </a:r>
          </a:p>
          <a:p>
            <a:pPr algn="just">
              <a:buFont typeface="+mj-lt"/>
              <a:buAutoNum type="arabicPeriod"/>
            </a:pPr>
            <a:r>
              <a:rPr lang="en-GB" b="0" i="0" dirty="0">
                <a:solidFill>
                  <a:srgbClr val="000000"/>
                </a:solidFill>
                <a:effectLst/>
                <a:latin typeface="inter-regular"/>
              </a:rPr>
              <a:t> </a:t>
            </a:r>
            <a:r>
              <a:rPr lang="en-GB" b="0" i="0" dirty="0" err="1">
                <a:solidFill>
                  <a:srgbClr val="000000"/>
                </a:solidFill>
                <a:effectLst/>
                <a:latin typeface="inter-regular"/>
              </a:rPr>
              <a:t>PhoneNumber</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PRICE  </a:t>
            </a:r>
          </a:p>
          <a:p>
            <a:pPr algn="just">
              <a:buFont typeface="+mj-lt"/>
              <a:buAutoNum type="arabicPeriod"/>
            </a:pPr>
            <a:r>
              <a:rPr lang="en-GB" b="0" i="0" dirty="0">
                <a:solidFill>
                  <a:srgbClr val="000000"/>
                </a:solidFill>
                <a:effectLst/>
                <a:latin typeface="inter-regular"/>
              </a:rPr>
              <a:t>radius  </a:t>
            </a:r>
          </a:p>
          <a:p>
            <a:pPr algn="just">
              <a:buFont typeface="+mj-lt"/>
              <a:buAutoNum type="arabicPeriod"/>
            </a:pPr>
            <a:r>
              <a:rPr lang="en-GB" b="0" i="0" dirty="0">
                <a:solidFill>
                  <a:srgbClr val="000000"/>
                </a:solidFill>
                <a:effectLst/>
                <a:latin typeface="inter-regular"/>
              </a:rPr>
              <a:t>a  </a:t>
            </a:r>
          </a:p>
          <a:p>
            <a:pPr algn="just">
              <a:buFont typeface="+mj-lt"/>
              <a:buAutoNum type="arabicPeriod"/>
            </a:pPr>
            <a:r>
              <a:rPr lang="en-GB" b="0" i="0" dirty="0">
                <a:solidFill>
                  <a:srgbClr val="000000"/>
                </a:solidFill>
                <a:effectLst/>
                <a:latin typeface="inter-regular"/>
              </a:rPr>
              <a:t>a1  </a:t>
            </a:r>
          </a:p>
          <a:p>
            <a:pPr algn="just">
              <a:buFont typeface="+mj-lt"/>
              <a:buAutoNum type="arabicPeriod"/>
            </a:pPr>
            <a:r>
              <a:rPr lang="en-GB" b="0" i="0" dirty="0">
                <a:solidFill>
                  <a:srgbClr val="000000"/>
                </a:solidFill>
                <a:effectLst/>
                <a:latin typeface="inter-regular"/>
              </a:rPr>
              <a:t>_</a:t>
            </a:r>
            <a:r>
              <a:rPr lang="en-GB" b="0" i="0" dirty="0" err="1">
                <a:solidFill>
                  <a:srgbClr val="000000"/>
                </a:solidFill>
                <a:effectLst/>
                <a:latin typeface="inter-regular"/>
              </a:rPr>
              <a:t>phonenumber</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$circumference  </a:t>
            </a:r>
          </a:p>
          <a:p>
            <a:pPr algn="just">
              <a:buFont typeface="+mj-lt"/>
              <a:buAutoNum type="arabicPeriod"/>
            </a:pPr>
            <a:r>
              <a:rPr lang="en-GB" b="0" i="0" dirty="0" err="1">
                <a:solidFill>
                  <a:srgbClr val="000000"/>
                </a:solidFill>
                <a:effectLst/>
                <a:latin typeface="inter-regular"/>
              </a:rPr>
              <a:t>jagged_array</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12radius   </a:t>
            </a:r>
            <a:r>
              <a:rPr lang="en-GB" b="0" i="0" dirty="0">
                <a:solidFill>
                  <a:srgbClr val="008200"/>
                </a:solidFill>
                <a:effectLst/>
                <a:latin typeface="inter-regular"/>
              </a:rPr>
              <a:t>//invalid</a:t>
            </a:r>
            <a:r>
              <a:rPr lang="en-GB" b="0" i="0" dirty="0">
                <a:solidFill>
                  <a:srgbClr val="000000"/>
                </a:solidFill>
                <a:effectLst/>
                <a:latin typeface="inter-regular"/>
              </a:rPr>
              <a:t>  </a:t>
            </a:r>
          </a:p>
        </p:txBody>
      </p:sp>
      <p:sp>
        <p:nvSpPr>
          <p:cNvPr id="7" name="TextBox 6">
            <a:extLst>
              <a:ext uri="{FF2B5EF4-FFF2-40B4-BE49-F238E27FC236}">
                <a16:creationId xmlns:a16="http://schemas.microsoft.com/office/drawing/2014/main" id="{579504CD-2BB7-1BE1-963A-18891CB53CE9}"/>
              </a:ext>
            </a:extLst>
          </p:cNvPr>
          <p:cNvSpPr txBox="1"/>
          <p:nvPr/>
        </p:nvSpPr>
        <p:spPr>
          <a:xfrm>
            <a:off x="678802" y="1848378"/>
            <a:ext cx="8511851" cy="1754326"/>
          </a:xfrm>
          <a:prstGeom prst="rect">
            <a:avLst/>
          </a:prstGeom>
          <a:noFill/>
        </p:spPr>
        <p:txBody>
          <a:bodyPr wrap="square">
            <a:spAutoFit/>
          </a:bodyPr>
          <a:lstStyle/>
          <a:p>
            <a:pPr algn="just">
              <a:buFont typeface="Arial" panose="020B0604020202020204" pitchFamily="34" charset="0"/>
              <a:buChar char="•"/>
            </a:pPr>
            <a:r>
              <a:rPr lang="en-GB" b="0" i="0" dirty="0">
                <a:solidFill>
                  <a:srgbClr val="000000"/>
                </a:solidFill>
                <a:effectLst/>
                <a:latin typeface="inter-regular"/>
              </a:rPr>
              <a:t>The first letter of an identifier must be a letter, underscore or a dollar sign. It cannot start with digits but may contain digits.</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0" i="0" dirty="0">
                <a:solidFill>
                  <a:srgbClr val="000000"/>
                </a:solidFill>
                <a:effectLst/>
                <a:latin typeface="inter-regular"/>
              </a:rPr>
              <a:t>The whitespace cannot be included in the identifier.</a:t>
            </a:r>
          </a:p>
          <a:p>
            <a:pPr algn="just">
              <a:buFont typeface="Arial" panose="020B0604020202020204" pitchFamily="34" charset="0"/>
              <a:buChar char="•"/>
            </a:pPr>
            <a:endParaRPr lang="en-GB" b="0" i="0" dirty="0">
              <a:solidFill>
                <a:srgbClr val="000000"/>
              </a:solidFill>
              <a:effectLst/>
              <a:latin typeface="inter-regular"/>
            </a:endParaRPr>
          </a:p>
          <a:p>
            <a:pPr algn="just">
              <a:buFont typeface="Arial" panose="020B0604020202020204" pitchFamily="34" charset="0"/>
              <a:buChar char="•"/>
            </a:pPr>
            <a:r>
              <a:rPr lang="en-GB" b="0" i="0" dirty="0">
                <a:solidFill>
                  <a:srgbClr val="000000"/>
                </a:solidFill>
                <a:effectLst/>
                <a:latin typeface="inter-regular"/>
              </a:rPr>
              <a:t>Identifiers are case sensitive.</a:t>
            </a:r>
          </a:p>
        </p:txBody>
      </p:sp>
    </p:spTree>
    <p:extLst>
      <p:ext uri="{BB962C8B-B14F-4D97-AF65-F5344CB8AC3E}">
        <p14:creationId xmlns:p14="http://schemas.microsoft.com/office/powerpoint/2010/main" val="4149550318"/>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507</TotalTime>
  <Words>1516</Words>
  <Application>Microsoft Office PowerPoint</Application>
  <PresentationFormat>Widescreen</PresentationFormat>
  <Paragraphs>190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Yu Gothic</vt:lpstr>
      <vt:lpstr>Arial</vt:lpstr>
      <vt:lpstr>erdana</vt:lpstr>
      <vt:lpstr>inter-bold</vt:lpstr>
      <vt:lpstr>inter-regular</vt:lpstr>
      <vt:lpstr>Times New Roman</vt:lpstr>
      <vt:lpstr>Times New Roman</vt:lpstr>
      <vt:lpstr>ChitchatVTI</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sneha yerram</dc:creator>
  <cp:lastModifiedBy>sneha yerram</cp:lastModifiedBy>
  <cp:revision>1</cp:revision>
  <dcterms:created xsi:type="dcterms:W3CDTF">2022-09-21T01:41:01Z</dcterms:created>
  <dcterms:modified xsi:type="dcterms:W3CDTF">2022-09-21T10:08:23Z</dcterms:modified>
</cp:coreProperties>
</file>