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01818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8194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1708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2773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48825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2554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0652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7075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8509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4448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20-Sep-22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0440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20-Sep-22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624295593"/>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2" descr="A circular stairway">
            <a:extLst>
              <a:ext uri="{FF2B5EF4-FFF2-40B4-BE49-F238E27FC236}">
                <a16:creationId xmlns:a16="http://schemas.microsoft.com/office/drawing/2014/main" id="{144E9E8C-8139-4D60-B1AA-ECC3BB9FD5A4}"/>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6B04C00B-9365-60BF-253D-8EFF5083F24E}"/>
              </a:ext>
            </a:extLst>
          </p:cNvPr>
          <p:cNvSpPr>
            <a:spLocks noGrp="1"/>
          </p:cNvSpPr>
          <p:nvPr>
            <p:ph type="ctrTitle"/>
          </p:nvPr>
        </p:nvSpPr>
        <p:spPr>
          <a:xfrm>
            <a:off x="3241570" y="446568"/>
            <a:ext cx="5859787" cy="2742980"/>
          </a:xfrm>
        </p:spPr>
        <p:txBody>
          <a:bodyPr>
            <a:normAutofit/>
          </a:bodyPr>
          <a:lstStyle/>
          <a:p>
            <a:pPr algn="ctr"/>
            <a:r>
              <a:rPr lang="en-IN">
                <a:solidFill>
                  <a:srgbClr val="FFFFFF"/>
                </a:solidFill>
              </a:rPr>
              <a:t>Agile</a:t>
            </a:r>
          </a:p>
        </p:txBody>
      </p:sp>
      <p:grpSp>
        <p:nvGrpSpPr>
          <p:cNvPr id="10" name="Group 9">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5" name="Oval 10">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Freeform: Shape 12">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6"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56465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98F51-A7B4-42A4-CCB3-8C285A3B0977}"/>
              </a:ext>
            </a:extLst>
          </p:cNvPr>
          <p:cNvSpPr txBox="1"/>
          <p:nvPr/>
        </p:nvSpPr>
        <p:spPr>
          <a:xfrm>
            <a:off x="258923" y="370821"/>
            <a:ext cx="10396636" cy="2585323"/>
          </a:xfrm>
          <a:prstGeom prst="rect">
            <a:avLst/>
          </a:prstGeom>
          <a:noFill/>
        </p:spPr>
        <p:txBody>
          <a:bodyPr wrap="square">
            <a:spAutoFit/>
          </a:bodyPr>
          <a:lstStyle/>
          <a:p>
            <a:r>
              <a:rPr lang="en-GB" dirty="0"/>
              <a:t>Advantages of Agile Methodology</a:t>
            </a:r>
          </a:p>
          <a:p>
            <a:pPr marL="285750" indent="-285750">
              <a:buFont typeface="Wingdings" panose="05000000000000000000" pitchFamily="2" charset="2"/>
              <a:buChar char="Ø"/>
            </a:pPr>
            <a:r>
              <a:rPr lang="en-GB" dirty="0"/>
              <a:t>Customer satisfaction is rapid, continuous development and delivery of useful software.</a:t>
            </a:r>
          </a:p>
          <a:p>
            <a:pPr marL="285750" indent="-285750">
              <a:buFont typeface="Wingdings" panose="05000000000000000000" pitchFamily="2" charset="2"/>
              <a:buChar char="Ø"/>
            </a:pPr>
            <a:r>
              <a:rPr lang="en-GB" dirty="0"/>
              <a:t>Customer, Developer, and Product Owner interact regularly to emphasize rather than processes and tools.</a:t>
            </a:r>
          </a:p>
          <a:p>
            <a:pPr marL="285750" indent="-285750">
              <a:buFont typeface="Wingdings" panose="05000000000000000000" pitchFamily="2" charset="2"/>
              <a:buChar char="Ø"/>
            </a:pPr>
            <a:r>
              <a:rPr lang="en-GB" dirty="0"/>
              <a:t>Product is developed fast and frequently delivered (weeks rather than months.)</a:t>
            </a:r>
          </a:p>
          <a:p>
            <a:pPr marL="285750" indent="-285750">
              <a:buFont typeface="Wingdings" panose="05000000000000000000" pitchFamily="2" charset="2"/>
              <a:buChar char="Ø"/>
            </a:pPr>
            <a:r>
              <a:rPr lang="en-GB" dirty="0"/>
              <a:t>A face-to-face conversation is the best form of communication.</a:t>
            </a:r>
          </a:p>
          <a:p>
            <a:pPr marL="285750" indent="-285750">
              <a:buFont typeface="Wingdings" panose="05000000000000000000" pitchFamily="2" charset="2"/>
              <a:buChar char="Ø"/>
            </a:pPr>
            <a:r>
              <a:rPr lang="en-GB" dirty="0"/>
              <a:t>It continuously gave attention to technical excellence and good design.</a:t>
            </a:r>
          </a:p>
          <a:p>
            <a:pPr marL="285750" indent="-285750">
              <a:buFont typeface="Wingdings" panose="05000000000000000000" pitchFamily="2" charset="2"/>
              <a:buChar char="Ø"/>
            </a:pPr>
            <a:r>
              <a:rPr lang="en-GB" dirty="0"/>
              <a:t>Daily and close cooperation between business people and developers.</a:t>
            </a:r>
          </a:p>
          <a:p>
            <a:pPr marL="285750" indent="-285750">
              <a:buFont typeface="Wingdings" panose="05000000000000000000" pitchFamily="2" charset="2"/>
              <a:buChar char="Ø"/>
            </a:pPr>
            <a:r>
              <a:rPr lang="en-GB" dirty="0"/>
              <a:t>Regular adaptation to changing circumstances.</a:t>
            </a:r>
          </a:p>
          <a:p>
            <a:pPr marL="285750" indent="-285750">
              <a:buFont typeface="Wingdings" panose="05000000000000000000" pitchFamily="2" charset="2"/>
              <a:buChar char="Ø"/>
            </a:pPr>
            <a:r>
              <a:rPr lang="en-GB" dirty="0"/>
              <a:t>Even late changes in requirements are welcomed.</a:t>
            </a:r>
            <a:endParaRPr lang="en-IN" dirty="0"/>
          </a:p>
        </p:txBody>
      </p:sp>
      <p:sp>
        <p:nvSpPr>
          <p:cNvPr id="5" name="TextBox 4">
            <a:extLst>
              <a:ext uri="{FF2B5EF4-FFF2-40B4-BE49-F238E27FC236}">
                <a16:creationId xmlns:a16="http://schemas.microsoft.com/office/drawing/2014/main" id="{9929E6E0-90D1-8B35-4313-2CD68FB54371}"/>
              </a:ext>
            </a:extLst>
          </p:cNvPr>
          <p:cNvSpPr txBox="1"/>
          <p:nvPr/>
        </p:nvSpPr>
        <p:spPr>
          <a:xfrm>
            <a:off x="2138654" y="3590454"/>
            <a:ext cx="7914691" cy="2308324"/>
          </a:xfrm>
          <a:prstGeom prst="rect">
            <a:avLst/>
          </a:prstGeom>
          <a:noFill/>
        </p:spPr>
        <p:txBody>
          <a:bodyPr wrap="square">
            <a:spAutoFit/>
          </a:bodyPr>
          <a:lstStyle/>
          <a:p>
            <a:r>
              <a:rPr lang="en-GB" dirty="0"/>
              <a:t>Disadvantages of Agile methodology:</a:t>
            </a:r>
          </a:p>
          <a:p>
            <a:pPr marL="285750" indent="-285750">
              <a:buFont typeface="Wingdings" panose="05000000000000000000" pitchFamily="2" charset="2"/>
              <a:buChar char="Ø"/>
            </a:pPr>
            <a:r>
              <a:rPr lang="en-GB" dirty="0"/>
              <a:t>It is not useful for small development projects.</a:t>
            </a:r>
          </a:p>
          <a:p>
            <a:pPr marL="285750" indent="-285750">
              <a:buFont typeface="Wingdings" panose="05000000000000000000" pitchFamily="2" charset="2"/>
              <a:buChar char="Ø"/>
            </a:pPr>
            <a:r>
              <a:rPr lang="en-GB" dirty="0"/>
              <a:t>There is a lack of intensity on necessary designing and documentation.</a:t>
            </a:r>
          </a:p>
          <a:p>
            <a:pPr marL="285750" indent="-285750">
              <a:buFont typeface="Wingdings" panose="05000000000000000000" pitchFamily="2" charset="2"/>
              <a:buChar char="Ø"/>
            </a:pPr>
            <a:r>
              <a:rPr lang="en-GB" dirty="0"/>
              <a:t>It requires an expert project member to take crucial decisions in the meeting.</a:t>
            </a:r>
          </a:p>
          <a:p>
            <a:pPr marL="285750" indent="-285750">
              <a:buFont typeface="Wingdings" panose="05000000000000000000" pitchFamily="2" charset="2"/>
              <a:buChar char="Ø"/>
            </a:pPr>
            <a:r>
              <a:rPr lang="en-GB" dirty="0"/>
              <a:t>Cost of Agile development methodology is slightly more as compared to other development methodology.</a:t>
            </a:r>
          </a:p>
          <a:p>
            <a:pPr marL="285750" indent="-285750">
              <a:buFont typeface="Wingdings" panose="05000000000000000000" pitchFamily="2" charset="2"/>
              <a:buChar char="Ø"/>
            </a:pPr>
            <a:r>
              <a:rPr lang="en-GB" dirty="0"/>
              <a:t>The project can quickly go out off track if the project manager is not clear about requirements and what outcome he/she wants.</a:t>
            </a:r>
            <a:endParaRPr lang="en-IN" dirty="0"/>
          </a:p>
        </p:txBody>
      </p:sp>
    </p:spTree>
    <p:extLst>
      <p:ext uri="{BB962C8B-B14F-4D97-AF65-F5344CB8AC3E}">
        <p14:creationId xmlns:p14="http://schemas.microsoft.com/office/powerpoint/2010/main" val="420101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7D033-19DC-C67C-5F01-A0A0FF74F72B}"/>
              </a:ext>
            </a:extLst>
          </p:cNvPr>
          <p:cNvSpPr txBox="1"/>
          <p:nvPr/>
        </p:nvSpPr>
        <p:spPr>
          <a:xfrm>
            <a:off x="1173325" y="1026884"/>
            <a:ext cx="9510225" cy="3693319"/>
          </a:xfrm>
          <a:prstGeom prst="rect">
            <a:avLst/>
          </a:prstGeom>
          <a:noFill/>
        </p:spPr>
        <p:txBody>
          <a:bodyPr wrap="square">
            <a:spAutoFit/>
          </a:bodyPr>
          <a:lstStyle/>
          <a:p>
            <a:r>
              <a:rPr lang="en-GB" dirty="0"/>
              <a:t>Agile Manifesto</a:t>
            </a:r>
          </a:p>
          <a:p>
            <a:r>
              <a:rPr lang="en-GB" dirty="0"/>
              <a:t>In February 2001, at the Snowbird resort in Utah, a team of 17 software developers met to discuss lightweight development methods. The result of their meeting was the following Agile Manifesto for software development:-</a:t>
            </a:r>
          </a:p>
          <a:p>
            <a:endParaRPr lang="en-GB" dirty="0"/>
          </a:p>
          <a:p>
            <a:r>
              <a:rPr lang="en-GB" dirty="0"/>
              <a:t>We are uncovering the better ways of developing software by doing it and helping others to do it. Through this meeting, we have come to value -</a:t>
            </a:r>
          </a:p>
          <a:p>
            <a:endParaRPr lang="en-GB" dirty="0"/>
          </a:p>
          <a:p>
            <a:r>
              <a:rPr lang="en-GB" dirty="0"/>
              <a:t>Individuals and interactions over Processes and tools.</a:t>
            </a:r>
          </a:p>
          <a:p>
            <a:r>
              <a:rPr lang="en-GB" dirty="0"/>
              <a:t>Working software over comprehensive documentation.</a:t>
            </a:r>
          </a:p>
          <a:p>
            <a:r>
              <a:rPr lang="en-GB" dirty="0"/>
              <a:t>Customers are collaboration over contact negotiation.</a:t>
            </a:r>
          </a:p>
          <a:p>
            <a:r>
              <a:rPr lang="en-GB" dirty="0"/>
              <a:t>Responding to change over following a plan.</a:t>
            </a:r>
          </a:p>
          <a:p>
            <a:r>
              <a:rPr lang="en-GB" dirty="0"/>
              <a:t>So that, while there is value in the items on the right, we value the items on the left more.</a:t>
            </a:r>
            <a:endParaRPr lang="en-IN" dirty="0"/>
          </a:p>
        </p:txBody>
      </p:sp>
    </p:spTree>
    <p:extLst>
      <p:ext uri="{BB962C8B-B14F-4D97-AF65-F5344CB8AC3E}">
        <p14:creationId xmlns:p14="http://schemas.microsoft.com/office/powerpoint/2010/main" val="963777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EB790-3437-9609-D77B-7124B9B9AE35}"/>
              </a:ext>
            </a:extLst>
          </p:cNvPr>
          <p:cNvSpPr txBox="1"/>
          <p:nvPr/>
        </p:nvSpPr>
        <p:spPr>
          <a:xfrm>
            <a:off x="270587" y="512870"/>
            <a:ext cx="10748865" cy="5078313"/>
          </a:xfrm>
          <a:prstGeom prst="rect">
            <a:avLst/>
          </a:prstGeom>
          <a:noFill/>
        </p:spPr>
        <p:txBody>
          <a:bodyPr wrap="square">
            <a:spAutoFit/>
          </a:bodyPr>
          <a:lstStyle/>
          <a:p>
            <a:r>
              <a:rPr lang="en-GB" dirty="0"/>
              <a:t>The Twelve Principle of Agile Manifesto</a:t>
            </a:r>
          </a:p>
          <a:p>
            <a:endParaRPr lang="en-GB" dirty="0"/>
          </a:p>
          <a:p>
            <a:r>
              <a:rPr lang="en-GB" dirty="0"/>
              <a:t>Customer Satisfaction: Manifesto provides high priority to satisfy the costumer's requirements. This is done through early and continuous delivery of valuable software.</a:t>
            </a:r>
          </a:p>
          <a:p>
            <a:endParaRPr lang="en-GB" dirty="0"/>
          </a:p>
          <a:p>
            <a:r>
              <a:rPr lang="en-GB" dirty="0"/>
              <a:t>Welcome Change: Making changes during software development is common and inevitable. Every changing requirement should be welcome, even in the late development phase. Agile process works to increase the customers' competitive advantage.</a:t>
            </a:r>
          </a:p>
          <a:p>
            <a:endParaRPr lang="en-GB" dirty="0"/>
          </a:p>
          <a:p>
            <a:r>
              <a:rPr lang="en-GB" dirty="0"/>
              <a:t>Deliver the Working Software: Deliver the working software frequently, ranging from a few weeks to a few months with considering the shortest time period.</a:t>
            </a:r>
          </a:p>
          <a:p>
            <a:endParaRPr lang="en-GB" dirty="0"/>
          </a:p>
          <a:p>
            <a:r>
              <a:rPr lang="en-GB" dirty="0"/>
              <a:t>Collaboration: Business people (Scrum Master and Project Owner) and developers must work together during the entire life of a project development phase.</a:t>
            </a:r>
          </a:p>
          <a:p>
            <a:endParaRPr lang="en-GB" dirty="0"/>
          </a:p>
          <a:p>
            <a:r>
              <a:rPr lang="en-GB" dirty="0"/>
              <a:t>Motivation: Projects should be build around motivated team members. Provide such environment that supports individual team members and trust them. It makes them feel responsible for getting the job done thoroughly.</a:t>
            </a:r>
          </a:p>
          <a:p>
            <a:endParaRPr lang="en-GB" dirty="0"/>
          </a:p>
        </p:txBody>
      </p:sp>
    </p:spTree>
    <p:extLst>
      <p:ext uri="{BB962C8B-B14F-4D97-AF65-F5344CB8AC3E}">
        <p14:creationId xmlns:p14="http://schemas.microsoft.com/office/powerpoint/2010/main" val="61104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25194-DBB6-44D7-940D-2C4EC695BEE4}"/>
              </a:ext>
            </a:extLst>
          </p:cNvPr>
          <p:cNvSpPr txBox="1"/>
          <p:nvPr/>
        </p:nvSpPr>
        <p:spPr>
          <a:xfrm>
            <a:off x="727788" y="2358241"/>
            <a:ext cx="9181322" cy="3416320"/>
          </a:xfrm>
          <a:prstGeom prst="rect">
            <a:avLst/>
          </a:prstGeom>
          <a:noFill/>
        </p:spPr>
        <p:txBody>
          <a:bodyPr wrap="square">
            <a:spAutoFit/>
          </a:bodyPr>
          <a:lstStyle/>
          <a:p>
            <a:r>
              <a:rPr lang="en-GB" dirty="0"/>
              <a:t>Maintain Constant Pace: The aim of agile development is sustainable development. All the businesses and users should be able to maintain a constant pace with the project.</a:t>
            </a:r>
          </a:p>
          <a:p>
            <a:endParaRPr lang="en-GB" dirty="0"/>
          </a:p>
          <a:p>
            <a:r>
              <a:rPr lang="en-GB" dirty="0"/>
              <a:t>Monitoring: Pay regular attention to technical excellence and good design to maximize agility.</a:t>
            </a:r>
          </a:p>
          <a:p>
            <a:r>
              <a:rPr lang="en-GB" dirty="0"/>
              <a:t>Simplicity: Keep things simple and use simple terms to measure the work that is not completed.</a:t>
            </a:r>
          </a:p>
          <a:p>
            <a:endParaRPr lang="en-GB" dirty="0"/>
          </a:p>
          <a:p>
            <a:r>
              <a:rPr lang="en-GB" dirty="0"/>
              <a:t>Self-organized Teams: The Agile team should be self-organized. They should not be depending heavily on other teams because the best architectures, requirements, and designs emerge from self-organized teams.</a:t>
            </a:r>
          </a:p>
          <a:p>
            <a:endParaRPr lang="en-GB" dirty="0"/>
          </a:p>
          <a:p>
            <a:r>
              <a:rPr lang="en-GB" dirty="0"/>
              <a:t>Review the Work Regularly: The work should be reviewed at regular intervals, so that the team can reflect on how to become more productive and adjust its </a:t>
            </a:r>
            <a:r>
              <a:rPr lang="en-GB" dirty="0" err="1"/>
              <a:t>behavior</a:t>
            </a:r>
            <a:r>
              <a:rPr lang="en-GB" dirty="0"/>
              <a:t> accordingly.</a:t>
            </a:r>
            <a:endParaRPr lang="en-IN" dirty="0"/>
          </a:p>
        </p:txBody>
      </p:sp>
      <p:sp>
        <p:nvSpPr>
          <p:cNvPr id="5" name="TextBox 4">
            <a:extLst>
              <a:ext uri="{FF2B5EF4-FFF2-40B4-BE49-F238E27FC236}">
                <a16:creationId xmlns:a16="http://schemas.microsoft.com/office/drawing/2014/main" id="{E56F25E7-5EBB-1210-3ACC-6E18EF00100D}"/>
              </a:ext>
            </a:extLst>
          </p:cNvPr>
          <p:cNvSpPr txBox="1"/>
          <p:nvPr/>
        </p:nvSpPr>
        <p:spPr>
          <a:xfrm>
            <a:off x="727788" y="558006"/>
            <a:ext cx="9004041" cy="1754326"/>
          </a:xfrm>
          <a:prstGeom prst="rect">
            <a:avLst/>
          </a:prstGeom>
          <a:noFill/>
        </p:spPr>
        <p:txBody>
          <a:bodyPr wrap="square">
            <a:spAutoFit/>
          </a:bodyPr>
          <a:lstStyle/>
          <a:p>
            <a:r>
              <a:rPr lang="en-GB" dirty="0"/>
              <a:t>Face-to-face Conversation: Face-to-face conversation between Scrum Master and development team and between the Scrum Master and customers for the most efficient and effective method of conveying information to and within a development team.</a:t>
            </a:r>
          </a:p>
          <a:p>
            <a:endParaRPr lang="en-GB" dirty="0"/>
          </a:p>
          <a:p>
            <a:r>
              <a:rPr lang="en-GB" dirty="0"/>
              <a:t>Measure the Progress as per the Working Software: The working software is the key and primary measure of the progress.</a:t>
            </a:r>
          </a:p>
        </p:txBody>
      </p:sp>
    </p:spTree>
    <p:extLst>
      <p:ext uri="{BB962C8B-B14F-4D97-AF65-F5344CB8AC3E}">
        <p14:creationId xmlns:p14="http://schemas.microsoft.com/office/powerpoint/2010/main" val="298488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050060-9854-51FC-6E54-F87442AA0073}"/>
              </a:ext>
            </a:extLst>
          </p:cNvPr>
          <p:cNvSpPr txBox="1"/>
          <p:nvPr/>
        </p:nvSpPr>
        <p:spPr>
          <a:xfrm>
            <a:off x="557505" y="482788"/>
            <a:ext cx="10275336" cy="2862322"/>
          </a:xfrm>
          <a:prstGeom prst="rect">
            <a:avLst/>
          </a:prstGeom>
          <a:noFill/>
        </p:spPr>
        <p:txBody>
          <a:bodyPr wrap="square">
            <a:spAutoFit/>
          </a:bodyPr>
          <a:lstStyle/>
          <a:p>
            <a:r>
              <a:rPr lang="en-GB" dirty="0"/>
              <a:t>What is Scrum?</a:t>
            </a:r>
          </a:p>
          <a:p>
            <a:r>
              <a:rPr lang="en-GB" dirty="0"/>
              <a:t>Scrum is a framework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endParaRPr lang="en-GB" dirty="0"/>
          </a:p>
          <a:p>
            <a:r>
              <a:rPr lang="en-GB" dirty="0"/>
              <a:t>It is the most frequent software that is used by the development team. Its principle and lessons can be applied to all kinds of teamwork. Its policy and experiences is a reason of popularity of Scrum framework. The Scrum describes a set of tools, meetings, and roles that help the teams structure. It also manages the work done by the team</a:t>
            </a:r>
            <a:endParaRPr lang="en-IN" dirty="0"/>
          </a:p>
        </p:txBody>
      </p:sp>
    </p:spTree>
    <p:extLst>
      <p:ext uri="{BB962C8B-B14F-4D97-AF65-F5344CB8AC3E}">
        <p14:creationId xmlns:p14="http://schemas.microsoft.com/office/powerpoint/2010/main" val="212666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gile Scrum">
            <a:extLst>
              <a:ext uri="{FF2B5EF4-FFF2-40B4-BE49-F238E27FC236}">
                <a16:creationId xmlns:a16="http://schemas.microsoft.com/office/drawing/2014/main" id="{5CCA90B2-9B7F-22CC-D74B-1942FA9BD1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7EE99D82-D3BC-3E26-1D44-8585A84999E0}"/>
              </a:ext>
            </a:extLst>
          </p:cNvPr>
          <p:cNvPicPr>
            <a:picLocks noChangeAspect="1"/>
          </p:cNvPicPr>
          <p:nvPr/>
        </p:nvPicPr>
        <p:blipFill>
          <a:blip r:embed="rId2"/>
          <a:stretch>
            <a:fillRect/>
          </a:stretch>
        </p:blipFill>
        <p:spPr>
          <a:xfrm>
            <a:off x="5356549" y="895350"/>
            <a:ext cx="5715000" cy="4762500"/>
          </a:xfrm>
          <a:prstGeom prst="rect">
            <a:avLst/>
          </a:prstGeom>
        </p:spPr>
      </p:pic>
      <p:sp>
        <p:nvSpPr>
          <p:cNvPr id="4" name="TextBox 3">
            <a:extLst>
              <a:ext uri="{FF2B5EF4-FFF2-40B4-BE49-F238E27FC236}">
                <a16:creationId xmlns:a16="http://schemas.microsoft.com/office/drawing/2014/main" id="{39CF4A98-17EC-CB03-B099-22565F9548A0}"/>
              </a:ext>
            </a:extLst>
          </p:cNvPr>
          <p:cNvSpPr txBox="1"/>
          <p:nvPr/>
        </p:nvSpPr>
        <p:spPr>
          <a:xfrm>
            <a:off x="187390" y="4019460"/>
            <a:ext cx="4795157" cy="1477328"/>
          </a:xfrm>
          <a:prstGeom prst="rect">
            <a:avLst/>
          </a:prstGeom>
          <a:noFill/>
        </p:spPr>
        <p:txBody>
          <a:bodyPr wrap="square">
            <a:spAutoFit/>
          </a:bodyPr>
          <a:lstStyle/>
          <a:p>
            <a:r>
              <a:rPr lang="en-GB" b="0" i="0" dirty="0">
                <a:effectLst/>
                <a:latin typeface="inter-regular"/>
              </a:rPr>
              <a:t>Sprints are a short, time-boxed period for Scrum team that works to complete a set amount of work. Sprints are the core component of Scrum and agile methodology. The right sprints will help our agile team to ship better software.</a:t>
            </a:r>
            <a:endParaRPr lang="en-IN" dirty="0"/>
          </a:p>
        </p:txBody>
      </p:sp>
      <p:sp>
        <p:nvSpPr>
          <p:cNvPr id="5" name="TextBox 4">
            <a:extLst>
              <a:ext uri="{FF2B5EF4-FFF2-40B4-BE49-F238E27FC236}">
                <a16:creationId xmlns:a16="http://schemas.microsoft.com/office/drawing/2014/main" id="{14681728-3365-60A6-2A08-626E99CEAD53}"/>
              </a:ext>
            </a:extLst>
          </p:cNvPr>
          <p:cNvSpPr txBox="1"/>
          <p:nvPr/>
        </p:nvSpPr>
        <p:spPr>
          <a:xfrm>
            <a:off x="267866" y="1273076"/>
            <a:ext cx="4795158" cy="2308324"/>
          </a:xfrm>
          <a:prstGeom prst="rect">
            <a:avLst/>
          </a:prstGeom>
          <a:noFill/>
        </p:spPr>
        <p:txBody>
          <a:bodyPr wrap="square">
            <a:spAutoFit/>
          </a:bodyPr>
          <a:lstStyle/>
          <a:p>
            <a:r>
              <a:rPr lang="en-GB" dirty="0"/>
              <a:t>What are sprints?</a:t>
            </a:r>
          </a:p>
          <a:p>
            <a:r>
              <a:rPr lang="en-GB" dirty="0"/>
              <a:t>With scrum, a product is built in a series of repetition called sprints. It breaks down big complex projects into bite-size pieces. It makes projects more manageable, allows teams to ship high quality, work faster, and more frequently. The sprints give them more flexibility to adapt to the changes.</a:t>
            </a:r>
            <a:endParaRPr lang="en-IN" dirty="0"/>
          </a:p>
        </p:txBody>
      </p:sp>
    </p:spTree>
    <p:extLst>
      <p:ext uri="{BB962C8B-B14F-4D97-AF65-F5344CB8AC3E}">
        <p14:creationId xmlns:p14="http://schemas.microsoft.com/office/powerpoint/2010/main" val="21318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B7F732-1B91-B08F-21D2-6209A8BEAB0A}"/>
              </a:ext>
            </a:extLst>
          </p:cNvPr>
          <p:cNvPicPr>
            <a:picLocks noChangeAspect="1"/>
          </p:cNvPicPr>
          <p:nvPr/>
        </p:nvPicPr>
        <p:blipFill>
          <a:blip r:embed="rId2"/>
          <a:stretch>
            <a:fillRect/>
          </a:stretch>
        </p:blipFill>
        <p:spPr>
          <a:xfrm>
            <a:off x="1257299" y="368104"/>
            <a:ext cx="8677275" cy="6318251"/>
          </a:xfrm>
          <a:prstGeom prst="rect">
            <a:avLst/>
          </a:prstGeom>
        </p:spPr>
      </p:pic>
    </p:spTree>
    <p:extLst>
      <p:ext uri="{BB962C8B-B14F-4D97-AF65-F5344CB8AC3E}">
        <p14:creationId xmlns:p14="http://schemas.microsoft.com/office/powerpoint/2010/main" val="421237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910FFE-9422-E12E-AD2B-3239FE80DDAD}"/>
              </a:ext>
            </a:extLst>
          </p:cNvPr>
          <p:cNvSpPr txBox="1"/>
          <p:nvPr/>
        </p:nvSpPr>
        <p:spPr>
          <a:xfrm>
            <a:off x="604157" y="555402"/>
            <a:ext cx="9379597" cy="4524315"/>
          </a:xfrm>
          <a:prstGeom prst="rect">
            <a:avLst/>
          </a:prstGeom>
          <a:noFill/>
        </p:spPr>
        <p:txBody>
          <a:bodyPr wrap="square">
            <a:spAutoFit/>
          </a:bodyPr>
          <a:lstStyle/>
          <a:p>
            <a:r>
              <a:rPr lang="en-GB" dirty="0"/>
              <a:t>Sprint Backlog: Sprint Backlog is a backlog that has taken some of the activities from the product backlog which needs to be completed within this sprint.</a:t>
            </a:r>
          </a:p>
          <a:p>
            <a:endParaRPr lang="en-GB" dirty="0"/>
          </a:p>
          <a:p>
            <a:r>
              <a:rPr lang="en-GB" dirty="0"/>
              <a:t>Scrum Board: Scrum Board is a board that shows the status of all the activities that need to be done within this sprint.</a:t>
            </a:r>
          </a:p>
          <a:p>
            <a:endParaRPr lang="en-GB" dirty="0"/>
          </a:p>
          <a:p>
            <a:r>
              <a:rPr lang="en-GB" dirty="0"/>
              <a:t>Scrum Board consists of four status:</a:t>
            </a:r>
          </a:p>
          <a:p>
            <a:endParaRPr lang="en-GB" dirty="0"/>
          </a:p>
          <a:p>
            <a:r>
              <a:rPr lang="en-GB" dirty="0"/>
              <a:t>Open</a:t>
            </a:r>
          </a:p>
          <a:p>
            <a:r>
              <a:rPr lang="en-GB" dirty="0"/>
              <a:t>The 'Open' status means that the tasks which are available in 'Open' are not yet started.</a:t>
            </a:r>
          </a:p>
          <a:p>
            <a:r>
              <a:rPr lang="en-GB" dirty="0"/>
              <a:t>In progress</a:t>
            </a:r>
          </a:p>
          <a:p>
            <a:r>
              <a:rPr lang="en-GB" dirty="0"/>
              <a:t>The 'In progress' status means the developers completed their tasks.</a:t>
            </a:r>
          </a:p>
          <a:p>
            <a:r>
              <a:rPr lang="en-GB" dirty="0"/>
              <a:t>Testing</a:t>
            </a:r>
          </a:p>
          <a:p>
            <a:r>
              <a:rPr lang="en-GB" dirty="0"/>
              <a:t>The 'testing' means that the task is in a testing phase.</a:t>
            </a:r>
          </a:p>
          <a:p>
            <a:r>
              <a:rPr lang="en-GB" dirty="0"/>
              <a:t>Closed</a:t>
            </a:r>
          </a:p>
          <a:p>
            <a:r>
              <a:rPr lang="en-GB" dirty="0"/>
              <a:t>The 'closed' means the task has been completed.</a:t>
            </a:r>
            <a:endParaRPr lang="en-IN" dirty="0"/>
          </a:p>
        </p:txBody>
      </p:sp>
    </p:spTree>
    <p:extLst>
      <p:ext uri="{BB962C8B-B14F-4D97-AF65-F5344CB8AC3E}">
        <p14:creationId xmlns:p14="http://schemas.microsoft.com/office/powerpoint/2010/main" val="408729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B9AB1-3BEE-8D8E-51AE-748C46A4516E}"/>
              </a:ext>
            </a:extLst>
          </p:cNvPr>
          <p:cNvSpPr txBox="1"/>
          <p:nvPr/>
        </p:nvSpPr>
        <p:spPr>
          <a:xfrm>
            <a:off x="457880" y="164378"/>
            <a:ext cx="4657046" cy="4524315"/>
          </a:xfrm>
          <a:prstGeom prst="rect">
            <a:avLst/>
          </a:prstGeom>
          <a:noFill/>
        </p:spPr>
        <p:txBody>
          <a:bodyPr wrap="square">
            <a:spAutoFit/>
          </a:bodyPr>
          <a:lstStyle/>
          <a:p>
            <a:pPr algn="just"/>
            <a:r>
              <a:rPr lang="en-GB" b="1" i="0" dirty="0">
                <a:effectLst/>
                <a:latin typeface="erdana"/>
              </a:rPr>
              <a:t>What is Agile Methodology?</a:t>
            </a:r>
          </a:p>
          <a:p>
            <a:pPr algn="just"/>
            <a:r>
              <a:rPr lang="en-GB" b="0" i="0" dirty="0">
                <a:effectLst/>
                <a:latin typeface="inter-regular"/>
              </a:rPr>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p>
          <a:p>
            <a:pPr algn="just"/>
            <a:r>
              <a:rPr lang="en-GB" b="0" i="0" dirty="0">
                <a:effectLst/>
                <a:latin typeface="inter-regular"/>
              </a:rPr>
              <a:t>The single-phase software development takes 6 to 18 months. In single-phase development, all the requirement gathering and risks management factors are predicted initially.</a:t>
            </a:r>
          </a:p>
          <a:p>
            <a:pPr algn="just"/>
            <a:r>
              <a:rPr lang="en-GB" b="0" i="0" dirty="0">
                <a:effectLst/>
                <a:latin typeface="inter-regular"/>
              </a:rPr>
              <a:t>The agile software development process frequently takes the feedback of workable product. The workable product is delivered within 1 to 4 weeks of iteration.</a:t>
            </a:r>
          </a:p>
        </p:txBody>
      </p:sp>
      <p:pic>
        <p:nvPicPr>
          <p:cNvPr id="4" name="Picture 3">
            <a:extLst>
              <a:ext uri="{FF2B5EF4-FFF2-40B4-BE49-F238E27FC236}">
                <a16:creationId xmlns:a16="http://schemas.microsoft.com/office/drawing/2014/main" id="{74AF677D-AE88-8424-C912-05877D93BD87}"/>
              </a:ext>
            </a:extLst>
          </p:cNvPr>
          <p:cNvPicPr>
            <a:picLocks noChangeAspect="1"/>
          </p:cNvPicPr>
          <p:nvPr/>
        </p:nvPicPr>
        <p:blipFill>
          <a:blip r:embed="rId2"/>
          <a:stretch>
            <a:fillRect/>
          </a:stretch>
        </p:blipFill>
        <p:spPr>
          <a:xfrm>
            <a:off x="5375844" y="438150"/>
            <a:ext cx="6358276" cy="5300344"/>
          </a:xfrm>
          <a:prstGeom prst="rect">
            <a:avLst/>
          </a:prstGeom>
        </p:spPr>
      </p:pic>
    </p:spTree>
    <p:extLst>
      <p:ext uri="{BB962C8B-B14F-4D97-AF65-F5344CB8AC3E}">
        <p14:creationId xmlns:p14="http://schemas.microsoft.com/office/powerpoint/2010/main" val="241343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E4B5E-2C07-C677-56E3-8DF7A2FFA226}"/>
              </a:ext>
            </a:extLst>
          </p:cNvPr>
          <p:cNvSpPr txBox="1"/>
          <p:nvPr/>
        </p:nvSpPr>
        <p:spPr>
          <a:xfrm>
            <a:off x="388774" y="289449"/>
            <a:ext cx="9613641" cy="923330"/>
          </a:xfrm>
          <a:prstGeom prst="rect">
            <a:avLst/>
          </a:prstGeom>
          <a:noFill/>
        </p:spPr>
        <p:txBody>
          <a:bodyPr wrap="square">
            <a:spAutoFit/>
          </a:bodyPr>
          <a:lstStyle/>
          <a:p>
            <a:pPr algn="just"/>
            <a:r>
              <a:rPr lang="en-GB" b="0" i="0" dirty="0">
                <a:effectLst/>
                <a:latin typeface="erdana"/>
              </a:rPr>
              <a:t>Roles in Agile</a:t>
            </a:r>
          </a:p>
          <a:p>
            <a:pPr algn="just"/>
            <a:r>
              <a:rPr lang="en-GB" b="0" i="0" dirty="0">
                <a:effectLst/>
                <a:latin typeface="inter-regular"/>
              </a:rPr>
              <a:t>There are two different roles in a Agile methodology. These are the Scrum Master and Product Owner.</a:t>
            </a:r>
          </a:p>
        </p:txBody>
      </p:sp>
      <p:sp>
        <p:nvSpPr>
          <p:cNvPr id="5" name="TextBox 4">
            <a:extLst>
              <a:ext uri="{FF2B5EF4-FFF2-40B4-BE49-F238E27FC236}">
                <a16:creationId xmlns:a16="http://schemas.microsoft.com/office/drawing/2014/main" id="{77E9F85F-8C9A-2C46-16DC-C80DC557A81B}"/>
              </a:ext>
            </a:extLst>
          </p:cNvPr>
          <p:cNvSpPr txBox="1"/>
          <p:nvPr/>
        </p:nvSpPr>
        <p:spPr>
          <a:xfrm>
            <a:off x="1789144" y="987529"/>
            <a:ext cx="8054652" cy="5078313"/>
          </a:xfrm>
          <a:prstGeom prst="rect">
            <a:avLst/>
          </a:prstGeom>
          <a:noFill/>
        </p:spPr>
        <p:txBody>
          <a:bodyPr wrap="square">
            <a:spAutoFit/>
          </a:bodyPr>
          <a:lstStyle/>
          <a:p>
            <a:r>
              <a:rPr lang="en-GB" dirty="0"/>
              <a:t>1. Scrum Master</a:t>
            </a:r>
          </a:p>
          <a:p>
            <a:r>
              <a:rPr lang="en-GB" dirty="0"/>
              <a:t>The Scrum Master is a team leader and facility provider who helps the team member to follow agile practices, so that the team member meets their commitments and customers requirements. The scrum master plays the following responsibilities:</a:t>
            </a:r>
          </a:p>
          <a:p>
            <a:endParaRPr lang="en-GB" dirty="0"/>
          </a:p>
          <a:p>
            <a:r>
              <a:rPr lang="en-GB" dirty="0"/>
              <a:t>They enable the close co-operation between all the roles and functions.</a:t>
            </a:r>
          </a:p>
          <a:p>
            <a:r>
              <a:rPr lang="en-GB" dirty="0"/>
              <a:t>They remove all the blocks which occur.</a:t>
            </a:r>
          </a:p>
          <a:p>
            <a:r>
              <a:rPr lang="en-GB" dirty="0"/>
              <a:t>They safeguard the team from any disturbances.</a:t>
            </a:r>
          </a:p>
          <a:p>
            <a:r>
              <a:rPr lang="en-GB" dirty="0"/>
              <a:t>They work with the organization to track the progress and processes of the company.</a:t>
            </a:r>
          </a:p>
          <a:p>
            <a:r>
              <a:rPr lang="en-GB" dirty="0"/>
              <a:t>            They ensure that Agile Inspect &amp; Adapt processes are leveraged correctly which includes</a:t>
            </a:r>
          </a:p>
          <a:p>
            <a:pPr marL="285750" indent="-285750">
              <a:buFont typeface="Wingdings" panose="05000000000000000000" pitchFamily="2" charset="2"/>
              <a:buChar char="Ø"/>
            </a:pPr>
            <a:r>
              <a:rPr lang="en-GB" dirty="0"/>
              <a:t>Planned meetings</a:t>
            </a:r>
          </a:p>
          <a:p>
            <a:pPr marL="285750" indent="-285750">
              <a:buFont typeface="Wingdings" panose="05000000000000000000" pitchFamily="2" charset="2"/>
              <a:buChar char="Ø"/>
            </a:pPr>
            <a:r>
              <a:rPr lang="en-GB" dirty="0"/>
              <a:t>Daily stand-ups</a:t>
            </a:r>
          </a:p>
          <a:p>
            <a:pPr marL="285750" indent="-285750">
              <a:buFont typeface="Wingdings" panose="05000000000000000000" pitchFamily="2" charset="2"/>
              <a:buChar char="Ø"/>
            </a:pPr>
            <a:r>
              <a:rPr lang="en-GB" dirty="0"/>
              <a:t>Demo</a:t>
            </a:r>
          </a:p>
          <a:p>
            <a:pPr marL="285750" indent="-285750">
              <a:buFont typeface="Wingdings" panose="05000000000000000000" pitchFamily="2" charset="2"/>
              <a:buChar char="Ø"/>
            </a:pPr>
            <a:r>
              <a:rPr lang="en-GB" dirty="0"/>
              <a:t>Review</a:t>
            </a:r>
          </a:p>
          <a:p>
            <a:pPr marL="285750" indent="-285750">
              <a:buFont typeface="Wingdings" panose="05000000000000000000" pitchFamily="2" charset="2"/>
              <a:buChar char="Ø"/>
            </a:pPr>
            <a:r>
              <a:rPr lang="en-GB" dirty="0"/>
              <a:t>Retrospective meetings, and</a:t>
            </a:r>
          </a:p>
          <a:p>
            <a:pPr marL="285750" indent="-285750">
              <a:buFont typeface="Wingdings" panose="05000000000000000000" pitchFamily="2" charset="2"/>
              <a:buChar char="Ø"/>
            </a:pPr>
            <a:r>
              <a:rPr lang="en-GB" dirty="0"/>
              <a:t>Facilitate team meetings and decision-making process.</a:t>
            </a:r>
            <a:endParaRPr lang="en-IN" dirty="0"/>
          </a:p>
        </p:txBody>
      </p:sp>
    </p:spTree>
    <p:extLst>
      <p:ext uri="{BB962C8B-B14F-4D97-AF65-F5344CB8AC3E}">
        <p14:creationId xmlns:p14="http://schemas.microsoft.com/office/powerpoint/2010/main" val="128491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58767B-2FDA-F97C-D2F6-C2EACC3ED9C6}"/>
              </a:ext>
            </a:extLst>
          </p:cNvPr>
          <p:cNvSpPr txBox="1"/>
          <p:nvPr/>
        </p:nvSpPr>
        <p:spPr>
          <a:xfrm>
            <a:off x="1313284" y="1107938"/>
            <a:ext cx="8353230" cy="3139321"/>
          </a:xfrm>
          <a:prstGeom prst="rect">
            <a:avLst/>
          </a:prstGeom>
          <a:noFill/>
        </p:spPr>
        <p:txBody>
          <a:bodyPr wrap="square">
            <a:spAutoFit/>
          </a:bodyPr>
          <a:lstStyle/>
          <a:p>
            <a:r>
              <a:rPr lang="en-GB" dirty="0"/>
              <a:t>2. Product Owner</a:t>
            </a:r>
          </a:p>
          <a:p>
            <a:r>
              <a:rPr lang="en-GB" dirty="0"/>
              <a:t>The Product Owner is one who runs the product from a business perspective. The Product Owner plays the following responsibilities:</a:t>
            </a:r>
          </a:p>
          <a:p>
            <a:endParaRPr lang="en-GB" dirty="0"/>
          </a:p>
          <a:p>
            <a:r>
              <a:rPr lang="en-GB" dirty="0"/>
              <a:t>He defines the requirements and prioritizes their values.</a:t>
            </a:r>
          </a:p>
          <a:p>
            <a:r>
              <a:rPr lang="en-GB" dirty="0"/>
              <a:t>He sets the release date and contents.</a:t>
            </a:r>
          </a:p>
          <a:p>
            <a:r>
              <a:rPr lang="en-GB" dirty="0"/>
              <a:t>He takes an active role in iteration and releasing planning meetings.</a:t>
            </a:r>
          </a:p>
          <a:p>
            <a:r>
              <a:rPr lang="en-GB" dirty="0"/>
              <a:t>He ensures that the team is working on the most valued requirement.</a:t>
            </a:r>
          </a:p>
          <a:p>
            <a:r>
              <a:rPr lang="en-GB" dirty="0"/>
              <a:t>He represents the voice of the customer.</a:t>
            </a:r>
          </a:p>
          <a:p>
            <a:r>
              <a:rPr lang="en-GB" dirty="0"/>
              <a:t>He accepts the user stories that meet the definition of done and defined acceptance criteria.</a:t>
            </a:r>
            <a:endParaRPr lang="en-IN" dirty="0"/>
          </a:p>
        </p:txBody>
      </p:sp>
    </p:spTree>
    <p:extLst>
      <p:ext uri="{BB962C8B-B14F-4D97-AF65-F5344CB8AC3E}">
        <p14:creationId xmlns:p14="http://schemas.microsoft.com/office/powerpoint/2010/main" val="27072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AD87C-F5C0-0239-14B2-7C3AFCE9B814}"/>
              </a:ext>
            </a:extLst>
          </p:cNvPr>
          <p:cNvSpPr txBox="1"/>
          <p:nvPr/>
        </p:nvSpPr>
        <p:spPr>
          <a:xfrm>
            <a:off x="744115" y="531474"/>
            <a:ext cx="10704935" cy="2031325"/>
          </a:xfrm>
          <a:prstGeom prst="rect">
            <a:avLst/>
          </a:prstGeom>
          <a:noFill/>
        </p:spPr>
        <p:txBody>
          <a:bodyPr wrap="square">
            <a:spAutoFit/>
          </a:bodyPr>
          <a:lstStyle/>
          <a:p>
            <a:r>
              <a:rPr lang="en-GB" dirty="0"/>
              <a:t>Cross-functional team</a:t>
            </a:r>
          </a:p>
          <a:p>
            <a:r>
              <a:rPr lang="en-GB" dirty="0"/>
              <a:t>Every agile team contains self-sufficient team with 5 to 9 team members. The average experience of each member ranges from 6 to 10 years. The agile team contains 3 to 4 developers, 1 tester, 1 technical lead, 1 scrum master and 1 product owner.</a:t>
            </a:r>
          </a:p>
          <a:p>
            <a:endParaRPr lang="en-GB" dirty="0"/>
          </a:p>
          <a:p>
            <a:r>
              <a:rPr lang="en-GB" dirty="0"/>
              <a:t>The Scrum master and Product owner are considered as a part of Team Interface, on the other hand remaining members are the part of Technical Interface.</a:t>
            </a:r>
            <a:endParaRPr lang="en-IN" dirty="0"/>
          </a:p>
        </p:txBody>
      </p:sp>
      <p:pic>
        <p:nvPicPr>
          <p:cNvPr id="4" name="Picture 3">
            <a:extLst>
              <a:ext uri="{FF2B5EF4-FFF2-40B4-BE49-F238E27FC236}">
                <a16:creationId xmlns:a16="http://schemas.microsoft.com/office/drawing/2014/main" id="{9186ED9A-8A6E-BB38-9AB0-2BE978038948}"/>
              </a:ext>
            </a:extLst>
          </p:cNvPr>
          <p:cNvPicPr>
            <a:picLocks noChangeAspect="1"/>
          </p:cNvPicPr>
          <p:nvPr/>
        </p:nvPicPr>
        <p:blipFill>
          <a:blip r:embed="rId2"/>
          <a:stretch>
            <a:fillRect/>
          </a:stretch>
        </p:blipFill>
        <p:spPr>
          <a:xfrm>
            <a:off x="2947307" y="2716374"/>
            <a:ext cx="4762500" cy="3810000"/>
          </a:xfrm>
          <a:prstGeom prst="rect">
            <a:avLst/>
          </a:prstGeom>
        </p:spPr>
      </p:pic>
    </p:spTree>
    <p:extLst>
      <p:ext uri="{BB962C8B-B14F-4D97-AF65-F5344CB8AC3E}">
        <p14:creationId xmlns:p14="http://schemas.microsoft.com/office/powerpoint/2010/main" val="334562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3578DD-1CAE-5498-4EFB-3C8BEFE573A3}"/>
              </a:ext>
            </a:extLst>
          </p:cNvPr>
          <p:cNvSpPr txBox="1"/>
          <p:nvPr/>
        </p:nvSpPr>
        <p:spPr>
          <a:xfrm>
            <a:off x="473528" y="370821"/>
            <a:ext cx="10807181" cy="2308324"/>
          </a:xfrm>
          <a:prstGeom prst="rect">
            <a:avLst/>
          </a:prstGeom>
          <a:noFill/>
        </p:spPr>
        <p:txBody>
          <a:bodyPr wrap="square">
            <a:spAutoFit/>
          </a:bodyPr>
          <a:lstStyle/>
          <a:p>
            <a:r>
              <a:rPr lang="en-GB" dirty="0"/>
              <a:t>How an Agile Team plan their work?</a:t>
            </a:r>
          </a:p>
          <a:p>
            <a:r>
              <a:rPr lang="en-GB" dirty="0"/>
              <a:t>An Agile methodology is not a specific set of ceremonies or specific development techniques. Rather, it is a group of methodologies that demonstrate a commitment to tight feedback cycles and continuous improvement. An Agile team works in iterations to deliver the customer requirement, and each iteration takes 10 to 15 days. However, the original Agile Manifesto didn't set the time period of two-week iterations or an ideal team size.</a:t>
            </a:r>
          </a:p>
          <a:p>
            <a:endParaRPr lang="en-GB" dirty="0"/>
          </a:p>
          <a:p>
            <a:r>
              <a:rPr lang="en-GB" dirty="0"/>
              <a:t>Each user requirement is a planned based and their backlog prioritization and size. The team decides, how much scope they have and how many hours available with each team to perform their planed task.</a:t>
            </a:r>
            <a:endParaRPr lang="en-IN" dirty="0"/>
          </a:p>
        </p:txBody>
      </p:sp>
      <p:pic>
        <p:nvPicPr>
          <p:cNvPr id="6" name="Picture 5">
            <a:extLst>
              <a:ext uri="{FF2B5EF4-FFF2-40B4-BE49-F238E27FC236}">
                <a16:creationId xmlns:a16="http://schemas.microsoft.com/office/drawing/2014/main" id="{B2AD8615-A324-0A3F-A684-077793B0A40E}"/>
              </a:ext>
            </a:extLst>
          </p:cNvPr>
          <p:cNvPicPr>
            <a:picLocks noChangeAspect="1"/>
          </p:cNvPicPr>
          <p:nvPr/>
        </p:nvPicPr>
        <p:blipFill>
          <a:blip r:embed="rId2"/>
          <a:stretch>
            <a:fillRect/>
          </a:stretch>
        </p:blipFill>
        <p:spPr>
          <a:xfrm>
            <a:off x="1691853" y="2797045"/>
            <a:ext cx="8808294" cy="3584705"/>
          </a:xfrm>
          <a:prstGeom prst="rect">
            <a:avLst/>
          </a:prstGeom>
        </p:spPr>
      </p:pic>
    </p:spTree>
    <p:extLst>
      <p:ext uri="{BB962C8B-B14F-4D97-AF65-F5344CB8AC3E}">
        <p14:creationId xmlns:p14="http://schemas.microsoft.com/office/powerpoint/2010/main" val="173921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FE1A5B-0AEF-4DD1-15A9-06663A1CBF19}"/>
              </a:ext>
            </a:extLst>
          </p:cNvPr>
          <p:cNvSpPr txBox="1"/>
          <p:nvPr/>
        </p:nvSpPr>
        <p:spPr>
          <a:xfrm>
            <a:off x="1937657" y="1133011"/>
            <a:ext cx="7803502" cy="3139321"/>
          </a:xfrm>
          <a:prstGeom prst="rect">
            <a:avLst/>
          </a:prstGeom>
          <a:noFill/>
        </p:spPr>
        <p:txBody>
          <a:bodyPr wrap="square">
            <a:spAutoFit/>
          </a:bodyPr>
          <a:lstStyle/>
          <a:p>
            <a:r>
              <a:rPr lang="en-GB" dirty="0"/>
              <a:t>What is a user requirement?</a:t>
            </a:r>
          </a:p>
          <a:p>
            <a:r>
              <a:rPr lang="en-GB" dirty="0"/>
              <a:t>The user requirement defines the requirements of the user in terms of functionalities. There may be of two type of functionality.</a:t>
            </a:r>
          </a:p>
          <a:p>
            <a:endParaRPr lang="en-GB" dirty="0"/>
          </a:p>
          <a:p>
            <a:r>
              <a:rPr lang="en-GB" dirty="0"/>
              <a:t>As a &lt;User Role&gt; I want &lt;Functionality&gt; so that &lt;Business Value&gt;</a:t>
            </a:r>
          </a:p>
          <a:p>
            <a:endParaRPr lang="en-GB" dirty="0"/>
          </a:p>
          <a:p>
            <a:r>
              <a:rPr lang="en-GB" dirty="0"/>
              <a:t>In order to &lt;Business value&gt; as a &lt;User Role&gt; I want &lt;Functionality&gt;.</a:t>
            </a:r>
          </a:p>
          <a:p>
            <a:endParaRPr lang="en-GB" dirty="0"/>
          </a:p>
          <a:p>
            <a:r>
              <a:rPr lang="en-GB" dirty="0"/>
              <a:t>During software release planning, a rough estimate is given to a user requirement using relative scale points. During iteration planning, the requirement is broken down into tasks.</a:t>
            </a:r>
            <a:endParaRPr lang="en-IN" dirty="0"/>
          </a:p>
        </p:txBody>
      </p:sp>
    </p:spTree>
    <p:extLst>
      <p:ext uri="{BB962C8B-B14F-4D97-AF65-F5344CB8AC3E}">
        <p14:creationId xmlns:p14="http://schemas.microsoft.com/office/powerpoint/2010/main" val="840931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30DFD-0116-5B3B-C6F4-A9E1C965F509}"/>
              </a:ext>
            </a:extLst>
          </p:cNvPr>
          <p:cNvSpPr txBox="1"/>
          <p:nvPr/>
        </p:nvSpPr>
        <p:spPr>
          <a:xfrm>
            <a:off x="529513" y="414555"/>
            <a:ext cx="6097554" cy="3416320"/>
          </a:xfrm>
          <a:prstGeom prst="rect">
            <a:avLst/>
          </a:prstGeom>
          <a:noFill/>
        </p:spPr>
        <p:txBody>
          <a:bodyPr wrap="square">
            <a:spAutoFit/>
          </a:bodyPr>
          <a:lstStyle/>
          <a:p>
            <a:r>
              <a:rPr lang="en-GB" dirty="0"/>
              <a:t>Relation between User requirement and Task</a:t>
            </a:r>
          </a:p>
          <a:p>
            <a:r>
              <a:rPr lang="en-GB" dirty="0"/>
              <a:t>User requirement talks about what is to be done. It defines the needs of users.</a:t>
            </a:r>
          </a:p>
          <a:p>
            <a:r>
              <a:rPr lang="en-GB" dirty="0"/>
              <a:t>Task talks about how it is to be done. It defines how functionality is implemented.</a:t>
            </a:r>
          </a:p>
          <a:p>
            <a:r>
              <a:rPr lang="en-GB" dirty="0"/>
              <a:t>User requirements are implemented by tasks. Every requirement is gathering as the task.</a:t>
            </a:r>
          </a:p>
          <a:p>
            <a:r>
              <a:rPr lang="en-GB" dirty="0"/>
              <a:t>User requirement is divided into different tasks when it is planned in current iteration.</a:t>
            </a:r>
          </a:p>
          <a:p>
            <a:r>
              <a:rPr lang="en-GB" dirty="0"/>
              <a:t>User tasks are estimated in hours based, generally it is between 2 to 12 hours.</a:t>
            </a:r>
          </a:p>
          <a:p>
            <a:r>
              <a:rPr lang="en-GB" dirty="0"/>
              <a:t>Requirements are validated using acceptance test.</a:t>
            </a:r>
            <a:endParaRPr lang="en-IN" dirty="0"/>
          </a:p>
        </p:txBody>
      </p:sp>
      <p:pic>
        <p:nvPicPr>
          <p:cNvPr id="4" name="Picture 3">
            <a:extLst>
              <a:ext uri="{FF2B5EF4-FFF2-40B4-BE49-F238E27FC236}">
                <a16:creationId xmlns:a16="http://schemas.microsoft.com/office/drawing/2014/main" id="{5A55D26C-9327-4848-97E6-24AC99B93FA2}"/>
              </a:ext>
            </a:extLst>
          </p:cNvPr>
          <p:cNvPicPr>
            <a:picLocks noChangeAspect="1"/>
          </p:cNvPicPr>
          <p:nvPr/>
        </p:nvPicPr>
        <p:blipFill>
          <a:blip r:embed="rId2"/>
          <a:stretch>
            <a:fillRect/>
          </a:stretch>
        </p:blipFill>
        <p:spPr>
          <a:xfrm>
            <a:off x="6899987" y="831590"/>
            <a:ext cx="4762500" cy="3810000"/>
          </a:xfrm>
          <a:prstGeom prst="rect">
            <a:avLst/>
          </a:prstGeom>
        </p:spPr>
      </p:pic>
    </p:spTree>
    <p:extLst>
      <p:ext uri="{BB962C8B-B14F-4D97-AF65-F5344CB8AC3E}">
        <p14:creationId xmlns:p14="http://schemas.microsoft.com/office/powerpoint/2010/main" val="387424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5A0CD5-2E98-1FE6-ED98-FA0A74652846}"/>
              </a:ext>
            </a:extLst>
          </p:cNvPr>
          <p:cNvSpPr txBox="1"/>
          <p:nvPr/>
        </p:nvSpPr>
        <p:spPr>
          <a:xfrm>
            <a:off x="874745" y="843677"/>
            <a:ext cx="6097554" cy="2585323"/>
          </a:xfrm>
          <a:prstGeom prst="rect">
            <a:avLst/>
          </a:prstGeom>
          <a:noFill/>
        </p:spPr>
        <p:txBody>
          <a:bodyPr wrap="square">
            <a:spAutoFit/>
          </a:bodyPr>
          <a:lstStyle/>
          <a:p>
            <a:r>
              <a:rPr lang="en-GB" dirty="0"/>
              <a:t>When the requirement is completed</a:t>
            </a:r>
          </a:p>
          <a:p>
            <a:r>
              <a:rPr lang="en-GB" dirty="0"/>
              <a:t>The Agile team decides the meaning of task done. There may be different criteria for it:</a:t>
            </a:r>
          </a:p>
          <a:p>
            <a:endParaRPr lang="en-GB" dirty="0"/>
          </a:p>
          <a:p>
            <a:r>
              <a:rPr lang="en-GB" dirty="0"/>
              <a:t>When the entire task (development, testing) are completed.</a:t>
            </a:r>
          </a:p>
          <a:p>
            <a:r>
              <a:rPr lang="en-GB" dirty="0"/>
              <a:t>When all the acceptance tests are running and are passed.</a:t>
            </a:r>
          </a:p>
          <a:p>
            <a:r>
              <a:rPr lang="en-GB" dirty="0"/>
              <a:t>When no defects found.</a:t>
            </a:r>
          </a:p>
          <a:p>
            <a:r>
              <a:rPr lang="en-GB" dirty="0"/>
              <a:t>Product owner has accepted the requirement.</a:t>
            </a:r>
          </a:p>
          <a:p>
            <a:r>
              <a:rPr lang="en-GB" dirty="0"/>
              <a:t>When the software product is delivered to the end user.</a:t>
            </a:r>
            <a:endParaRPr lang="en-IN" dirty="0"/>
          </a:p>
        </p:txBody>
      </p:sp>
    </p:spTree>
    <p:extLst>
      <p:ext uri="{BB962C8B-B14F-4D97-AF65-F5344CB8AC3E}">
        <p14:creationId xmlns:p14="http://schemas.microsoft.com/office/powerpoint/2010/main" val="341862617"/>
      </p:ext>
    </p:extLst>
  </p:cSld>
  <p:clrMapOvr>
    <a:masterClrMapping/>
  </p:clrMapOvr>
</p:sld>
</file>

<file path=ppt/theme/theme1.xml><?xml version="1.0" encoding="utf-8"?>
<a:theme xmlns:a="http://schemas.openxmlformats.org/drawingml/2006/main" name="TropicVTI">
  <a:themeElements>
    <a:clrScheme name="AnalogousFromRegularSeedRightStep">
      <a:dk1>
        <a:srgbClr val="000000"/>
      </a:dk1>
      <a:lt1>
        <a:srgbClr val="FFFFFF"/>
      </a:lt1>
      <a:dk2>
        <a:srgbClr val="1B2430"/>
      </a:dk2>
      <a:lt2>
        <a:srgbClr val="F3F0F0"/>
      </a:lt2>
      <a:accent1>
        <a:srgbClr val="45B0A9"/>
      </a:accent1>
      <a:accent2>
        <a:srgbClr val="3B87B1"/>
      </a:accent2>
      <a:accent3>
        <a:srgbClr val="4D68C3"/>
      </a:accent3>
      <a:accent4>
        <a:srgbClr val="553FB3"/>
      </a:accent4>
      <a:accent5>
        <a:srgbClr val="944DC3"/>
      </a:accent5>
      <a:accent6>
        <a:srgbClr val="B13BAF"/>
      </a:accent6>
      <a:hlink>
        <a:srgbClr val="BF3F47"/>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606</TotalTime>
  <Words>1786</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erdana</vt:lpstr>
      <vt:lpstr>Gill Sans Nova</vt:lpstr>
      <vt:lpstr>inter-regular</vt:lpstr>
      <vt:lpstr>Wingdings</vt:lpstr>
      <vt:lpstr>TropicVTI</vt:lpstr>
      <vt:lpstr>Agile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sneha yerram</dc:creator>
  <cp:lastModifiedBy>sneha yerram</cp:lastModifiedBy>
  <cp:revision>1</cp:revision>
  <dcterms:created xsi:type="dcterms:W3CDTF">2022-09-20T02:53:12Z</dcterms:created>
  <dcterms:modified xsi:type="dcterms:W3CDTF">2022-09-20T12:59:46Z</dcterms:modified>
</cp:coreProperties>
</file>