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66" r:id="rId3"/>
    <p:sldId id="268" r:id="rId4"/>
    <p:sldId id="267" r:id="rId5"/>
    <p:sldId id="269" r:id="rId6"/>
    <p:sldId id="257" r:id="rId7"/>
    <p:sldId id="259" r:id="rId8"/>
    <p:sldId id="270" r:id="rId9"/>
    <p:sldId id="272" r:id="rId10"/>
    <p:sldId id="273" r:id="rId11"/>
    <p:sldId id="258" r:id="rId12"/>
    <p:sldId id="260" r:id="rId13"/>
    <p:sldId id="261" r:id="rId14"/>
    <p:sldId id="262" r:id="rId15"/>
    <p:sldId id="263" r:id="rId16"/>
    <p:sldId id="26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4" d="100"/>
          <a:sy n="74" d="100"/>
        </p:scale>
        <p:origin x="3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0178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4072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4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76827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281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41305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14142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6721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1063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645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91109-F4F8-4597-962C-A4F4B796063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74179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91109-F4F8-4597-962C-A4F4B7960636}"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5821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691109-F4F8-4597-962C-A4F4B7960636}"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53129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91109-F4F8-4597-962C-A4F4B7960636}"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4691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94487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45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691109-F4F8-4597-962C-A4F4B7960636}" type="datetimeFigureOut">
              <a:rPr lang="en-US" smtClean="0"/>
              <a:t>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11799576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3B2089-67F4-411F-9D1A-072166298D96}"/>
              </a:ext>
            </a:extLst>
          </p:cNvPr>
          <p:cNvSpPr>
            <a:spLocks noGrp="1"/>
          </p:cNvSpPr>
          <p:nvPr>
            <p:ph type="subTitle" idx="1"/>
          </p:nvPr>
        </p:nvSpPr>
        <p:spPr>
          <a:xfrm>
            <a:off x="1985043" y="5852517"/>
            <a:ext cx="8221915" cy="645458"/>
          </a:xfrm>
        </p:spPr>
        <p:txBody>
          <a:bodyPr anchor="ctr">
            <a:normAutofit/>
          </a:bodyPr>
          <a:lstStyle/>
          <a:p>
            <a:pPr algn="ctr"/>
            <a:r>
              <a:rPr lang="en-IN" dirty="0"/>
              <a:t>Yerram sneha </a:t>
            </a:r>
            <a:endParaRPr lang="en-IN"/>
          </a:p>
        </p:txBody>
      </p:sp>
      <p:pic>
        <p:nvPicPr>
          <p:cNvPr id="4" name="Picture 3">
            <a:extLst>
              <a:ext uri="{FF2B5EF4-FFF2-40B4-BE49-F238E27FC236}">
                <a16:creationId xmlns:a16="http://schemas.microsoft.com/office/drawing/2014/main" id="{3526CBF9-FB71-4A54-BD72-76244072EC37}"/>
              </a:ext>
            </a:extLst>
          </p:cNvPr>
          <p:cNvPicPr>
            <a:picLocks noChangeAspect="1"/>
          </p:cNvPicPr>
          <p:nvPr/>
        </p:nvPicPr>
        <p:blipFill>
          <a:blip r:embed="rId2"/>
          <a:stretch>
            <a:fillRect/>
          </a:stretch>
        </p:blipFill>
        <p:spPr>
          <a:xfrm>
            <a:off x="674857" y="905588"/>
            <a:ext cx="10889025" cy="3218311"/>
          </a:xfrm>
          <a:prstGeom prst="rect">
            <a:avLst/>
          </a:prstGeom>
        </p:spPr>
      </p:pic>
    </p:spTree>
    <p:extLst>
      <p:ext uri="{BB962C8B-B14F-4D97-AF65-F5344CB8AC3E}">
        <p14:creationId xmlns:p14="http://schemas.microsoft.com/office/powerpoint/2010/main" val="336924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4080-32EE-4712-9EC3-EB967DE221BC}"/>
              </a:ext>
            </a:extLst>
          </p:cNvPr>
          <p:cNvSpPr txBox="1"/>
          <p:nvPr/>
        </p:nvSpPr>
        <p:spPr>
          <a:xfrm>
            <a:off x="267567" y="467786"/>
            <a:ext cx="6104658" cy="2862322"/>
          </a:xfrm>
          <a:prstGeom prst="rect">
            <a:avLst/>
          </a:prstGeom>
          <a:noFill/>
        </p:spPr>
        <p:txBody>
          <a:bodyPr wrap="square">
            <a:spAutoFit/>
          </a:bodyPr>
          <a:lstStyle/>
          <a:p>
            <a:r>
              <a:rPr lang="en-US" dirty="0"/>
              <a:t>Example - 1: Return a value</a:t>
            </a:r>
          </a:p>
          <a:p>
            <a:r>
              <a:rPr lang="en-US" dirty="0"/>
              <a:t>print("Welcome to </a:t>
            </a:r>
            <a:r>
              <a:rPr lang="en-US" dirty="0" err="1"/>
              <a:t>javaTpoint</a:t>
            </a:r>
            <a:r>
              <a:rPr lang="en-US" dirty="0"/>
              <a:t>.")  </a:t>
            </a:r>
          </a:p>
          <a:p>
            <a:r>
              <a:rPr lang="en-US" dirty="0"/>
              <a:t>  </a:t>
            </a:r>
          </a:p>
          <a:p>
            <a:r>
              <a:rPr lang="en-US" dirty="0"/>
              <a:t>a = 10  </a:t>
            </a:r>
          </a:p>
          <a:p>
            <a:r>
              <a:rPr lang="en-US" dirty="0"/>
              <a:t># Two objects are passed in print() function  </a:t>
            </a:r>
          </a:p>
          <a:p>
            <a:r>
              <a:rPr lang="en-US" dirty="0"/>
              <a:t>print("a =", a)  </a:t>
            </a:r>
          </a:p>
          <a:p>
            <a:r>
              <a:rPr lang="en-US" dirty="0"/>
              <a:t>  </a:t>
            </a:r>
          </a:p>
          <a:p>
            <a:r>
              <a:rPr lang="en-US" dirty="0"/>
              <a:t>b = a  </a:t>
            </a:r>
          </a:p>
          <a:p>
            <a:r>
              <a:rPr lang="en-US" dirty="0"/>
              <a:t># Three objects are passed in print function  </a:t>
            </a:r>
          </a:p>
          <a:p>
            <a:r>
              <a:rPr lang="en-US" dirty="0"/>
              <a:t>print('a =', a, '= b') </a:t>
            </a:r>
            <a:endParaRPr lang="en-IN" dirty="0"/>
          </a:p>
        </p:txBody>
      </p:sp>
      <p:sp>
        <p:nvSpPr>
          <p:cNvPr id="5" name="TextBox 4">
            <a:extLst>
              <a:ext uri="{FF2B5EF4-FFF2-40B4-BE49-F238E27FC236}">
                <a16:creationId xmlns:a16="http://schemas.microsoft.com/office/drawing/2014/main" id="{16EEBA0B-4056-4C9C-B34F-BF0C02678091}"/>
              </a:ext>
            </a:extLst>
          </p:cNvPr>
          <p:cNvSpPr txBox="1"/>
          <p:nvPr/>
        </p:nvSpPr>
        <p:spPr>
          <a:xfrm>
            <a:off x="267567" y="3587648"/>
            <a:ext cx="6104658" cy="1200329"/>
          </a:xfrm>
          <a:prstGeom prst="rect">
            <a:avLst/>
          </a:prstGeom>
          <a:noFill/>
        </p:spPr>
        <p:txBody>
          <a:bodyPr wrap="square">
            <a:spAutoFit/>
          </a:bodyPr>
          <a:lstStyle/>
          <a:p>
            <a:r>
              <a:rPr lang="en-US" dirty="0"/>
              <a:t>Example - 2: Using </a:t>
            </a:r>
            <a:r>
              <a:rPr lang="en-US" dirty="0" err="1"/>
              <a:t>sep</a:t>
            </a:r>
            <a:r>
              <a:rPr lang="en-US" dirty="0"/>
              <a:t> and end argument</a:t>
            </a:r>
          </a:p>
          <a:p>
            <a:r>
              <a:rPr lang="en-US" dirty="0"/>
              <a:t>a = 10  </a:t>
            </a:r>
          </a:p>
          <a:p>
            <a:r>
              <a:rPr lang="en-US" dirty="0"/>
              <a:t>print("a =", a, </a:t>
            </a:r>
            <a:r>
              <a:rPr lang="en-US" dirty="0" err="1"/>
              <a:t>sep</a:t>
            </a:r>
            <a:r>
              <a:rPr lang="en-US" dirty="0"/>
              <a:t>='</a:t>
            </a:r>
            <a:r>
              <a:rPr lang="en-US" dirty="0" err="1"/>
              <a:t>dddd</a:t>
            </a:r>
            <a:r>
              <a:rPr lang="en-US" dirty="0"/>
              <a:t>', end='\n\n\n')  </a:t>
            </a:r>
          </a:p>
          <a:p>
            <a:r>
              <a:rPr lang="en-US" dirty="0"/>
              <a:t>print("a =", a, </a:t>
            </a:r>
            <a:r>
              <a:rPr lang="en-US" dirty="0" err="1"/>
              <a:t>sep</a:t>
            </a:r>
            <a:r>
              <a:rPr lang="en-US" dirty="0"/>
              <a:t>='0', end='$$$$$') </a:t>
            </a:r>
            <a:endParaRPr lang="en-IN" dirty="0"/>
          </a:p>
        </p:txBody>
      </p:sp>
      <p:sp>
        <p:nvSpPr>
          <p:cNvPr id="7" name="TextBox 6">
            <a:extLst>
              <a:ext uri="{FF2B5EF4-FFF2-40B4-BE49-F238E27FC236}">
                <a16:creationId xmlns:a16="http://schemas.microsoft.com/office/drawing/2014/main" id="{41C5AD70-4CC6-4053-A04B-06FF7B04F830}"/>
              </a:ext>
            </a:extLst>
          </p:cNvPr>
          <p:cNvSpPr txBox="1"/>
          <p:nvPr/>
        </p:nvSpPr>
        <p:spPr>
          <a:xfrm>
            <a:off x="5226627" y="210246"/>
            <a:ext cx="6535882" cy="2308324"/>
          </a:xfrm>
          <a:prstGeom prst="rect">
            <a:avLst/>
          </a:prstGeom>
          <a:noFill/>
        </p:spPr>
        <p:txBody>
          <a:bodyPr wrap="square">
            <a:spAutoFit/>
          </a:bodyPr>
          <a:lstStyle/>
          <a:p>
            <a:r>
              <a:rPr lang="en-US" dirty="0"/>
              <a:t>Taking Input to the User</a:t>
            </a:r>
          </a:p>
          <a:p>
            <a:r>
              <a:rPr lang="en-US" dirty="0"/>
              <a:t>Python provides the input() function which is used to take input from the user. Let's understand the following example.</a:t>
            </a:r>
          </a:p>
          <a:p>
            <a:endParaRPr lang="en-US" dirty="0"/>
          </a:p>
          <a:p>
            <a:r>
              <a:rPr lang="en-US" dirty="0"/>
              <a:t>Example -</a:t>
            </a:r>
          </a:p>
          <a:p>
            <a:endParaRPr lang="en-US" dirty="0"/>
          </a:p>
          <a:p>
            <a:r>
              <a:rPr lang="en-US" dirty="0"/>
              <a:t>name = input("Enter a name of student:")  </a:t>
            </a:r>
          </a:p>
          <a:p>
            <a:r>
              <a:rPr lang="en-US" dirty="0"/>
              <a:t>print("The student name is: ", name) </a:t>
            </a:r>
            <a:endParaRPr lang="en-IN" dirty="0"/>
          </a:p>
        </p:txBody>
      </p:sp>
      <p:sp>
        <p:nvSpPr>
          <p:cNvPr id="9" name="TextBox 8">
            <a:extLst>
              <a:ext uri="{FF2B5EF4-FFF2-40B4-BE49-F238E27FC236}">
                <a16:creationId xmlns:a16="http://schemas.microsoft.com/office/drawing/2014/main" id="{633806A0-4593-45D7-B525-1E2D73E61338}"/>
              </a:ext>
            </a:extLst>
          </p:cNvPr>
          <p:cNvSpPr txBox="1"/>
          <p:nvPr/>
        </p:nvSpPr>
        <p:spPr>
          <a:xfrm>
            <a:off x="5226627" y="2677436"/>
            <a:ext cx="6697806" cy="3970318"/>
          </a:xfrm>
          <a:prstGeom prst="rect">
            <a:avLst/>
          </a:prstGeom>
          <a:noFill/>
        </p:spPr>
        <p:txBody>
          <a:bodyPr wrap="square">
            <a:spAutoFit/>
          </a:bodyPr>
          <a:lstStyle/>
          <a:p>
            <a:r>
              <a:rPr lang="en-US" dirty="0"/>
              <a:t>By default, the input() function takes the string input but what if we want to take other data types as an input.</a:t>
            </a:r>
          </a:p>
          <a:p>
            <a:endParaRPr lang="en-US" dirty="0"/>
          </a:p>
          <a:p>
            <a:r>
              <a:rPr lang="en-US" dirty="0"/>
              <a:t>If we want to take input as an integer number, we need to typecast the input() function into an integer.</a:t>
            </a:r>
          </a:p>
          <a:p>
            <a:endParaRPr lang="en-US" dirty="0"/>
          </a:p>
          <a:p>
            <a:r>
              <a:rPr lang="en-US" dirty="0"/>
              <a:t>For example -</a:t>
            </a:r>
          </a:p>
          <a:p>
            <a:endParaRPr lang="en-US" dirty="0"/>
          </a:p>
          <a:p>
            <a:r>
              <a:rPr lang="en-US" dirty="0"/>
              <a:t>Example -</a:t>
            </a:r>
          </a:p>
          <a:p>
            <a:endParaRPr lang="en-US" dirty="0"/>
          </a:p>
          <a:p>
            <a:r>
              <a:rPr lang="en-US" dirty="0"/>
              <a:t>a  = int(input("Enter first number: "))  </a:t>
            </a:r>
          </a:p>
          <a:p>
            <a:r>
              <a:rPr lang="en-US" dirty="0"/>
              <a:t>b = int(input("Enter second number: "))  </a:t>
            </a:r>
          </a:p>
          <a:p>
            <a:r>
              <a:rPr lang="en-US" dirty="0"/>
              <a:t>  </a:t>
            </a:r>
          </a:p>
          <a:p>
            <a:r>
              <a:rPr lang="en-US" dirty="0"/>
              <a:t>print(</a:t>
            </a:r>
            <a:r>
              <a:rPr lang="en-US" dirty="0" err="1"/>
              <a:t>a+b</a:t>
            </a:r>
            <a:r>
              <a:rPr lang="en-US" dirty="0"/>
              <a:t>) </a:t>
            </a:r>
            <a:endParaRPr lang="en-IN" dirty="0"/>
          </a:p>
        </p:txBody>
      </p:sp>
    </p:spTree>
    <p:extLst>
      <p:ext uri="{BB962C8B-B14F-4D97-AF65-F5344CB8AC3E}">
        <p14:creationId xmlns:p14="http://schemas.microsoft.com/office/powerpoint/2010/main" val="327819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70AB0-7917-4C15-897E-9697BC992515}"/>
              </a:ext>
            </a:extLst>
          </p:cNvPr>
          <p:cNvSpPr txBox="1"/>
          <p:nvPr/>
        </p:nvSpPr>
        <p:spPr>
          <a:xfrm>
            <a:off x="646834" y="289679"/>
            <a:ext cx="4673311" cy="3693319"/>
          </a:xfrm>
          <a:prstGeom prst="rect">
            <a:avLst/>
          </a:prstGeom>
          <a:noFill/>
        </p:spPr>
        <p:txBody>
          <a:bodyPr wrap="square">
            <a:spAutoFit/>
          </a:bodyPr>
          <a:lstStyle/>
          <a:p>
            <a:pPr algn="just"/>
            <a:r>
              <a:rPr lang="en-US" b="0" i="0" dirty="0">
                <a:solidFill>
                  <a:srgbClr val="610B38"/>
                </a:solidFill>
                <a:effectLst/>
                <a:latin typeface="erdana"/>
              </a:rPr>
              <a:t>Python Variables</a:t>
            </a:r>
          </a:p>
          <a:p>
            <a:pPr algn="just"/>
            <a:r>
              <a:rPr lang="en-US" b="0" i="0" dirty="0">
                <a:solidFill>
                  <a:srgbClr val="333333"/>
                </a:solidFill>
                <a:effectLst/>
                <a:latin typeface="inter-regular"/>
              </a:rPr>
              <a:t>Variable is a name that is used to refer to memory location. Python variable is also known as an identifier and used to hold value.</a:t>
            </a:r>
          </a:p>
          <a:p>
            <a:pPr algn="just"/>
            <a:r>
              <a:rPr lang="en-US" b="0" i="0" dirty="0">
                <a:solidFill>
                  <a:srgbClr val="333333"/>
                </a:solidFill>
                <a:effectLst/>
                <a:latin typeface="inter-regular"/>
              </a:rPr>
              <a:t>In Python, we don't need to specify the type of variable because Python is a infer language and smart enough to get variable type.</a:t>
            </a:r>
          </a:p>
          <a:p>
            <a:pPr algn="just"/>
            <a:r>
              <a:rPr lang="en-US" b="0" i="0" dirty="0">
                <a:solidFill>
                  <a:srgbClr val="333333"/>
                </a:solidFill>
                <a:effectLst/>
                <a:latin typeface="inter-regular"/>
              </a:rPr>
              <a:t>Variable names can be a group of both the letters and digits, but they have to begin with a letter or an underscore.</a:t>
            </a:r>
          </a:p>
          <a:p>
            <a:pPr algn="just"/>
            <a:r>
              <a:rPr lang="en-US" b="0" i="0" dirty="0">
                <a:solidFill>
                  <a:srgbClr val="333333"/>
                </a:solidFill>
                <a:effectLst/>
                <a:latin typeface="inter-regular"/>
              </a:rPr>
              <a:t>It is recommended to use lowercase letters for the variable name. Rahul and </a:t>
            </a:r>
            <a:r>
              <a:rPr lang="en-US" b="0" i="0" dirty="0" err="1">
                <a:solidFill>
                  <a:srgbClr val="333333"/>
                </a:solidFill>
                <a:effectLst/>
                <a:latin typeface="inter-regular"/>
              </a:rPr>
              <a:t>rahul</a:t>
            </a:r>
            <a:r>
              <a:rPr lang="en-US" b="0" i="0" dirty="0">
                <a:solidFill>
                  <a:srgbClr val="333333"/>
                </a:solidFill>
                <a:effectLst/>
                <a:latin typeface="inter-regular"/>
              </a:rPr>
              <a:t> both are two different variables.</a:t>
            </a:r>
          </a:p>
        </p:txBody>
      </p:sp>
      <p:sp>
        <p:nvSpPr>
          <p:cNvPr id="5" name="TextBox 4">
            <a:extLst>
              <a:ext uri="{FF2B5EF4-FFF2-40B4-BE49-F238E27FC236}">
                <a16:creationId xmlns:a16="http://schemas.microsoft.com/office/drawing/2014/main" id="{25696A9B-3A39-4ACB-B957-AAA80F432CD5}"/>
              </a:ext>
            </a:extLst>
          </p:cNvPr>
          <p:cNvSpPr txBox="1"/>
          <p:nvPr/>
        </p:nvSpPr>
        <p:spPr>
          <a:xfrm>
            <a:off x="5873462" y="103552"/>
            <a:ext cx="5598102" cy="4801314"/>
          </a:xfrm>
          <a:prstGeom prst="rect">
            <a:avLst/>
          </a:prstGeom>
          <a:noFill/>
        </p:spPr>
        <p:txBody>
          <a:bodyPr wrap="square">
            <a:spAutoFit/>
          </a:bodyPr>
          <a:lstStyle/>
          <a:p>
            <a:pPr algn="just"/>
            <a:r>
              <a:rPr lang="en-US" b="0" i="0" dirty="0">
                <a:solidFill>
                  <a:srgbClr val="610B38"/>
                </a:solidFill>
                <a:effectLst/>
                <a:latin typeface="erdana"/>
              </a:rPr>
              <a:t>Identifier Naming</a:t>
            </a:r>
          </a:p>
          <a:p>
            <a:pPr algn="just"/>
            <a:r>
              <a:rPr lang="en-US" b="0" i="0" dirty="0">
                <a:solidFill>
                  <a:srgbClr val="333333"/>
                </a:solidFill>
                <a:effectLst/>
                <a:latin typeface="inter-regular"/>
              </a:rPr>
              <a:t>Variables are the example of identifiers. An Identifier is used to identify the literals used in the program. The rules to name an identifier are given below.</a:t>
            </a:r>
          </a:p>
          <a:p>
            <a:pPr algn="just">
              <a:buFont typeface="Arial" panose="020B0604020202020204" pitchFamily="34" charset="0"/>
              <a:buChar char="•"/>
            </a:pPr>
            <a:r>
              <a:rPr lang="en-US" b="0" i="0" dirty="0">
                <a:solidFill>
                  <a:srgbClr val="000000"/>
                </a:solidFill>
                <a:effectLst/>
                <a:latin typeface="inter-regular"/>
              </a:rPr>
              <a:t>The first character of the variable must be an alphabet or underscore ( _ ).</a:t>
            </a:r>
          </a:p>
          <a:p>
            <a:pPr algn="just">
              <a:buFont typeface="Arial" panose="020B0604020202020204" pitchFamily="34" charset="0"/>
              <a:buChar char="•"/>
            </a:pPr>
            <a:r>
              <a:rPr lang="en-US" b="0" i="0" dirty="0">
                <a:solidFill>
                  <a:srgbClr val="000000"/>
                </a:solidFill>
                <a:effectLst/>
                <a:latin typeface="inter-regular"/>
              </a:rPr>
              <a:t>All the characters except the first character may be an alphabet of lower-case(a-z), upper-case (A-Z), underscore, or digit (0-9).</a:t>
            </a:r>
          </a:p>
          <a:p>
            <a:pPr algn="just">
              <a:buFont typeface="Arial" panose="020B0604020202020204" pitchFamily="34" charset="0"/>
              <a:buChar char="•"/>
            </a:pPr>
            <a:r>
              <a:rPr lang="en-US" b="0" i="0" dirty="0">
                <a:solidFill>
                  <a:srgbClr val="000000"/>
                </a:solidFill>
                <a:effectLst/>
                <a:latin typeface="inter-regular"/>
              </a:rPr>
              <a:t>Identifier name must not contain any white-space, or special character (!, @, #, %, ^, &amp;, *).</a:t>
            </a:r>
          </a:p>
          <a:p>
            <a:pPr algn="just">
              <a:buFont typeface="Arial" panose="020B0604020202020204" pitchFamily="34" charset="0"/>
              <a:buChar char="•"/>
            </a:pPr>
            <a:r>
              <a:rPr lang="en-US" b="0" i="0" dirty="0">
                <a:solidFill>
                  <a:srgbClr val="000000"/>
                </a:solidFill>
                <a:effectLst/>
                <a:latin typeface="inter-regular"/>
              </a:rPr>
              <a:t>Identifier name must not be similar to any keyword defined in the language.</a:t>
            </a:r>
          </a:p>
          <a:p>
            <a:pPr algn="just">
              <a:buFont typeface="Arial" panose="020B0604020202020204" pitchFamily="34" charset="0"/>
              <a:buChar char="•"/>
            </a:pPr>
            <a:r>
              <a:rPr lang="en-US" b="0" i="0" dirty="0">
                <a:solidFill>
                  <a:srgbClr val="000000"/>
                </a:solidFill>
                <a:effectLst/>
                <a:latin typeface="inter-regular"/>
              </a:rPr>
              <a:t>Identifier names are case sensitive; for example, my name, and </a:t>
            </a:r>
            <a:r>
              <a:rPr lang="en-US" b="0" i="0" dirty="0" err="1">
                <a:solidFill>
                  <a:srgbClr val="000000"/>
                </a:solidFill>
                <a:effectLst/>
                <a:latin typeface="inter-regular"/>
              </a:rPr>
              <a:t>MyName</a:t>
            </a:r>
            <a:r>
              <a:rPr lang="en-US" b="0" i="0" dirty="0">
                <a:solidFill>
                  <a:srgbClr val="000000"/>
                </a:solidFill>
                <a:effectLst/>
                <a:latin typeface="inter-regular"/>
              </a:rPr>
              <a:t> is not the same.</a:t>
            </a:r>
          </a:p>
          <a:p>
            <a:pPr algn="just">
              <a:buFont typeface="Arial" panose="020B0604020202020204" pitchFamily="34" charset="0"/>
              <a:buChar char="•"/>
            </a:pPr>
            <a:r>
              <a:rPr lang="en-US" b="0" i="0" dirty="0">
                <a:solidFill>
                  <a:srgbClr val="000000"/>
                </a:solidFill>
                <a:effectLst/>
                <a:latin typeface="inter-regular"/>
              </a:rPr>
              <a:t>Examples of valid identifiers: a123, _n, n_9, etc.</a:t>
            </a:r>
          </a:p>
          <a:p>
            <a:pPr algn="just">
              <a:buFont typeface="Arial" panose="020B0604020202020204" pitchFamily="34" charset="0"/>
              <a:buChar char="•"/>
            </a:pPr>
            <a:r>
              <a:rPr lang="en-US" b="0" i="0" dirty="0">
                <a:solidFill>
                  <a:srgbClr val="000000"/>
                </a:solidFill>
                <a:effectLst/>
                <a:latin typeface="inter-regular"/>
              </a:rPr>
              <a:t>Examples of invalid identifiers: 1a, n%4, n 9, etc.</a:t>
            </a:r>
          </a:p>
        </p:txBody>
      </p:sp>
    </p:spTree>
    <p:extLst>
      <p:ext uri="{BB962C8B-B14F-4D97-AF65-F5344CB8AC3E}">
        <p14:creationId xmlns:p14="http://schemas.microsoft.com/office/powerpoint/2010/main" val="267244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B194D-6290-4B36-B0BC-1770945C6697}"/>
              </a:ext>
            </a:extLst>
          </p:cNvPr>
          <p:cNvSpPr txBox="1"/>
          <p:nvPr/>
        </p:nvSpPr>
        <p:spPr>
          <a:xfrm>
            <a:off x="303934" y="217438"/>
            <a:ext cx="6094268" cy="2308324"/>
          </a:xfrm>
          <a:prstGeom prst="rect">
            <a:avLst/>
          </a:prstGeom>
          <a:noFill/>
        </p:spPr>
        <p:txBody>
          <a:bodyPr wrap="square">
            <a:spAutoFit/>
          </a:bodyPr>
          <a:lstStyle/>
          <a:p>
            <a:pPr algn="just"/>
            <a:r>
              <a:rPr lang="en-US" b="0" i="0" dirty="0">
                <a:solidFill>
                  <a:srgbClr val="610B38"/>
                </a:solidFill>
                <a:effectLst/>
                <a:latin typeface="erdana"/>
              </a:rPr>
              <a:t>Declaring Variable and Assigning Values</a:t>
            </a:r>
          </a:p>
          <a:p>
            <a:pPr algn="just"/>
            <a:r>
              <a:rPr lang="en-US" b="0" i="0" dirty="0">
                <a:solidFill>
                  <a:srgbClr val="333333"/>
                </a:solidFill>
                <a:effectLst/>
                <a:latin typeface="inter-regular"/>
              </a:rPr>
              <a:t>Python does not bind us to declare a variable before using it in the application. It allows us to create a variable at the required time.</a:t>
            </a:r>
          </a:p>
          <a:p>
            <a:pPr algn="just"/>
            <a:r>
              <a:rPr lang="en-US" b="0" i="0" dirty="0">
                <a:solidFill>
                  <a:srgbClr val="333333"/>
                </a:solidFill>
                <a:effectLst/>
                <a:latin typeface="inter-regular"/>
              </a:rPr>
              <a:t>We don't need to declare explicitly variable in Python. When we assign any value to the variable, that variable is declared automatically.</a:t>
            </a:r>
          </a:p>
          <a:p>
            <a:pPr algn="just"/>
            <a:r>
              <a:rPr lang="en-US" b="0" i="0" dirty="0">
                <a:solidFill>
                  <a:srgbClr val="333333"/>
                </a:solidFill>
                <a:effectLst/>
                <a:latin typeface="inter-regular"/>
              </a:rPr>
              <a:t>The equal (=) operator is used to assign value to a variable.</a:t>
            </a:r>
          </a:p>
        </p:txBody>
      </p:sp>
      <p:sp>
        <p:nvSpPr>
          <p:cNvPr id="7" name="TextBox 6">
            <a:extLst>
              <a:ext uri="{FF2B5EF4-FFF2-40B4-BE49-F238E27FC236}">
                <a16:creationId xmlns:a16="http://schemas.microsoft.com/office/drawing/2014/main" id="{6C64B9C3-5317-47A4-AE9B-91B629960061}"/>
              </a:ext>
            </a:extLst>
          </p:cNvPr>
          <p:cNvSpPr txBox="1"/>
          <p:nvPr/>
        </p:nvSpPr>
        <p:spPr>
          <a:xfrm>
            <a:off x="4813588" y="3201171"/>
            <a:ext cx="6094268" cy="2308324"/>
          </a:xfrm>
          <a:prstGeom prst="rect">
            <a:avLst/>
          </a:prstGeom>
          <a:noFill/>
        </p:spPr>
        <p:txBody>
          <a:bodyPr wrap="square">
            <a:spAutoFit/>
          </a:bodyPr>
          <a:lstStyle/>
          <a:p>
            <a:pPr algn="just"/>
            <a:r>
              <a:rPr lang="en-US" b="0" i="0" dirty="0">
                <a:solidFill>
                  <a:srgbClr val="610B38"/>
                </a:solidFill>
                <a:effectLst/>
                <a:latin typeface="erdana"/>
              </a:rPr>
              <a:t>Object References</a:t>
            </a:r>
          </a:p>
          <a:p>
            <a:pPr algn="just"/>
            <a:r>
              <a:rPr lang="en-US" b="0" i="0" dirty="0">
                <a:solidFill>
                  <a:srgbClr val="333333"/>
                </a:solidFill>
                <a:effectLst/>
                <a:latin typeface="inter-regular"/>
              </a:rPr>
              <a:t>It is necessary to understand how the Python interpreter works when we declare a variable. The process of treating variables is somewhat different from many other programming languages.</a:t>
            </a:r>
          </a:p>
          <a:p>
            <a:pPr algn="just"/>
            <a:r>
              <a:rPr lang="en-US" b="0" i="0" dirty="0">
                <a:solidFill>
                  <a:srgbClr val="333333"/>
                </a:solidFill>
                <a:effectLst/>
                <a:latin typeface="inter-regular"/>
              </a:rPr>
              <a:t>Python is the highly object-oriented programming language; that's why every data item belongs to a specific type of class. Consider the following example.</a:t>
            </a:r>
          </a:p>
          <a:p>
            <a:pPr algn="just">
              <a:buFont typeface="+mj-lt"/>
              <a:buAutoNum type="arabicPeriod"/>
            </a:pPr>
            <a:r>
              <a:rPr lang="en-US" b="0" i="0" dirty="0">
                <a:solidFill>
                  <a:srgbClr val="000000"/>
                </a:solidFill>
                <a:effectLst/>
                <a:latin typeface="inter-regular"/>
              </a:rPr>
              <a:t>print(</a:t>
            </a:r>
            <a:r>
              <a:rPr lang="en-US" b="0" i="0" dirty="0">
                <a:solidFill>
                  <a:srgbClr val="0000FF"/>
                </a:solidFill>
                <a:effectLst/>
                <a:latin typeface="inter-regular"/>
              </a:rPr>
              <a:t>"John"</a:t>
            </a:r>
            <a:r>
              <a:rPr lang="en-US" b="0" i="0" dirty="0">
                <a:solidFill>
                  <a:srgbClr val="000000"/>
                </a:solidFill>
                <a:effectLst/>
                <a:latin typeface="inter-regular"/>
              </a:rPr>
              <a:t>)  </a:t>
            </a:r>
          </a:p>
        </p:txBody>
      </p:sp>
      <p:sp>
        <p:nvSpPr>
          <p:cNvPr id="9" name="TextBox 8">
            <a:extLst>
              <a:ext uri="{FF2B5EF4-FFF2-40B4-BE49-F238E27FC236}">
                <a16:creationId xmlns:a16="http://schemas.microsoft.com/office/drawing/2014/main" id="{2E2EE6BF-003C-46B4-A0F0-1F7AE25F6491}"/>
              </a:ext>
            </a:extLst>
          </p:cNvPr>
          <p:cNvSpPr txBox="1"/>
          <p:nvPr/>
        </p:nvSpPr>
        <p:spPr>
          <a:xfrm>
            <a:off x="490970" y="6184904"/>
            <a:ext cx="6094268" cy="369332"/>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type(</a:t>
            </a:r>
            <a:r>
              <a:rPr lang="en-IN" b="0" i="0" dirty="0">
                <a:solidFill>
                  <a:srgbClr val="0000FF"/>
                </a:solidFill>
                <a:effectLst/>
                <a:latin typeface="inter-regular"/>
              </a:rPr>
              <a:t>"John"</a:t>
            </a:r>
            <a:r>
              <a:rPr lang="en-IN" b="0" i="0" dirty="0">
                <a:solidFill>
                  <a:srgbClr val="000000"/>
                </a:solidFill>
                <a:effectLst/>
                <a:latin typeface="inter-regular"/>
              </a:rPr>
              <a:t>)  </a:t>
            </a:r>
          </a:p>
        </p:txBody>
      </p:sp>
      <p:pic>
        <p:nvPicPr>
          <p:cNvPr id="10" name="Picture 9">
            <a:extLst>
              <a:ext uri="{FF2B5EF4-FFF2-40B4-BE49-F238E27FC236}">
                <a16:creationId xmlns:a16="http://schemas.microsoft.com/office/drawing/2014/main" id="{514AEBB4-B61B-4214-83B1-6E56E956CD30}"/>
              </a:ext>
            </a:extLst>
          </p:cNvPr>
          <p:cNvPicPr>
            <a:picLocks noChangeAspect="1"/>
          </p:cNvPicPr>
          <p:nvPr/>
        </p:nvPicPr>
        <p:blipFill>
          <a:blip r:embed="rId2"/>
          <a:stretch>
            <a:fillRect/>
          </a:stretch>
        </p:blipFill>
        <p:spPr>
          <a:xfrm>
            <a:off x="7199168" y="1080221"/>
            <a:ext cx="3924300" cy="790575"/>
          </a:xfrm>
          <a:prstGeom prst="rect">
            <a:avLst/>
          </a:prstGeom>
        </p:spPr>
      </p:pic>
    </p:spTree>
    <p:extLst>
      <p:ext uri="{BB962C8B-B14F-4D97-AF65-F5344CB8AC3E}">
        <p14:creationId xmlns:p14="http://schemas.microsoft.com/office/powerpoint/2010/main" val="52508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Variables">
            <a:extLst>
              <a:ext uri="{FF2B5EF4-FFF2-40B4-BE49-F238E27FC236}">
                <a16:creationId xmlns:a16="http://schemas.microsoft.com/office/drawing/2014/main" id="{3233B8BE-B153-4E57-BEFA-09EC8A22F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922" y="934749"/>
            <a:ext cx="52863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C165F99-622E-4F0E-B3B4-36C9010FA344}"/>
              </a:ext>
            </a:extLst>
          </p:cNvPr>
          <p:cNvPicPr>
            <a:picLocks noChangeAspect="1"/>
          </p:cNvPicPr>
          <p:nvPr/>
        </p:nvPicPr>
        <p:blipFill>
          <a:blip r:embed="rId3"/>
          <a:stretch>
            <a:fillRect/>
          </a:stretch>
        </p:blipFill>
        <p:spPr>
          <a:xfrm>
            <a:off x="2870922" y="3199102"/>
            <a:ext cx="5286375" cy="1933575"/>
          </a:xfrm>
          <a:prstGeom prst="rect">
            <a:avLst/>
          </a:prstGeom>
        </p:spPr>
      </p:pic>
    </p:spTree>
    <p:extLst>
      <p:ext uri="{BB962C8B-B14F-4D97-AF65-F5344CB8AC3E}">
        <p14:creationId xmlns:p14="http://schemas.microsoft.com/office/powerpoint/2010/main" val="49743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B91888-0B55-4C73-B7DB-06673BCCBAC1}"/>
              </a:ext>
            </a:extLst>
          </p:cNvPr>
          <p:cNvSpPr txBox="1"/>
          <p:nvPr/>
        </p:nvSpPr>
        <p:spPr>
          <a:xfrm>
            <a:off x="1093644" y="702531"/>
            <a:ext cx="6094268" cy="3416320"/>
          </a:xfrm>
          <a:prstGeom prst="rect">
            <a:avLst/>
          </a:prstGeom>
          <a:noFill/>
        </p:spPr>
        <p:txBody>
          <a:bodyPr wrap="square">
            <a:spAutoFit/>
          </a:bodyPr>
          <a:lstStyle/>
          <a:p>
            <a:pPr algn="just"/>
            <a:r>
              <a:rPr lang="en-US" b="0" i="0" dirty="0">
                <a:solidFill>
                  <a:srgbClr val="610B38"/>
                </a:solidFill>
                <a:effectLst/>
                <a:latin typeface="erdana"/>
              </a:rPr>
              <a:t>Object Identity</a:t>
            </a:r>
          </a:p>
          <a:p>
            <a:pPr algn="just"/>
            <a:r>
              <a:rPr lang="en-US" b="0" i="0" dirty="0">
                <a:solidFill>
                  <a:srgbClr val="333333"/>
                </a:solidFill>
                <a:effectLst/>
                <a:latin typeface="inter-regular"/>
              </a:rPr>
              <a:t>In Python, every created object identifies uniquely in Python. Python provides the guaranteed that no two objects will have the same identifier. The built-in </a:t>
            </a:r>
            <a:r>
              <a:rPr lang="en-US" b="1" i="0" dirty="0">
                <a:solidFill>
                  <a:srgbClr val="333333"/>
                </a:solidFill>
                <a:effectLst/>
                <a:latin typeface="inter-bold"/>
              </a:rPr>
              <a:t>id()</a:t>
            </a:r>
            <a:r>
              <a:rPr lang="en-US" b="0" i="0" dirty="0">
                <a:solidFill>
                  <a:srgbClr val="333333"/>
                </a:solidFill>
                <a:effectLst/>
                <a:latin typeface="inter-regular"/>
              </a:rPr>
              <a:t> function, is used to identify the object identifier. Consider the following example.</a:t>
            </a:r>
          </a:p>
          <a:p>
            <a:pPr algn="just">
              <a:buFont typeface="+mj-lt"/>
              <a:buAutoNum type="arabicPeriod"/>
            </a:pPr>
            <a:r>
              <a:rPr lang="en-US" b="0" i="0" dirty="0">
                <a:solidFill>
                  <a:srgbClr val="000000"/>
                </a:solidFill>
                <a:effectLst/>
                <a:latin typeface="inter-regular"/>
              </a:rPr>
              <a:t>a = </a:t>
            </a:r>
            <a:r>
              <a:rPr lang="en-US" b="0" i="0" dirty="0">
                <a:solidFill>
                  <a:srgbClr val="C00000"/>
                </a:solidFill>
                <a:effectLst/>
                <a:latin typeface="inter-regular"/>
              </a:rPr>
              <a:t>50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b = a  </a:t>
            </a:r>
          </a:p>
          <a:p>
            <a:pPr algn="just">
              <a:buFont typeface="+mj-lt"/>
              <a:buAutoNum type="arabicPeriod"/>
            </a:pPr>
            <a:r>
              <a:rPr lang="en-US" b="0" i="0" dirty="0">
                <a:solidFill>
                  <a:srgbClr val="000000"/>
                </a:solidFill>
                <a:effectLst/>
                <a:latin typeface="inter-regular"/>
              </a:rPr>
              <a:t>print(id(a))  </a:t>
            </a:r>
          </a:p>
          <a:p>
            <a:pPr algn="just">
              <a:buFont typeface="+mj-lt"/>
              <a:buAutoNum type="arabicPeriod"/>
            </a:pPr>
            <a:r>
              <a:rPr lang="en-US" b="0" i="0" dirty="0">
                <a:solidFill>
                  <a:srgbClr val="000000"/>
                </a:solidFill>
                <a:effectLst/>
                <a:latin typeface="inter-regular"/>
              </a:rPr>
              <a:t>print(id(b))  </a:t>
            </a:r>
          </a:p>
          <a:p>
            <a:pPr algn="just">
              <a:buFont typeface="+mj-lt"/>
              <a:buAutoNum type="arabicPeriod"/>
            </a:pPr>
            <a:r>
              <a:rPr lang="en-US" b="0" i="0" dirty="0">
                <a:solidFill>
                  <a:srgbClr val="000000"/>
                </a:solidFill>
                <a:effectLst/>
                <a:latin typeface="inter-regular"/>
              </a:rPr>
              <a:t># Reassigned variable a  </a:t>
            </a:r>
          </a:p>
          <a:p>
            <a:pPr algn="just">
              <a:buFont typeface="+mj-lt"/>
              <a:buAutoNum type="arabicPeriod"/>
            </a:pPr>
            <a:r>
              <a:rPr lang="en-US" b="0" i="0" dirty="0">
                <a:solidFill>
                  <a:srgbClr val="000000"/>
                </a:solidFill>
                <a:effectLst/>
                <a:latin typeface="inter-regular"/>
              </a:rPr>
              <a:t>a = </a:t>
            </a:r>
            <a:r>
              <a:rPr lang="en-US" b="0" i="0" dirty="0">
                <a:solidFill>
                  <a:srgbClr val="C00000"/>
                </a:solidFill>
                <a:effectLst/>
                <a:latin typeface="inter-regular"/>
              </a:rPr>
              <a:t>500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print(id(a))  </a:t>
            </a:r>
          </a:p>
        </p:txBody>
      </p:sp>
      <p:sp>
        <p:nvSpPr>
          <p:cNvPr id="7" name="TextBox 6">
            <a:extLst>
              <a:ext uri="{FF2B5EF4-FFF2-40B4-BE49-F238E27FC236}">
                <a16:creationId xmlns:a16="http://schemas.microsoft.com/office/drawing/2014/main" id="{417F3371-2415-4EE8-8D0A-3CC3668C279B}"/>
              </a:ext>
            </a:extLst>
          </p:cNvPr>
          <p:cNvSpPr txBox="1"/>
          <p:nvPr/>
        </p:nvSpPr>
        <p:spPr>
          <a:xfrm>
            <a:off x="5686425" y="2462150"/>
            <a:ext cx="6094268" cy="3693319"/>
          </a:xfrm>
          <a:prstGeom prst="rect">
            <a:avLst/>
          </a:prstGeom>
          <a:noFill/>
        </p:spPr>
        <p:txBody>
          <a:bodyPr wrap="square">
            <a:spAutoFit/>
          </a:bodyPr>
          <a:lstStyle/>
          <a:p>
            <a:pPr algn="just"/>
            <a:r>
              <a:rPr lang="en-US" b="0" i="0" dirty="0">
                <a:solidFill>
                  <a:srgbClr val="610B38"/>
                </a:solidFill>
                <a:effectLst/>
                <a:latin typeface="erdana"/>
              </a:rPr>
              <a:t>Variable Names</a:t>
            </a:r>
          </a:p>
          <a:p>
            <a:pPr algn="just"/>
            <a:r>
              <a:rPr lang="en-US" b="0" i="0" dirty="0">
                <a:solidFill>
                  <a:srgbClr val="333333"/>
                </a:solidFill>
                <a:effectLst/>
                <a:latin typeface="inter-regular"/>
              </a:rPr>
              <a:t>We have already discussed how to declare the valid variable. Variable names can be any length can have uppercase, lowercase (A to Z, a to z), the digit (0-9), and underscore character(_). Consider the following example of valid variables names.</a:t>
            </a:r>
          </a:p>
          <a:p>
            <a:pPr algn="just">
              <a:buFont typeface="+mj-lt"/>
              <a:buAutoNum type="arabicPeriod"/>
            </a:pPr>
            <a:r>
              <a:rPr lang="en-US" b="0" i="0" dirty="0">
                <a:solidFill>
                  <a:srgbClr val="000000"/>
                </a:solidFill>
                <a:effectLst/>
                <a:latin typeface="inter-regular"/>
              </a:rPr>
              <a:t>name = </a:t>
            </a:r>
            <a:r>
              <a:rPr lang="en-US" b="0" i="0" dirty="0">
                <a:solidFill>
                  <a:srgbClr val="0000FF"/>
                </a:solidFill>
                <a:effectLst/>
                <a:latin typeface="inter-regular"/>
              </a:rPr>
              <a:t>"</a:t>
            </a:r>
            <a:r>
              <a:rPr lang="en-US" b="0" i="0" dirty="0" err="1">
                <a:solidFill>
                  <a:srgbClr val="0000FF"/>
                </a:solidFill>
                <a:effectLst/>
                <a:latin typeface="inter-regular"/>
              </a:rPr>
              <a:t>Devansh</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age = </a:t>
            </a:r>
            <a:r>
              <a:rPr lang="en-US" b="0" i="0" dirty="0">
                <a:solidFill>
                  <a:srgbClr val="C00000"/>
                </a:solidFill>
                <a:effectLst/>
                <a:latin typeface="inter-regular"/>
              </a:rPr>
              <a:t>20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marks = </a:t>
            </a:r>
            <a:r>
              <a:rPr lang="en-US" b="0" i="0" dirty="0">
                <a:solidFill>
                  <a:srgbClr val="C00000"/>
                </a:solidFill>
                <a:effectLst/>
                <a:latin typeface="inter-regular"/>
              </a:rPr>
              <a:t>80.50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print(name)  </a:t>
            </a:r>
          </a:p>
          <a:p>
            <a:pPr algn="just">
              <a:buFont typeface="+mj-lt"/>
              <a:buAutoNum type="arabicPeriod"/>
            </a:pPr>
            <a:r>
              <a:rPr lang="en-US" b="0" i="0" dirty="0">
                <a:solidFill>
                  <a:srgbClr val="000000"/>
                </a:solidFill>
                <a:effectLst/>
                <a:latin typeface="inter-regular"/>
              </a:rPr>
              <a:t>print(age)  </a:t>
            </a:r>
          </a:p>
          <a:p>
            <a:pPr algn="just">
              <a:buFont typeface="+mj-lt"/>
              <a:buAutoNum type="arabicPeriod"/>
            </a:pPr>
            <a:r>
              <a:rPr lang="en-US" b="0" i="0" dirty="0">
                <a:solidFill>
                  <a:srgbClr val="000000"/>
                </a:solidFill>
                <a:effectLst/>
                <a:latin typeface="inter-regular"/>
              </a:rPr>
              <a:t>print(marks)  </a:t>
            </a:r>
          </a:p>
        </p:txBody>
      </p:sp>
    </p:spTree>
    <p:extLst>
      <p:ext uri="{BB962C8B-B14F-4D97-AF65-F5344CB8AC3E}">
        <p14:creationId xmlns:p14="http://schemas.microsoft.com/office/powerpoint/2010/main" val="205574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0F067-DC02-4A41-8883-2961B38A3674}"/>
              </a:ext>
            </a:extLst>
          </p:cNvPr>
          <p:cNvSpPr txBox="1"/>
          <p:nvPr/>
        </p:nvSpPr>
        <p:spPr>
          <a:xfrm>
            <a:off x="542925" y="522468"/>
            <a:ext cx="6094268" cy="3693319"/>
          </a:xfrm>
          <a:prstGeom prst="rect">
            <a:avLst/>
          </a:prstGeom>
          <a:noFill/>
        </p:spPr>
        <p:txBody>
          <a:bodyPr wrap="square">
            <a:spAutoFit/>
          </a:bodyPr>
          <a:lstStyle/>
          <a:p>
            <a:pPr algn="just"/>
            <a:r>
              <a:rPr lang="en-US" b="0" i="0" dirty="0">
                <a:solidFill>
                  <a:srgbClr val="610B38"/>
                </a:solidFill>
                <a:effectLst/>
                <a:latin typeface="erdana"/>
              </a:rPr>
              <a:t>Multiple Assignment</a:t>
            </a:r>
          </a:p>
          <a:p>
            <a:pPr algn="just"/>
            <a:r>
              <a:rPr lang="en-US" b="0" i="0" dirty="0">
                <a:solidFill>
                  <a:srgbClr val="333333"/>
                </a:solidFill>
                <a:effectLst/>
                <a:latin typeface="inter-regular"/>
              </a:rPr>
              <a:t>Python allows us to assign a value to multiple variables in a single statement, which is also known as multiple assignments.</a:t>
            </a:r>
          </a:p>
          <a:p>
            <a:pPr algn="just"/>
            <a:r>
              <a:rPr lang="en-US" b="0" i="0" dirty="0">
                <a:solidFill>
                  <a:srgbClr val="333333"/>
                </a:solidFill>
                <a:effectLst/>
                <a:latin typeface="inter-regular"/>
              </a:rPr>
              <a:t>We can apply multiple assignments in two ways, either by assigning a single value to multiple variables or assigning multiple values to multiple variables. Consider the following example.</a:t>
            </a:r>
          </a:p>
          <a:p>
            <a:pPr algn="just"/>
            <a:r>
              <a:rPr lang="en-US" b="1" i="0" dirty="0">
                <a:solidFill>
                  <a:srgbClr val="333333"/>
                </a:solidFill>
                <a:effectLst/>
                <a:latin typeface="inter-bold"/>
              </a:rPr>
              <a:t>1. Assigning single value to multiple variables</a:t>
            </a:r>
            <a:endParaRPr lang="en-US" b="0" i="0" dirty="0">
              <a:solidFill>
                <a:srgbClr val="333333"/>
              </a:solidFill>
              <a:effectLst/>
              <a:latin typeface="inter-regular"/>
            </a:endParaRPr>
          </a:p>
          <a:p>
            <a:pPr algn="just"/>
            <a:r>
              <a:rPr lang="en-US" b="1" i="0" dirty="0" err="1">
                <a:solidFill>
                  <a:srgbClr val="333333"/>
                </a:solidFill>
                <a:effectLst/>
                <a:latin typeface="inter-bold"/>
              </a:rPr>
              <a:t>Eg</a:t>
            </a:r>
            <a:r>
              <a:rPr lang="en-US" b="1" i="0" dirty="0">
                <a:solidFill>
                  <a:srgbClr val="333333"/>
                </a:solidFill>
                <a:effectLst/>
                <a:latin typeface="inter-bold"/>
              </a:rPr>
              <a:t>:</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x=y=z=</a:t>
            </a:r>
            <a:r>
              <a:rPr lang="en-US" b="0" i="0" dirty="0">
                <a:solidFill>
                  <a:srgbClr val="C00000"/>
                </a:solidFill>
                <a:effectLst/>
                <a:latin typeface="inter-regular"/>
              </a:rPr>
              <a:t>50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print(x)    </a:t>
            </a:r>
          </a:p>
          <a:p>
            <a:pPr algn="just">
              <a:buFont typeface="+mj-lt"/>
              <a:buAutoNum type="arabicPeriod"/>
            </a:pPr>
            <a:r>
              <a:rPr lang="en-US" b="0" i="0" dirty="0">
                <a:solidFill>
                  <a:srgbClr val="000000"/>
                </a:solidFill>
                <a:effectLst/>
                <a:latin typeface="inter-regular"/>
              </a:rPr>
              <a:t>print(y)    </a:t>
            </a:r>
          </a:p>
          <a:p>
            <a:pPr algn="just">
              <a:buFont typeface="+mj-lt"/>
              <a:buAutoNum type="arabicPeriod"/>
            </a:pPr>
            <a:r>
              <a:rPr lang="en-US" b="0" i="0" dirty="0">
                <a:solidFill>
                  <a:srgbClr val="000000"/>
                </a:solidFill>
                <a:effectLst/>
                <a:latin typeface="inter-regular"/>
              </a:rPr>
              <a:t>print(z)    </a:t>
            </a:r>
          </a:p>
        </p:txBody>
      </p:sp>
      <p:sp>
        <p:nvSpPr>
          <p:cNvPr id="5" name="TextBox 4">
            <a:extLst>
              <a:ext uri="{FF2B5EF4-FFF2-40B4-BE49-F238E27FC236}">
                <a16:creationId xmlns:a16="http://schemas.microsoft.com/office/drawing/2014/main" id="{18FB3185-97CD-40F5-B838-284D167CB329}"/>
              </a:ext>
            </a:extLst>
          </p:cNvPr>
          <p:cNvSpPr txBox="1"/>
          <p:nvPr/>
        </p:nvSpPr>
        <p:spPr>
          <a:xfrm>
            <a:off x="5852679" y="3892265"/>
            <a:ext cx="6094268" cy="1754326"/>
          </a:xfrm>
          <a:prstGeom prst="rect">
            <a:avLst/>
          </a:prstGeom>
          <a:noFill/>
        </p:spPr>
        <p:txBody>
          <a:bodyPr wrap="square">
            <a:spAutoFit/>
          </a:bodyPr>
          <a:lstStyle/>
          <a:p>
            <a:pPr algn="just"/>
            <a:r>
              <a:rPr lang="en-US" b="1" i="0" dirty="0">
                <a:solidFill>
                  <a:srgbClr val="333333"/>
                </a:solidFill>
                <a:effectLst/>
                <a:latin typeface="inter-bold"/>
              </a:rPr>
              <a:t>2. Assigning multiple values to multiple variables:</a:t>
            </a:r>
            <a:endParaRPr lang="en-US" b="0" i="0" dirty="0">
              <a:solidFill>
                <a:srgbClr val="333333"/>
              </a:solidFill>
              <a:effectLst/>
              <a:latin typeface="inter-regular"/>
            </a:endParaRPr>
          </a:p>
          <a:p>
            <a:pPr algn="just"/>
            <a:r>
              <a:rPr lang="en-US" b="1" i="0" dirty="0" err="1">
                <a:solidFill>
                  <a:srgbClr val="333333"/>
                </a:solidFill>
                <a:effectLst/>
                <a:latin typeface="inter-bold"/>
              </a:rPr>
              <a:t>Eg</a:t>
            </a:r>
            <a:r>
              <a:rPr lang="en-US" b="1" i="0" dirty="0">
                <a:solidFill>
                  <a:srgbClr val="333333"/>
                </a:solidFill>
                <a:effectLst/>
                <a:latin typeface="inter-bold"/>
              </a:rPr>
              <a:t>:</a:t>
            </a:r>
            <a:endParaRPr lang="en-US" b="0" i="0" dirty="0">
              <a:solidFill>
                <a:srgbClr val="333333"/>
              </a:solidFill>
              <a:effectLst/>
              <a:latin typeface="inter-regular"/>
            </a:endParaRPr>
          </a:p>
          <a:p>
            <a:pPr algn="just">
              <a:buFont typeface="+mj-lt"/>
              <a:buAutoNum type="arabicPeriod"/>
            </a:pPr>
            <a:r>
              <a:rPr lang="en-US" b="0" i="0" dirty="0" err="1">
                <a:solidFill>
                  <a:srgbClr val="000000"/>
                </a:solidFill>
                <a:effectLst/>
                <a:latin typeface="inter-regular"/>
              </a:rPr>
              <a:t>a,b,c</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C00000"/>
                </a:solidFill>
                <a:effectLst/>
                <a:latin typeface="inter-regular"/>
              </a:rPr>
              <a:t>10</a:t>
            </a:r>
            <a:r>
              <a:rPr lang="en-US" b="0" i="0" dirty="0">
                <a:solidFill>
                  <a:srgbClr val="000000"/>
                </a:solidFill>
                <a:effectLst/>
                <a:latin typeface="inter-regular"/>
              </a:rPr>
              <a:t>,</a:t>
            </a:r>
            <a:r>
              <a:rPr lang="en-US" b="0" i="0" dirty="0">
                <a:solidFill>
                  <a:srgbClr val="C00000"/>
                </a:solidFill>
                <a:effectLst/>
                <a:latin typeface="inter-regular"/>
              </a:rPr>
              <a:t>15</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 a    </a:t>
            </a:r>
          </a:p>
          <a:p>
            <a:pPr algn="just">
              <a:buFont typeface="+mj-lt"/>
              <a:buAutoNum type="arabicPeriod"/>
            </a:pPr>
            <a:r>
              <a:rPr lang="en-US" b="0" i="0" dirty="0">
                <a:solidFill>
                  <a:srgbClr val="000000"/>
                </a:solidFill>
                <a:effectLst/>
                <a:latin typeface="inter-regular"/>
              </a:rPr>
              <a:t>print b    </a:t>
            </a:r>
          </a:p>
          <a:p>
            <a:pPr algn="just">
              <a:buFont typeface="+mj-lt"/>
              <a:buAutoNum type="arabicPeriod"/>
            </a:pPr>
            <a:r>
              <a:rPr lang="en-US" b="0" i="0" dirty="0">
                <a:solidFill>
                  <a:srgbClr val="000000"/>
                </a:solidFill>
                <a:effectLst/>
                <a:latin typeface="inter-regular"/>
              </a:rPr>
              <a:t>print c    </a:t>
            </a:r>
          </a:p>
        </p:txBody>
      </p:sp>
    </p:spTree>
    <p:extLst>
      <p:ext uri="{BB962C8B-B14F-4D97-AF65-F5344CB8AC3E}">
        <p14:creationId xmlns:p14="http://schemas.microsoft.com/office/powerpoint/2010/main" val="315153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AA4AE-A45F-4CF1-8FBE-73FBA899B0CB}"/>
              </a:ext>
            </a:extLst>
          </p:cNvPr>
          <p:cNvSpPr txBox="1"/>
          <p:nvPr/>
        </p:nvSpPr>
        <p:spPr>
          <a:xfrm>
            <a:off x="355889" y="242189"/>
            <a:ext cx="4351193" cy="6186309"/>
          </a:xfrm>
          <a:prstGeom prst="rect">
            <a:avLst/>
          </a:prstGeom>
          <a:noFill/>
        </p:spPr>
        <p:txBody>
          <a:bodyPr wrap="square">
            <a:spAutoFit/>
          </a:bodyPr>
          <a:lstStyle/>
          <a:p>
            <a:pPr algn="just"/>
            <a:r>
              <a:rPr lang="en-US" b="0" i="0" dirty="0">
                <a:solidFill>
                  <a:srgbClr val="610B38"/>
                </a:solidFill>
                <a:effectLst/>
                <a:latin typeface="erdana"/>
              </a:rPr>
              <a:t>Python Variable Types</a:t>
            </a:r>
          </a:p>
          <a:p>
            <a:pPr algn="just"/>
            <a:r>
              <a:rPr lang="en-US" b="0" i="0" dirty="0">
                <a:solidFill>
                  <a:srgbClr val="333333"/>
                </a:solidFill>
                <a:effectLst/>
                <a:latin typeface="inter-regular"/>
              </a:rPr>
              <a:t>There are two types of variables in Python - Local variable and Global variable. Let's understand the following variables.</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Local Variable</a:t>
            </a:r>
          </a:p>
          <a:p>
            <a:pPr algn="just"/>
            <a:r>
              <a:rPr lang="en-US" b="0" i="0" dirty="0">
                <a:solidFill>
                  <a:srgbClr val="333333"/>
                </a:solidFill>
                <a:effectLst/>
                <a:latin typeface="inter-regular"/>
              </a:rPr>
              <a:t>Local variables are the variables that declared inside the function and have scope within the function. Let's understand the following example.</a:t>
            </a:r>
          </a:p>
          <a:p>
            <a:pPr algn="just"/>
            <a:r>
              <a:rPr lang="en-US" b="1" i="0" dirty="0">
                <a:solidFill>
                  <a:srgbClr val="333333"/>
                </a:solidFill>
                <a:effectLst/>
                <a:latin typeface="inter-bold"/>
              </a:rPr>
              <a:t>Example -</a:t>
            </a:r>
            <a:endParaRPr lang="en-US" b="0" i="0" dirty="0">
              <a:solidFill>
                <a:srgbClr val="333333"/>
              </a:solidFill>
              <a:effectLst/>
              <a:latin typeface="inter-regular"/>
            </a:endParaRPr>
          </a:p>
          <a:p>
            <a:pPr algn="just">
              <a:buFont typeface="+mj-lt"/>
              <a:buAutoNum type="arabicPeriod"/>
            </a:pPr>
            <a:r>
              <a:rPr lang="en-US" b="0" i="0" dirty="0">
                <a:solidFill>
                  <a:srgbClr val="008200"/>
                </a:solidFill>
                <a:effectLst/>
                <a:latin typeface="inter-regular"/>
              </a:rPr>
              <a:t># Declaring a function</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def</a:t>
            </a:r>
            <a:r>
              <a:rPr lang="en-US" b="0" i="0" dirty="0">
                <a:solidFill>
                  <a:srgbClr val="000000"/>
                </a:solidFill>
                <a:effectLst/>
                <a:latin typeface="inter-regular"/>
              </a:rPr>
              <a:t> add():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Defining local variables. They has scope only within a function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 = 20  </a:t>
            </a:r>
          </a:p>
          <a:p>
            <a:pPr algn="just">
              <a:buFont typeface="+mj-lt"/>
              <a:buAutoNum type="arabicPeriod"/>
            </a:pPr>
            <a:r>
              <a:rPr lang="en-US" b="0" i="0" dirty="0">
                <a:solidFill>
                  <a:srgbClr val="000000"/>
                </a:solidFill>
                <a:effectLst/>
                <a:latin typeface="inter-regular"/>
              </a:rPr>
              <a:t>    b = 30  </a:t>
            </a:r>
          </a:p>
          <a:p>
            <a:pPr algn="just">
              <a:buFont typeface="+mj-lt"/>
              <a:buAutoNum type="arabicPeriod"/>
            </a:pPr>
            <a:r>
              <a:rPr lang="en-US" b="0" i="0" dirty="0">
                <a:solidFill>
                  <a:srgbClr val="000000"/>
                </a:solidFill>
                <a:effectLst/>
                <a:latin typeface="inter-regular"/>
              </a:rPr>
              <a:t>    c = a + b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sum is:"</a:t>
            </a:r>
            <a:r>
              <a:rPr lang="en-US" b="0" i="0" dirty="0">
                <a:solidFill>
                  <a:srgbClr val="000000"/>
                </a:solidFill>
                <a:effectLst/>
                <a:latin typeface="inter-regular"/>
              </a:rPr>
              <a:t>, c)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 Calling a function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add()  </a:t>
            </a:r>
          </a:p>
        </p:txBody>
      </p:sp>
      <p:sp>
        <p:nvSpPr>
          <p:cNvPr id="7" name="TextBox 6">
            <a:extLst>
              <a:ext uri="{FF2B5EF4-FFF2-40B4-BE49-F238E27FC236}">
                <a16:creationId xmlns:a16="http://schemas.microsoft.com/office/drawing/2014/main" id="{E7988ACD-BDE2-477A-9202-28E390575CA2}"/>
              </a:ext>
            </a:extLst>
          </p:cNvPr>
          <p:cNvSpPr txBox="1"/>
          <p:nvPr/>
        </p:nvSpPr>
        <p:spPr>
          <a:xfrm>
            <a:off x="5382491" y="117693"/>
            <a:ext cx="6647583" cy="6463308"/>
          </a:xfrm>
          <a:prstGeom prst="rect">
            <a:avLst/>
          </a:prstGeom>
          <a:noFill/>
        </p:spPr>
        <p:txBody>
          <a:bodyPr wrap="square">
            <a:spAutoFit/>
          </a:bodyPr>
          <a:lstStyle/>
          <a:p>
            <a:pPr algn="just"/>
            <a:r>
              <a:rPr lang="en-US" b="0" i="0" dirty="0">
                <a:solidFill>
                  <a:srgbClr val="610B4B"/>
                </a:solidFill>
                <a:effectLst/>
                <a:latin typeface="erdana"/>
              </a:rPr>
              <a:t>Global Variables</a:t>
            </a:r>
          </a:p>
          <a:p>
            <a:pPr algn="just"/>
            <a:r>
              <a:rPr lang="en-US" b="0" i="0" dirty="0">
                <a:solidFill>
                  <a:srgbClr val="333333"/>
                </a:solidFill>
                <a:effectLst/>
                <a:latin typeface="inter-regular"/>
              </a:rPr>
              <a:t>Global variables can be used throughout the program, and its scope is in the entire program. We can use global variables inside or outside the function.</a:t>
            </a:r>
          </a:p>
          <a:p>
            <a:pPr algn="just"/>
            <a:r>
              <a:rPr lang="en-US" b="0" i="0" dirty="0">
                <a:solidFill>
                  <a:srgbClr val="333333"/>
                </a:solidFill>
                <a:effectLst/>
                <a:latin typeface="inter-regular"/>
              </a:rPr>
              <a:t>A variable declared outside the function is the global variable by default. Python provides the </a:t>
            </a:r>
            <a:r>
              <a:rPr lang="en-US" b="1" i="0" dirty="0">
                <a:solidFill>
                  <a:srgbClr val="333333"/>
                </a:solidFill>
                <a:effectLst/>
                <a:latin typeface="inter-bold"/>
              </a:rPr>
              <a:t>global</a:t>
            </a:r>
            <a:r>
              <a:rPr lang="en-US" b="0" i="0" dirty="0">
                <a:solidFill>
                  <a:srgbClr val="333333"/>
                </a:solidFill>
                <a:effectLst/>
                <a:latin typeface="inter-regular"/>
              </a:rPr>
              <a:t> keyword to use global variable inside the function. If we don't use the </a:t>
            </a:r>
            <a:r>
              <a:rPr lang="en-US" b="1" i="0" dirty="0">
                <a:solidFill>
                  <a:srgbClr val="333333"/>
                </a:solidFill>
                <a:effectLst/>
                <a:latin typeface="inter-bold"/>
              </a:rPr>
              <a:t>global</a:t>
            </a:r>
            <a:r>
              <a:rPr lang="en-US" b="0" i="0" dirty="0">
                <a:solidFill>
                  <a:srgbClr val="333333"/>
                </a:solidFill>
                <a:effectLst/>
                <a:latin typeface="inter-regular"/>
              </a:rPr>
              <a:t> keyword, the function treats it as a local variable. Let's understand the following example.</a:t>
            </a:r>
          </a:p>
          <a:p>
            <a:pPr algn="just"/>
            <a:r>
              <a:rPr lang="en-US" b="1" i="0" dirty="0">
                <a:solidFill>
                  <a:srgbClr val="333333"/>
                </a:solidFill>
                <a:effectLst/>
                <a:latin typeface="inter-bold"/>
              </a:rPr>
              <a:t>Example -</a:t>
            </a:r>
            <a:endParaRPr lang="en-US" b="0" i="0" dirty="0">
              <a:solidFill>
                <a:srgbClr val="333333"/>
              </a:solidFill>
              <a:effectLst/>
              <a:latin typeface="inter-regular"/>
            </a:endParaRPr>
          </a:p>
          <a:p>
            <a:pPr algn="just">
              <a:buFont typeface="+mj-lt"/>
              <a:buAutoNum type="arabicPeriod"/>
            </a:pPr>
            <a:r>
              <a:rPr lang="en-US" b="0" i="0" dirty="0">
                <a:solidFill>
                  <a:srgbClr val="008200"/>
                </a:solidFill>
                <a:effectLst/>
                <a:latin typeface="inter-regular"/>
              </a:rPr>
              <a:t># Declare a variable and initialize it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x = 101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 Global variable in function</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mainFunction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printing a global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global</a:t>
            </a:r>
            <a:r>
              <a:rPr lang="en-US" b="0" i="0" dirty="0">
                <a:solidFill>
                  <a:srgbClr val="000000"/>
                </a:solidFill>
                <a:effectLst/>
                <a:latin typeface="inter-regular"/>
              </a:rPr>
              <a:t> x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(x)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modifying a global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x = </a:t>
            </a:r>
            <a:r>
              <a:rPr lang="en-US" b="0" i="0" dirty="0">
                <a:solidFill>
                  <a:srgbClr val="0000FF"/>
                </a:solidFill>
                <a:effectLst/>
                <a:latin typeface="inter-regular"/>
              </a:rPr>
              <a:t>'Welcome To </a:t>
            </a:r>
            <a:r>
              <a:rPr lang="en-US" b="0" i="0" dirty="0" err="1">
                <a:solidFill>
                  <a:srgbClr val="0000FF"/>
                </a:solidFill>
                <a:effectLst/>
                <a:latin typeface="inter-regular"/>
              </a:rPr>
              <a:t>Javatpoint</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(x)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mainFunction</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(x)  </a:t>
            </a:r>
          </a:p>
        </p:txBody>
      </p:sp>
    </p:spTree>
    <p:extLst>
      <p:ext uri="{BB962C8B-B14F-4D97-AF65-F5344CB8AC3E}">
        <p14:creationId xmlns:p14="http://schemas.microsoft.com/office/powerpoint/2010/main" val="52897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B497-A64A-499C-884E-CA5DDCE41C1C}"/>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7" name="Freeform: Shape 6">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313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B23E48-120F-465C-8DE8-EA8943B8BCE8}"/>
              </a:ext>
            </a:extLst>
          </p:cNvPr>
          <p:cNvSpPr txBox="1"/>
          <p:nvPr/>
        </p:nvSpPr>
        <p:spPr>
          <a:xfrm>
            <a:off x="342900" y="294696"/>
            <a:ext cx="10972800" cy="646330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What is Python</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is a general purpose, dynamic, high-level, and interpreted programming language. It supports Object Oriented programming approach to develop applications. It is simple and easy to learn and provides lots of high-level data structures.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is easy to learn yet powerful and versatile scripting language, which makes it attractive for Application Development.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Python's syntax and dynamic typing with its interpreted nature make it an ideal language for scripting and rapid application development.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supports multiple programming pattern, including object-oriented, imperative, and functional or procedural programming styles.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is not intended to work in a particular area, such as web programming. That is why it is known as multipurpose programming language because it can be used with web, enterprise, 3D CAD, etc.</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don't need to use data types to declare variable because it is dynamically typed so we can write a=10 to assign an integer value in an integer variable.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makes the development and debugging fast because there is no compilation step included in Python development, and edit-test-debug cycle is very fast.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53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C3E34-6D64-40B8-BA21-8EADF0A9183F}"/>
              </a:ext>
            </a:extLst>
          </p:cNvPr>
          <p:cNvSpPr txBox="1"/>
          <p:nvPr/>
        </p:nvSpPr>
        <p:spPr>
          <a:xfrm>
            <a:off x="3249757" y="366052"/>
            <a:ext cx="2465243" cy="369332"/>
          </a:xfrm>
          <a:prstGeom prst="rect">
            <a:avLst/>
          </a:prstGeom>
          <a:noFill/>
        </p:spPr>
        <p:txBody>
          <a:bodyPr wrap="square">
            <a:spAutoFit/>
          </a:bodyPr>
          <a:lstStyle/>
          <a:p>
            <a:pPr algn="just"/>
            <a:r>
              <a:rPr lang="fi-FI" b="0" i="0" dirty="0">
                <a:solidFill>
                  <a:srgbClr val="610B38"/>
                </a:solidFill>
                <a:effectLst/>
                <a:latin typeface="erdana"/>
              </a:rPr>
              <a:t>Python 2 vs. Python 3</a:t>
            </a:r>
          </a:p>
        </p:txBody>
      </p:sp>
      <p:sp>
        <p:nvSpPr>
          <p:cNvPr id="5" name="TextBox 4">
            <a:extLst>
              <a:ext uri="{FF2B5EF4-FFF2-40B4-BE49-F238E27FC236}">
                <a16:creationId xmlns:a16="http://schemas.microsoft.com/office/drawing/2014/main" id="{3DA11455-4BDA-429A-9CB7-A0BE5960B5CB}"/>
              </a:ext>
            </a:extLst>
          </p:cNvPr>
          <p:cNvSpPr txBox="1"/>
          <p:nvPr/>
        </p:nvSpPr>
        <p:spPr>
          <a:xfrm>
            <a:off x="581890" y="859637"/>
            <a:ext cx="10702637" cy="5078313"/>
          </a:xfrm>
          <a:prstGeom prst="rect">
            <a:avLst/>
          </a:prstGeom>
          <a:noFill/>
        </p:spPr>
        <p:txBody>
          <a:bodyPr wrap="square">
            <a:spAutoFit/>
          </a:bodyPr>
          <a:lstStyle/>
          <a:p>
            <a:pPr algn="just"/>
            <a:r>
              <a:rPr lang="en-US" b="0" i="0" dirty="0">
                <a:solidFill>
                  <a:srgbClr val="333333"/>
                </a:solidFill>
                <a:effectLst/>
                <a:latin typeface="inter-regular"/>
              </a:rPr>
              <a:t>A list of differences between Python 2 and Python 3 are given below:</a:t>
            </a:r>
          </a:p>
          <a:p>
            <a:pPr algn="just"/>
            <a:endParaRPr lang="en-US" b="0" i="0" dirty="0">
              <a:solidFill>
                <a:srgbClr val="333333"/>
              </a:solidFill>
              <a:effectLst/>
              <a:latin typeface="inter-regular"/>
            </a:endParaRP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2 uses </a:t>
            </a:r>
            <a:r>
              <a:rPr lang="en-US" b="1" i="0" dirty="0">
                <a:solidFill>
                  <a:srgbClr val="000000"/>
                </a:solidFill>
                <a:effectLst/>
                <a:latin typeface="Times New Roman" panose="02020603050405020304" pitchFamily="18" charset="0"/>
                <a:cs typeface="Times New Roman" panose="02020603050405020304" pitchFamily="18" charset="0"/>
              </a:rPr>
              <a:t>print</a:t>
            </a:r>
            <a:r>
              <a:rPr lang="en-US" b="0" i="0" dirty="0">
                <a:solidFill>
                  <a:srgbClr val="000000"/>
                </a:solidFill>
                <a:effectLst/>
                <a:latin typeface="Times New Roman" panose="02020603050405020304" pitchFamily="18" charset="0"/>
                <a:cs typeface="Times New Roman" panose="02020603050405020304" pitchFamily="18" charset="0"/>
              </a:rPr>
              <a:t> as a statement and used as print "something" to print some string on the console. On the other hand, Python 3 uses </a:t>
            </a:r>
            <a:r>
              <a:rPr lang="en-US" b="1" i="0" dirty="0">
                <a:solidFill>
                  <a:srgbClr val="000000"/>
                </a:solidFill>
                <a:effectLst/>
                <a:latin typeface="Times New Roman" panose="02020603050405020304" pitchFamily="18" charset="0"/>
                <a:cs typeface="Times New Roman" panose="02020603050405020304" pitchFamily="18" charset="0"/>
              </a:rPr>
              <a:t>print</a:t>
            </a:r>
            <a:r>
              <a:rPr lang="en-US" b="0" i="0" dirty="0">
                <a:solidFill>
                  <a:srgbClr val="000000"/>
                </a:solidFill>
                <a:effectLst/>
                <a:latin typeface="Times New Roman" panose="02020603050405020304" pitchFamily="18" charset="0"/>
                <a:cs typeface="Times New Roman" panose="02020603050405020304" pitchFamily="18" charset="0"/>
              </a:rPr>
              <a:t> as a function and used as print("something") to print something on the console.</a:t>
            </a:r>
          </a:p>
          <a:p>
            <a:pPr marL="285750" indent="-285750" algn="just">
              <a:buFont typeface="Wingdings" panose="05000000000000000000" pitchFamily="2" charset="2"/>
              <a:buChar char="Ø"/>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2 uses the function </a:t>
            </a:r>
            <a:r>
              <a:rPr lang="en-US" b="0" i="0" dirty="0" err="1">
                <a:solidFill>
                  <a:srgbClr val="000000"/>
                </a:solidFill>
                <a:effectLst/>
                <a:latin typeface="Times New Roman" panose="02020603050405020304" pitchFamily="18" charset="0"/>
                <a:cs typeface="Times New Roman" panose="02020603050405020304" pitchFamily="18" charset="0"/>
              </a:rPr>
              <a:t>raw_input</a:t>
            </a:r>
            <a:r>
              <a:rPr lang="en-US" b="0" i="0" dirty="0">
                <a:solidFill>
                  <a:srgbClr val="000000"/>
                </a:solidFill>
                <a:effectLst/>
                <a:latin typeface="Times New Roman" panose="02020603050405020304" pitchFamily="18" charset="0"/>
                <a:cs typeface="Times New Roman" panose="02020603050405020304" pitchFamily="18" charset="0"/>
              </a:rPr>
              <a:t>() to accept the user's input. It returns the string representing the value, which is typed by the user. To convert it into the integer, we need to use the int() function in Python. On the other hand, Python 3 uses input() function which automatically interpreted the type of input entered by the user. However, we can cast this value to any type by using primitive functions (int(), str(), etc.).</a:t>
            </a:r>
          </a:p>
          <a:p>
            <a:pPr marL="285750" indent="-285750" algn="just">
              <a:buFont typeface="Wingdings" panose="05000000000000000000" pitchFamily="2" charset="2"/>
              <a:buChar char="Ø"/>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In Python 2, the implicit string type is ASCII, whereas, in Python 3, the implicit string type is Unicode.</a:t>
            </a:r>
          </a:p>
          <a:p>
            <a:pPr marL="285750" indent="-285750" algn="just">
              <a:buFont typeface="Wingdings" panose="05000000000000000000" pitchFamily="2" charset="2"/>
              <a:buChar char="Ø"/>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3 doesn't contain the </a:t>
            </a:r>
            <a:r>
              <a:rPr lang="en-US" b="0" i="0" dirty="0" err="1">
                <a:solidFill>
                  <a:srgbClr val="000000"/>
                </a:solidFill>
                <a:effectLst/>
                <a:latin typeface="Times New Roman" panose="02020603050405020304" pitchFamily="18" charset="0"/>
                <a:cs typeface="Times New Roman" panose="02020603050405020304" pitchFamily="18" charset="0"/>
              </a:rPr>
              <a:t>xrange</a:t>
            </a:r>
            <a:r>
              <a:rPr lang="en-US" b="0" i="0" dirty="0">
                <a:solidFill>
                  <a:srgbClr val="000000"/>
                </a:solidFill>
                <a:effectLst/>
                <a:latin typeface="Times New Roman" panose="02020603050405020304" pitchFamily="18" charset="0"/>
                <a:cs typeface="Times New Roman" panose="02020603050405020304" pitchFamily="18" charset="0"/>
              </a:rPr>
              <a:t>() function of Python 2. The </a:t>
            </a:r>
            <a:r>
              <a:rPr lang="en-US" b="0" i="0" dirty="0" err="1">
                <a:solidFill>
                  <a:srgbClr val="000000"/>
                </a:solidFill>
                <a:effectLst/>
                <a:latin typeface="Times New Roman" panose="02020603050405020304" pitchFamily="18" charset="0"/>
                <a:cs typeface="Times New Roman" panose="02020603050405020304" pitchFamily="18" charset="0"/>
              </a:rPr>
              <a:t>xrange</a:t>
            </a:r>
            <a:r>
              <a:rPr lang="en-US" b="0" i="0" dirty="0">
                <a:solidFill>
                  <a:srgbClr val="000000"/>
                </a:solidFill>
                <a:effectLst/>
                <a:latin typeface="Times New Roman" panose="02020603050405020304" pitchFamily="18" charset="0"/>
                <a:cs typeface="Times New Roman" panose="02020603050405020304" pitchFamily="18" charset="0"/>
              </a:rPr>
              <a:t>() is the variant of range() function which returns a </a:t>
            </a:r>
            <a:r>
              <a:rPr lang="en-US" b="0" i="0" dirty="0" err="1">
                <a:solidFill>
                  <a:srgbClr val="000000"/>
                </a:solidFill>
                <a:effectLst/>
                <a:latin typeface="Times New Roman" panose="02020603050405020304" pitchFamily="18" charset="0"/>
                <a:cs typeface="Times New Roman" panose="02020603050405020304" pitchFamily="18" charset="0"/>
              </a:rPr>
              <a:t>xrange</a:t>
            </a:r>
            <a:r>
              <a:rPr lang="en-US" b="0" i="0" dirty="0">
                <a:solidFill>
                  <a:srgbClr val="000000"/>
                </a:solidFill>
                <a:effectLst/>
                <a:latin typeface="Times New Roman" panose="02020603050405020304" pitchFamily="18" charset="0"/>
                <a:cs typeface="Times New Roman" panose="02020603050405020304" pitchFamily="18" charset="0"/>
              </a:rPr>
              <a:t> object that works similar to Java iterator. The range() returns a list for example the function range(0,3) contains 0, 1, 2</a:t>
            </a:r>
          </a:p>
          <a:p>
            <a:pPr marL="285750" indent="-285750" algn="just">
              <a:buFont typeface="Wingdings" panose="05000000000000000000" pitchFamily="2" charset="2"/>
              <a:buChar char="Ø"/>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There is also a small change made in Exception handling in Python 3. It defines a keyword </a:t>
            </a:r>
            <a:r>
              <a:rPr lang="en-US" b="1" i="0" dirty="0">
                <a:solidFill>
                  <a:srgbClr val="000000"/>
                </a:solidFill>
                <a:effectLst/>
                <a:latin typeface="Times New Roman" panose="02020603050405020304" pitchFamily="18" charset="0"/>
                <a:cs typeface="Times New Roman" panose="02020603050405020304" pitchFamily="18" charset="0"/>
              </a:rPr>
              <a:t>as</a:t>
            </a:r>
            <a:r>
              <a:rPr lang="en-US" b="0" i="0" dirty="0">
                <a:solidFill>
                  <a:srgbClr val="000000"/>
                </a:solidFill>
                <a:effectLst/>
                <a:latin typeface="Times New Roman" panose="02020603050405020304" pitchFamily="18" charset="0"/>
                <a:cs typeface="Times New Roman" panose="02020603050405020304" pitchFamily="18" charset="0"/>
              </a:rPr>
              <a:t> which is necessary to be used. We will discuss it in Exception handling section of Python programming tutorial.</a:t>
            </a:r>
          </a:p>
        </p:txBody>
      </p:sp>
    </p:spTree>
    <p:extLst>
      <p:ext uri="{BB962C8B-B14F-4D97-AF65-F5344CB8AC3E}">
        <p14:creationId xmlns:p14="http://schemas.microsoft.com/office/powerpoint/2010/main" val="109960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a:extLst>
              <a:ext uri="{FF2B5EF4-FFF2-40B4-BE49-F238E27FC236}">
                <a16:creationId xmlns:a16="http://schemas.microsoft.com/office/drawing/2014/main" id="{B616C343-EF35-4485-861C-A1B287301A05}"/>
              </a:ext>
            </a:extLst>
          </p:cNvPr>
          <p:cNvSpPr txBox="1"/>
          <p:nvPr/>
        </p:nvSpPr>
        <p:spPr>
          <a:xfrm>
            <a:off x="1080654" y="1391887"/>
            <a:ext cx="8562109" cy="3693319"/>
          </a:xfrm>
          <a:prstGeom prst="rect">
            <a:avLst/>
          </a:prstGeom>
          <a:noFill/>
        </p:spPr>
        <p:txBody>
          <a:bodyPr wrap="square">
            <a:spAutoFit/>
          </a:bodyPr>
          <a:lstStyle/>
          <a:p>
            <a:r>
              <a:rPr lang="en-US" dirty="0"/>
              <a:t>Python History</a:t>
            </a:r>
          </a:p>
          <a:p>
            <a:endParaRPr lang="en-US" dirty="0"/>
          </a:p>
          <a:p>
            <a:r>
              <a:rPr lang="en-US" dirty="0"/>
              <a:t>Python was invented by Guido van Rossum in 1991 at CWI in Netherland. The idea of Python programming language has taken from the ABC programming language or we can say that ABC is a predecessor of Python language.</a:t>
            </a:r>
          </a:p>
          <a:p>
            <a:endParaRPr lang="en-US" dirty="0"/>
          </a:p>
          <a:p>
            <a:r>
              <a:rPr lang="en-US" dirty="0"/>
              <a:t>There is also a fact behind the choosing name Python. Guido van Rossum was a fan of the popular BBC comedy show of that time, "Monty Python's Flying Circus". So he decided to pick the name Python for his newly created programming language.</a:t>
            </a:r>
          </a:p>
          <a:p>
            <a:endParaRPr lang="en-US" dirty="0"/>
          </a:p>
          <a:p>
            <a:r>
              <a:rPr lang="en-US" dirty="0"/>
              <a:t>Python has the vast community across the world and releases its version within the short period.</a:t>
            </a:r>
            <a:endParaRPr lang="en-IN" dirty="0"/>
          </a:p>
        </p:txBody>
      </p:sp>
    </p:spTree>
    <p:extLst>
      <p:ext uri="{BB962C8B-B14F-4D97-AF65-F5344CB8AC3E}">
        <p14:creationId xmlns:p14="http://schemas.microsoft.com/office/powerpoint/2010/main" val="284121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9533A6-E5A3-46B3-9316-77F1198B8E4C}"/>
              </a:ext>
            </a:extLst>
          </p:cNvPr>
          <p:cNvGraphicFramePr>
            <a:graphicFrameLocks noGrp="1"/>
          </p:cNvGraphicFramePr>
          <p:nvPr>
            <p:extLst>
              <p:ext uri="{D42A27DB-BD31-4B8C-83A1-F6EECF244321}">
                <p14:modId xmlns:p14="http://schemas.microsoft.com/office/powerpoint/2010/main" val="2667359200"/>
              </p:ext>
            </p:extLst>
          </p:nvPr>
        </p:nvGraphicFramePr>
        <p:xfrm>
          <a:off x="3439390" y="261757"/>
          <a:ext cx="6016335" cy="6334486"/>
        </p:xfrm>
        <a:graphic>
          <a:graphicData uri="http://schemas.openxmlformats.org/drawingml/2006/table">
            <a:tbl>
              <a:tblPr/>
              <a:tblGrid>
                <a:gridCol w="2121792">
                  <a:extLst>
                    <a:ext uri="{9D8B030D-6E8A-4147-A177-3AD203B41FA5}">
                      <a16:colId xmlns:a16="http://schemas.microsoft.com/office/drawing/2014/main" val="2769822403"/>
                    </a:ext>
                  </a:extLst>
                </a:gridCol>
                <a:gridCol w="3894543">
                  <a:extLst>
                    <a:ext uri="{9D8B030D-6E8A-4147-A177-3AD203B41FA5}">
                      <a16:colId xmlns:a16="http://schemas.microsoft.com/office/drawing/2014/main" val="2472956622"/>
                    </a:ext>
                  </a:extLst>
                </a:gridCol>
              </a:tblGrid>
              <a:tr h="291042">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Python Version</a:t>
                      </a:r>
                    </a:p>
                  </a:txBody>
                  <a:tcPr marL="42343" marR="42343" marT="42343" marB="42343">
                    <a:lnL w="7620" cap="flat" cmpd="sng" algn="ctr">
                      <a:solidFill>
                        <a:srgbClr val="80052C"/>
                      </a:solidFill>
                      <a:prstDash val="solid"/>
                      <a:round/>
                      <a:headEnd type="none" w="med" len="med"/>
                      <a:tailEnd type="none" w="med" len="med"/>
                    </a:lnL>
                    <a:lnR w="7620" cap="flat" cmpd="sng" algn="ctr">
                      <a:solidFill>
                        <a:srgbClr val="80052C"/>
                      </a:solidFill>
                      <a:prstDash val="solid"/>
                      <a:round/>
                      <a:headEnd type="none" w="med" len="med"/>
                      <a:tailEnd type="none" w="med" len="med"/>
                    </a:lnR>
                    <a:lnT w="7620" cap="flat" cmpd="sng" algn="ctr">
                      <a:solidFill>
                        <a:srgbClr val="80052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Released Date</a:t>
                      </a:r>
                    </a:p>
                  </a:txBody>
                  <a:tcPr marL="42343" marR="42343" marT="42343" marB="42343">
                    <a:lnL w="7620" cap="flat" cmpd="sng" algn="ctr">
                      <a:solidFill>
                        <a:srgbClr val="80052C"/>
                      </a:solidFill>
                      <a:prstDash val="solid"/>
                      <a:round/>
                      <a:headEnd type="none" w="med" len="med"/>
                      <a:tailEnd type="none" w="med" len="med"/>
                    </a:lnL>
                    <a:lnR w="7620" cap="flat" cmpd="sng" algn="ctr">
                      <a:solidFill>
                        <a:srgbClr val="80052C"/>
                      </a:solidFill>
                      <a:prstDash val="solid"/>
                      <a:round/>
                      <a:headEnd type="none" w="med" len="med"/>
                      <a:tailEnd type="none" w="med" len="med"/>
                    </a:lnR>
                    <a:lnT w="7620" cap="flat" cmpd="sng" algn="ctr">
                      <a:solidFill>
                        <a:srgbClr val="80052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00327682"/>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1.0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January 1994</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6049887"/>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1.5</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December 31, 1997</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22850505"/>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1.6</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September 5, 2000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9811461"/>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October 16, 2000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00646157"/>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2.1</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April 17, 2001</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4289448"/>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2.2</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December 21, 2001</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578271"/>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2.3</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July 29, 2003</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87906387"/>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2.4</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November 30, 2004</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5946498"/>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2.5</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September 19, 2006</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2378425"/>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2.6</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October 1, 2008</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5434290"/>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2.7</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July 3, 2010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88707"/>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3.0</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December 3, 2008</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1885030"/>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3.1</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June 27, 2009</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4712675"/>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3.2</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February 20, 2011</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2883683"/>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3.3</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September 29, 2012</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3907011"/>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3.4</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March 16, 2014</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08592648"/>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3.5</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September 13, 2015</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501073"/>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3.6</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December 23, 2016</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2733136"/>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3.7</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June 27, 2018</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670257"/>
                  </a:ext>
                </a:extLst>
              </a:tr>
              <a:tr h="268158">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Python 3.8</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October 14, 2019</a:t>
                      </a:r>
                    </a:p>
                  </a:txBody>
                  <a:tcPr marL="28229" marR="28229" marT="28229" marB="282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9004079"/>
                  </a:ext>
                </a:extLst>
              </a:tr>
            </a:tbl>
          </a:graphicData>
        </a:graphic>
      </p:graphicFrame>
      <p:sp>
        <p:nvSpPr>
          <p:cNvPr id="6" name="TextBox 5">
            <a:extLst>
              <a:ext uri="{FF2B5EF4-FFF2-40B4-BE49-F238E27FC236}">
                <a16:creationId xmlns:a16="http://schemas.microsoft.com/office/drawing/2014/main" id="{6112C844-65E5-4B15-A57C-7EB9B11F93E1}"/>
              </a:ext>
            </a:extLst>
          </p:cNvPr>
          <p:cNvSpPr txBox="1"/>
          <p:nvPr/>
        </p:nvSpPr>
        <p:spPr>
          <a:xfrm>
            <a:off x="610466" y="1914297"/>
            <a:ext cx="2298989" cy="369332"/>
          </a:xfrm>
          <a:prstGeom prst="rect">
            <a:avLst/>
          </a:prstGeom>
          <a:noFill/>
        </p:spPr>
        <p:txBody>
          <a:bodyPr wrap="square">
            <a:spAutoFit/>
          </a:bodyPr>
          <a:lstStyle/>
          <a:p>
            <a:pPr algn="just"/>
            <a:r>
              <a:rPr lang="en-IN" b="0" i="0">
                <a:solidFill>
                  <a:srgbClr val="610B38"/>
                </a:solidFill>
                <a:effectLst/>
                <a:latin typeface="erdana"/>
              </a:rPr>
              <a:t>Python Version List</a:t>
            </a:r>
            <a:endParaRPr lang="en-IN" b="0" i="0" dirty="0">
              <a:solidFill>
                <a:srgbClr val="610B38"/>
              </a:solidFill>
              <a:effectLst/>
              <a:latin typeface="erdana"/>
            </a:endParaRPr>
          </a:p>
        </p:txBody>
      </p:sp>
    </p:spTree>
    <p:extLst>
      <p:ext uri="{BB962C8B-B14F-4D97-AF65-F5344CB8AC3E}">
        <p14:creationId xmlns:p14="http://schemas.microsoft.com/office/powerpoint/2010/main" val="345327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909AA-C958-4F71-A685-49962F1C48A4}"/>
              </a:ext>
            </a:extLst>
          </p:cNvPr>
          <p:cNvSpPr txBox="1"/>
          <p:nvPr/>
        </p:nvSpPr>
        <p:spPr>
          <a:xfrm>
            <a:off x="3984913" y="334878"/>
            <a:ext cx="1792432" cy="369332"/>
          </a:xfrm>
          <a:prstGeom prst="rect">
            <a:avLst/>
          </a:prstGeom>
          <a:noFill/>
        </p:spPr>
        <p:txBody>
          <a:bodyPr wrap="square">
            <a:spAutoFit/>
          </a:bodyPr>
          <a:lstStyle/>
          <a:p>
            <a:pPr algn="just"/>
            <a:r>
              <a:rPr lang="en-IN" b="0" i="0" dirty="0">
                <a:solidFill>
                  <a:srgbClr val="610B38"/>
                </a:solidFill>
                <a:effectLst/>
                <a:latin typeface="erdana"/>
              </a:rPr>
              <a:t>Python Features</a:t>
            </a:r>
          </a:p>
        </p:txBody>
      </p:sp>
      <p:sp>
        <p:nvSpPr>
          <p:cNvPr id="5" name="TextBox 4">
            <a:extLst>
              <a:ext uri="{FF2B5EF4-FFF2-40B4-BE49-F238E27FC236}">
                <a16:creationId xmlns:a16="http://schemas.microsoft.com/office/drawing/2014/main" id="{305FBE43-F38B-4137-8B53-143EF2D570C7}"/>
              </a:ext>
            </a:extLst>
          </p:cNvPr>
          <p:cNvSpPr txBox="1"/>
          <p:nvPr/>
        </p:nvSpPr>
        <p:spPr>
          <a:xfrm>
            <a:off x="854652" y="1529834"/>
            <a:ext cx="6094268" cy="369332"/>
          </a:xfrm>
          <a:prstGeom prst="rect">
            <a:avLst/>
          </a:prstGeom>
          <a:noFill/>
        </p:spPr>
        <p:txBody>
          <a:bodyPr wrap="square">
            <a:spAutoFit/>
          </a:bodyPr>
          <a:lstStyle/>
          <a:p>
            <a:pPr algn="just"/>
            <a:r>
              <a:rPr lang="en-US" b="0" i="0">
                <a:solidFill>
                  <a:srgbClr val="610B4B"/>
                </a:solidFill>
                <a:effectLst/>
                <a:latin typeface="erdana"/>
              </a:rPr>
              <a:t>1) Easy to Learn and Use</a:t>
            </a:r>
            <a:endParaRPr lang="en-US" b="0" i="0" dirty="0">
              <a:solidFill>
                <a:srgbClr val="610B4B"/>
              </a:solidFill>
              <a:effectLst/>
              <a:latin typeface="erdana"/>
            </a:endParaRPr>
          </a:p>
        </p:txBody>
      </p:sp>
      <p:sp>
        <p:nvSpPr>
          <p:cNvPr id="9" name="TextBox 8">
            <a:extLst>
              <a:ext uri="{FF2B5EF4-FFF2-40B4-BE49-F238E27FC236}">
                <a16:creationId xmlns:a16="http://schemas.microsoft.com/office/drawing/2014/main" id="{0B3FFB46-5F07-4AA7-B510-07495A5882D0}"/>
              </a:ext>
            </a:extLst>
          </p:cNvPr>
          <p:cNvSpPr txBox="1"/>
          <p:nvPr/>
        </p:nvSpPr>
        <p:spPr>
          <a:xfrm>
            <a:off x="854652" y="2238786"/>
            <a:ext cx="6094268" cy="369332"/>
          </a:xfrm>
          <a:prstGeom prst="rect">
            <a:avLst/>
          </a:prstGeom>
          <a:noFill/>
        </p:spPr>
        <p:txBody>
          <a:bodyPr wrap="square">
            <a:spAutoFit/>
          </a:bodyPr>
          <a:lstStyle/>
          <a:p>
            <a:pPr algn="just"/>
            <a:r>
              <a:rPr lang="en-IN" b="0" i="0" dirty="0">
                <a:solidFill>
                  <a:srgbClr val="610B4B"/>
                </a:solidFill>
                <a:effectLst/>
                <a:latin typeface="erdana"/>
              </a:rPr>
              <a:t>2) Expressive Language</a:t>
            </a:r>
          </a:p>
        </p:txBody>
      </p:sp>
      <p:sp>
        <p:nvSpPr>
          <p:cNvPr id="11" name="TextBox 10">
            <a:extLst>
              <a:ext uri="{FF2B5EF4-FFF2-40B4-BE49-F238E27FC236}">
                <a16:creationId xmlns:a16="http://schemas.microsoft.com/office/drawing/2014/main" id="{16CA1B25-1038-48AA-8996-15CB398E5A88}"/>
              </a:ext>
            </a:extLst>
          </p:cNvPr>
          <p:cNvSpPr txBox="1"/>
          <p:nvPr/>
        </p:nvSpPr>
        <p:spPr>
          <a:xfrm>
            <a:off x="937779" y="3025671"/>
            <a:ext cx="6094268" cy="369332"/>
          </a:xfrm>
          <a:prstGeom prst="rect">
            <a:avLst/>
          </a:prstGeom>
          <a:noFill/>
        </p:spPr>
        <p:txBody>
          <a:bodyPr wrap="square">
            <a:spAutoFit/>
          </a:bodyPr>
          <a:lstStyle/>
          <a:p>
            <a:pPr algn="just"/>
            <a:r>
              <a:rPr lang="en-IN" b="0" i="0" dirty="0">
                <a:solidFill>
                  <a:srgbClr val="610B4B"/>
                </a:solidFill>
                <a:effectLst/>
                <a:latin typeface="erdana"/>
              </a:rPr>
              <a:t>3) Interpreted Language</a:t>
            </a:r>
          </a:p>
        </p:txBody>
      </p:sp>
      <p:sp>
        <p:nvSpPr>
          <p:cNvPr id="13" name="TextBox 12">
            <a:extLst>
              <a:ext uri="{FF2B5EF4-FFF2-40B4-BE49-F238E27FC236}">
                <a16:creationId xmlns:a16="http://schemas.microsoft.com/office/drawing/2014/main" id="{35C5B5DA-1542-4E3B-901D-59C7C24BED7A}"/>
              </a:ext>
            </a:extLst>
          </p:cNvPr>
          <p:cNvSpPr txBox="1"/>
          <p:nvPr/>
        </p:nvSpPr>
        <p:spPr>
          <a:xfrm>
            <a:off x="854652" y="3618408"/>
            <a:ext cx="6094268" cy="369332"/>
          </a:xfrm>
          <a:prstGeom prst="rect">
            <a:avLst/>
          </a:prstGeom>
          <a:noFill/>
        </p:spPr>
        <p:txBody>
          <a:bodyPr wrap="square">
            <a:spAutoFit/>
          </a:bodyPr>
          <a:lstStyle/>
          <a:p>
            <a:pPr algn="just"/>
            <a:r>
              <a:rPr lang="en-IN" b="0" i="0" dirty="0">
                <a:solidFill>
                  <a:srgbClr val="610B4B"/>
                </a:solidFill>
                <a:effectLst/>
                <a:latin typeface="erdana"/>
              </a:rPr>
              <a:t>4) Cross-platform Language</a:t>
            </a:r>
          </a:p>
        </p:txBody>
      </p:sp>
      <p:sp>
        <p:nvSpPr>
          <p:cNvPr id="15" name="TextBox 14">
            <a:extLst>
              <a:ext uri="{FF2B5EF4-FFF2-40B4-BE49-F238E27FC236}">
                <a16:creationId xmlns:a16="http://schemas.microsoft.com/office/drawing/2014/main" id="{F9FB3D01-E7BB-47BF-849A-B0216677985C}"/>
              </a:ext>
            </a:extLst>
          </p:cNvPr>
          <p:cNvSpPr txBox="1"/>
          <p:nvPr/>
        </p:nvSpPr>
        <p:spPr>
          <a:xfrm>
            <a:off x="854652" y="4366555"/>
            <a:ext cx="6094268" cy="369332"/>
          </a:xfrm>
          <a:prstGeom prst="rect">
            <a:avLst/>
          </a:prstGeom>
          <a:noFill/>
        </p:spPr>
        <p:txBody>
          <a:bodyPr wrap="square">
            <a:spAutoFit/>
          </a:bodyPr>
          <a:lstStyle/>
          <a:p>
            <a:pPr algn="just"/>
            <a:r>
              <a:rPr lang="en-US" b="0" i="0" dirty="0">
                <a:solidFill>
                  <a:srgbClr val="610B4B"/>
                </a:solidFill>
                <a:effectLst/>
                <a:latin typeface="erdana"/>
              </a:rPr>
              <a:t>5) Free and Open Source</a:t>
            </a:r>
          </a:p>
        </p:txBody>
      </p:sp>
      <p:sp>
        <p:nvSpPr>
          <p:cNvPr id="17" name="TextBox 16">
            <a:extLst>
              <a:ext uri="{FF2B5EF4-FFF2-40B4-BE49-F238E27FC236}">
                <a16:creationId xmlns:a16="http://schemas.microsoft.com/office/drawing/2014/main" id="{6267920B-3822-483E-9BF0-6D78CD860F7A}"/>
              </a:ext>
            </a:extLst>
          </p:cNvPr>
          <p:cNvSpPr txBox="1"/>
          <p:nvPr/>
        </p:nvSpPr>
        <p:spPr>
          <a:xfrm>
            <a:off x="744682" y="5110691"/>
            <a:ext cx="6094268" cy="369332"/>
          </a:xfrm>
          <a:prstGeom prst="rect">
            <a:avLst/>
          </a:prstGeom>
          <a:noFill/>
        </p:spPr>
        <p:txBody>
          <a:bodyPr wrap="square">
            <a:spAutoFit/>
          </a:bodyPr>
          <a:lstStyle/>
          <a:p>
            <a:pPr algn="just"/>
            <a:r>
              <a:rPr lang="en-IN" b="0" i="0" dirty="0">
                <a:solidFill>
                  <a:srgbClr val="610B4B"/>
                </a:solidFill>
                <a:effectLst/>
                <a:latin typeface="erdana"/>
              </a:rPr>
              <a:t>6) Object-Oriented Language</a:t>
            </a:r>
          </a:p>
        </p:txBody>
      </p:sp>
      <p:sp>
        <p:nvSpPr>
          <p:cNvPr id="19" name="TextBox 18">
            <a:extLst>
              <a:ext uri="{FF2B5EF4-FFF2-40B4-BE49-F238E27FC236}">
                <a16:creationId xmlns:a16="http://schemas.microsoft.com/office/drawing/2014/main" id="{B618B91F-0D01-4107-B05E-F9DD4A748258}"/>
              </a:ext>
            </a:extLst>
          </p:cNvPr>
          <p:cNvSpPr txBox="1"/>
          <p:nvPr/>
        </p:nvSpPr>
        <p:spPr>
          <a:xfrm>
            <a:off x="6305551" y="1405053"/>
            <a:ext cx="6094268" cy="369332"/>
          </a:xfrm>
          <a:prstGeom prst="rect">
            <a:avLst/>
          </a:prstGeom>
          <a:noFill/>
        </p:spPr>
        <p:txBody>
          <a:bodyPr wrap="square">
            <a:spAutoFit/>
          </a:bodyPr>
          <a:lstStyle/>
          <a:p>
            <a:pPr algn="just"/>
            <a:r>
              <a:rPr lang="en-IN" b="0" i="0" dirty="0">
                <a:solidFill>
                  <a:srgbClr val="610B4B"/>
                </a:solidFill>
                <a:effectLst/>
                <a:latin typeface="erdana"/>
              </a:rPr>
              <a:t>7) Extensible</a:t>
            </a:r>
          </a:p>
        </p:txBody>
      </p:sp>
      <p:sp>
        <p:nvSpPr>
          <p:cNvPr id="21" name="TextBox 20">
            <a:extLst>
              <a:ext uri="{FF2B5EF4-FFF2-40B4-BE49-F238E27FC236}">
                <a16:creationId xmlns:a16="http://schemas.microsoft.com/office/drawing/2014/main" id="{103001A9-68C6-441C-9899-0961A8117861}"/>
              </a:ext>
            </a:extLst>
          </p:cNvPr>
          <p:cNvSpPr txBox="1"/>
          <p:nvPr/>
        </p:nvSpPr>
        <p:spPr>
          <a:xfrm>
            <a:off x="6305551" y="2040449"/>
            <a:ext cx="6094268" cy="369332"/>
          </a:xfrm>
          <a:prstGeom prst="rect">
            <a:avLst/>
          </a:prstGeom>
          <a:noFill/>
        </p:spPr>
        <p:txBody>
          <a:bodyPr wrap="square">
            <a:spAutoFit/>
          </a:bodyPr>
          <a:lstStyle/>
          <a:p>
            <a:pPr algn="just"/>
            <a:r>
              <a:rPr lang="en-IN" b="0" i="0" dirty="0">
                <a:solidFill>
                  <a:srgbClr val="610B4B"/>
                </a:solidFill>
                <a:effectLst/>
                <a:latin typeface="erdana"/>
              </a:rPr>
              <a:t>8) Large Standard Library</a:t>
            </a:r>
          </a:p>
        </p:txBody>
      </p:sp>
      <p:sp>
        <p:nvSpPr>
          <p:cNvPr id="23" name="TextBox 22">
            <a:extLst>
              <a:ext uri="{FF2B5EF4-FFF2-40B4-BE49-F238E27FC236}">
                <a16:creationId xmlns:a16="http://schemas.microsoft.com/office/drawing/2014/main" id="{D5ED1F05-C470-49A3-B5D9-6D50526B3864}"/>
              </a:ext>
            </a:extLst>
          </p:cNvPr>
          <p:cNvSpPr txBox="1"/>
          <p:nvPr/>
        </p:nvSpPr>
        <p:spPr>
          <a:xfrm>
            <a:off x="6305551" y="2592990"/>
            <a:ext cx="6094268" cy="369332"/>
          </a:xfrm>
          <a:prstGeom prst="rect">
            <a:avLst/>
          </a:prstGeom>
          <a:noFill/>
        </p:spPr>
        <p:txBody>
          <a:bodyPr wrap="square">
            <a:spAutoFit/>
          </a:bodyPr>
          <a:lstStyle/>
          <a:p>
            <a:pPr algn="just"/>
            <a:r>
              <a:rPr lang="en-IN" b="0" i="0" dirty="0">
                <a:solidFill>
                  <a:srgbClr val="610B4B"/>
                </a:solidFill>
                <a:effectLst/>
                <a:latin typeface="erdana"/>
              </a:rPr>
              <a:t>9) GUI Programming Support</a:t>
            </a:r>
          </a:p>
        </p:txBody>
      </p:sp>
      <p:sp>
        <p:nvSpPr>
          <p:cNvPr id="25" name="TextBox 24">
            <a:extLst>
              <a:ext uri="{FF2B5EF4-FFF2-40B4-BE49-F238E27FC236}">
                <a16:creationId xmlns:a16="http://schemas.microsoft.com/office/drawing/2014/main" id="{38B934B3-7475-43ED-806C-83EEF440AE06}"/>
              </a:ext>
            </a:extLst>
          </p:cNvPr>
          <p:cNvSpPr txBox="1"/>
          <p:nvPr/>
        </p:nvSpPr>
        <p:spPr>
          <a:xfrm>
            <a:off x="6305551" y="3273686"/>
            <a:ext cx="6094268" cy="369332"/>
          </a:xfrm>
          <a:prstGeom prst="rect">
            <a:avLst/>
          </a:prstGeom>
          <a:noFill/>
        </p:spPr>
        <p:txBody>
          <a:bodyPr wrap="square">
            <a:spAutoFit/>
          </a:bodyPr>
          <a:lstStyle/>
          <a:p>
            <a:pPr algn="just"/>
            <a:r>
              <a:rPr lang="en-IN" b="0" i="0" dirty="0">
                <a:solidFill>
                  <a:srgbClr val="610B4B"/>
                </a:solidFill>
                <a:effectLst/>
                <a:latin typeface="erdana"/>
              </a:rPr>
              <a:t>10) Integrated</a:t>
            </a:r>
          </a:p>
        </p:txBody>
      </p:sp>
      <p:sp>
        <p:nvSpPr>
          <p:cNvPr id="27" name="TextBox 26">
            <a:extLst>
              <a:ext uri="{FF2B5EF4-FFF2-40B4-BE49-F238E27FC236}">
                <a16:creationId xmlns:a16="http://schemas.microsoft.com/office/drawing/2014/main" id="{2AA158B0-346A-4F80-B583-4CCE16DAA05A}"/>
              </a:ext>
            </a:extLst>
          </p:cNvPr>
          <p:cNvSpPr txBox="1"/>
          <p:nvPr/>
        </p:nvSpPr>
        <p:spPr>
          <a:xfrm>
            <a:off x="6253597" y="3948367"/>
            <a:ext cx="6198176" cy="369332"/>
          </a:xfrm>
          <a:prstGeom prst="rect">
            <a:avLst/>
          </a:prstGeom>
          <a:noFill/>
        </p:spPr>
        <p:txBody>
          <a:bodyPr wrap="square">
            <a:spAutoFit/>
          </a:bodyPr>
          <a:lstStyle/>
          <a:p>
            <a:pPr algn="just"/>
            <a:r>
              <a:rPr lang="en-IN" b="0" i="0" dirty="0">
                <a:solidFill>
                  <a:srgbClr val="610B4B"/>
                </a:solidFill>
                <a:effectLst/>
                <a:latin typeface="erdana"/>
              </a:rPr>
              <a:t>11. Embeddable</a:t>
            </a:r>
          </a:p>
        </p:txBody>
      </p:sp>
      <p:sp>
        <p:nvSpPr>
          <p:cNvPr id="29" name="TextBox 28">
            <a:extLst>
              <a:ext uri="{FF2B5EF4-FFF2-40B4-BE49-F238E27FC236}">
                <a16:creationId xmlns:a16="http://schemas.microsoft.com/office/drawing/2014/main" id="{473CCA7E-B0D0-4460-8EEF-18BDD49EF09A}"/>
              </a:ext>
            </a:extLst>
          </p:cNvPr>
          <p:cNvSpPr txBox="1"/>
          <p:nvPr/>
        </p:nvSpPr>
        <p:spPr>
          <a:xfrm>
            <a:off x="6305551" y="4770164"/>
            <a:ext cx="6224154" cy="369332"/>
          </a:xfrm>
          <a:prstGeom prst="rect">
            <a:avLst/>
          </a:prstGeom>
          <a:noFill/>
        </p:spPr>
        <p:txBody>
          <a:bodyPr wrap="square">
            <a:spAutoFit/>
          </a:bodyPr>
          <a:lstStyle/>
          <a:p>
            <a:pPr algn="just"/>
            <a:r>
              <a:rPr lang="en-IN" b="0" i="0" dirty="0">
                <a:solidFill>
                  <a:srgbClr val="610B4B"/>
                </a:solidFill>
                <a:effectLst/>
                <a:latin typeface="erdana"/>
              </a:rPr>
              <a:t>12. Dynamic Memory Allocation</a:t>
            </a:r>
          </a:p>
        </p:txBody>
      </p:sp>
    </p:spTree>
    <p:extLst>
      <p:ext uri="{BB962C8B-B14F-4D97-AF65-F5344CB8AC3E}">
        <p14:creationId xmlns:p14="http://schemas.microsoft.com/office/powerpoint/2010/main" val="353878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1FB5DA-DF03-4193-9E98-AF9B646B6E85}"/>
              </a:ext>
            </a:extLst>
          </p:cNvPr>
          <p:cNvPicPr>
            <a:picLocks noChangeAspect="1"/>
          </p:cNvPicPr>
          <p:nvPr/>
        </p:nvPicPr>
        <p:blipFill>
          <a:blip r:embed="rId2"/>
          <a:stretch>
            <a:fillRect/>
          </a:stretch>
        </p:blipFill>
        <p:spPr>
          <a:xfrm>
            <a:off x="1636568" y="279074"/>
            <a:ext cx="8421833" cy="6299852"/>
          </a:xfrm>
          <a:prstGeom prst="rect">
            <a:avLst/>
          </a:prstGeom>
        </p:spPr>
      </p:pic>
    </p:spTree>
    <p:extLst>
      <p:ext uri="{BB962C8B-B14F-4D97-AF65-F5344CB8AC3E}">
        <p14:creationId xmlns:p14="http://schemas.microsoft.com/office/powerpoint/2010/main" val="338628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6738C-DF00-4A0E-A873-1FD786EF16B8}"/>
              </a:ext>
            </a:extLst>
          </p:cNvPr>
          <p:cNvSpPr txBox="1"/>
          <p:nvPr/>
        </p:nvSpPr>
        <p:spPr>
          <a:xfrm>
            <a:off x="7187912" y="1034546"/>
            <a:ext cx="4366779" cy="4247317"/>
          </a:xfrm>
          <a:prstGeom prst="rect">
            <a:avLst/>
          </a:prstGeom>
          <a:noFill/>
        </p:spPr>
        <p:txBody>
          <a:bodyPr wrap="square">
            <a:spAutoFit/>
          </a:bodyPr>
          <a:lstStyle/>
          <a:p>
            <a:r>
              <a:rPr lang="en-US" dirty="0"/>
              <a:t>Python Basic Syntax</a:t>
            </a:r>
          </a:p>
          <a:p>
            <a:r>
              <a:rPr lang="en-US" dirty="0"/>
              <a:t>There is no use of curly braces or semicolon in Python programming language. It is English-like language. But Python uses the indentation to define a block of code. Indentation is nothing but adding whitespace before the statement when it is needed. For example -</a:t>
            </a:r>
          </a:p>
          <a:p>
            <a:endParaRPr lang="en-US" dirty="0"/>
          </a:p>
          <a:p>
            <a:r>
              <a:rPr lang="en-US" dirty="0"/>
              <a:t>def </a:t>
            </a:r>
            <a:r>
              <a:rPr lang="en-US" dirty="0" err="1"/>
              <a:t>func</a:t>
            </a:r>
            <a:r>
              <a:rPr lang="en-US" dirty="0"/>
              <a:t>():  </a:t>
            </a:r>
          </a:p>
          <a:p>
            <a:r>
              <a:rPr lang="en-US" dirty="0"/>
              <a:t>       statement 1  </a:t>
            </a:r>
          </a:p>
          <a:p>
            <a:r>
              <a:rPr lang="en-US" dirty="0"/>
              <a:t>       statement 2  </a:t>
            </a:r>
          </a:p>
          <a:p>
            <a:r>
              <a:rPr lang="en-US" dirty="0"/>
              <a:t>       …………………  </a:t>
            </a:r>
          </a:p>
          <a:p>
            <a:r>
              <a:rPr lang="en-US" dirty="0"/>
              <a:t>       …………………  </a:t>
            </a:r>
          </a:p>
          <a:p>
            <a:r>
              <a:rPr lang="en-US" dirty="0"/>
              <a:t>         statement N </a:t>
            </a:r>
            <a:endParaRPr lang="en-IN" dirty="0"/>
          </a:p>
        </p:txBody>
      </p:sp>
      <p:sp>
        <p:nvSpPr>
          <p:cNvPr id="5" name="TextBox 4">
            <a:extLst>
              <a:ext uri="{FF2B5EF4-FFF2-40B4-BE49-F238E27FC236}">
                <a16:creationId xmlns:a16="http://schemas.microsoft.com/office/drawing/2014/main" id="{831F4A05-744B-40FB-B14F-FFBD86EDEA65}"/>
              </a:ext>
            </a:extLst>
          </p:cNvPr>
          <p:cNvSpPr txBox="1"/>
          <p:nvPr/>
        </p:nvSpPr>
        <p:spPr>
          <a:xfrm>
            <a:off x="322984" y="276009"/>
            <a:ext cx="6104658" cy="5355312"/>
          </a:xfrm>
          <a:prstGeom prst="rect">
            <a:avLst/>
          </a:prstGeom>
          <a:noFill/>
        </p:spPr>
        <p:txBody>
          <a:bodyPr wrap="square">
            <a:spAutoFit/>
          </a:bodyPr>
          <a:lstStyle/>
          <a:p>
            <a:r>
              <a:rPr lang="en-US" dirty="0"/>
              <a:t>Python First Program</a:t>
            </a:r>
          </a:p>
          <a:p>
            <a:r>
              <a:rPr lang="en-US" dirty="0"/>
              <a:t>Unlike the other programming languages, Python provides the facility to execute the code using few lines. For example - Suppose we want to print the "Hello World" program in Java; it will take three lines to print it.</a:t>
            </a:r>
          </a:p>
          <a:p>
            <a:endParaRPr lang="en-US" dirty="0"/>
          </a:p>
          <a:p>
            <a:r>
              <a:rPr lang="en-US" dirty="0"/>
              <a:t>public class HelloWorld {  </a:t>
            </a:r>
          </a:p>
          <a:p>
            <a:r>
              <a:rPr lang="en-US" dirty="0"/>
              <a:t> public static void main(String[] </a:t>
            </a:r>
            <a:r>
              <a:rPr lang="en-US" dirty="0" err="1"/>
              <a:t>args</a:t>
            </a:r>
            <a:r>
              <a:rPr lang="en-US" dirty="0"/>
              <a:t>){  </a:t>
            </a:r>
          </a:p>
          <a:p>
            <a:r>
              <a:rPr lang="en-US" dirty="0"/>
              <a:t>// Prints "Hello, World" to the terminal window.  </a:t>
            </a:r>
          </a:p>
          <a:p>
            <a:r>
              <a:rPr lang="en-US" dirty="0"/>
              <a:t>  </a:t>
            </a:r>
            <a:r>
              <a:rPr lang="en-US" dirty="0" err="1"/>
              <a:t>System.out.println</a:t>
            </a:r>
            <a:r>
              <a:rPr lang="en-US" dirty="0"/>
              <a:t>("Hello World");  </a:t>
            </a:r>
          </a:p>
          <a:p>
            <a:r>
              <a:rPr lang="en-US" dirty="0"/>
              <a:t> }  </a:t>
            </a:r>
          </a:p>
          <a:p>
            <a:r>
              <a:rPr lang="en-US" dirty="0"/>
              <a:t> }  </a:t>
            </a:r>
          </a:p>
          <a:p>
            <a:r>
              <a:rPr lang="en-US" dirty="0"/>
              <a:t>On the other hand, we can do this using one statement in Python.</a:t>
            </a:r>
          </a:p>
          <a:p>
            <a:endParaRPr lang="en-US" dirty="0"/>
          </a:p>
          <a:p>
            <a:r>
              <a:rPr lang="en-US" dirty="0"/>
              <a:t>print("Hello World")  </a:t>
            </a:r>
          </a:p>
          <a:p>
            <a:r>
              <a:rPr lang="en-US" dirty="0"/>
              <a:t>Both programs will print the same result, but it takes only one statement without using a semicolon or curly braces in Python.</a:t>
            </a:r>
            <a:endParaRPr lang="en-IN" dirty="0"/>
          </a:p>
        </p:txBody>
      </p:sp>
    </p:spTree>
    <p:extLst>
      <p:ext uri="{BB962C8B-B14F-4D97-AF65-F5344CB8AC3E}">
        <p14:creationId xmlns:p14="http://schemas.microsoft.com/office/powerpoint/2010/main" val="251506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9A95D-D2A6-4049-8ADE-3FB80D001166}"/>
              </a:ext>
            </a:extLst>
          </p:cNvPr>
          <p:cNvSpPr txBox="1"/>
          <p:nvPr/>
        </p:nvSpPr>
        <p:spPr>
          <a:xfrm>
            <a:off x="1330037" y="436336"/>
            <a:ext cx="8585488" cy="5355312"/>
          </a:xfrm>
          <a:prstGeom prst="rect">
            <a:avLst/>
          </a:prstGeom>
          <a:noFill/>
        </p:spPr>
        <p:txBody>
          <a:bodyPr wrap="square">
            <a:spAutoFit/>
          </a:bodyPr>
          <a:lstStyle/>
          <a:p>
            <a:r>
              <a:rPr lang="en-US" dirty="0"/>
              <a:t>Python print() Function</a:t>
            </a:r>
          </a:p>
          <a:p>
            <a:r>
              <a:rPr lang="en-US" dirty="0"/>
              <a:t>The print() function displays the given object to the standard output device (screen) or to the text stream file.</a:t>
            </a:r>
          </a:p>
          <a:p>
            <a:endParaRPr lang="en-US" dirty="0"/>
          </a:p>
          <a:p>
            <a:r>
              <a:rPr lang="en-US" dirty="0"/>
              <a:t>Unlike the other programming languages, Python print() function is most unique and versatile function.</a:t>
            </a:r>
          </a:p>
          <a:p>
            <a:endParaRPr lang="en-US" dirty="0"/>
          </a:p>
          <a:p>
            <a:r>
              <a:rPr lang="en-US" dirty="0"/>
              <a:t>The syntax of print() function is given below.</a:t>
            </a:r>
          </a:p>
          <a:p>
            <a:endParaRPr lang="en-US" dirty="0"/>
          </a:p>
          <a:p>
            <a:r>
              <a:rPr lang="en-US" dirty="0"/>
              <a:t>print(*objects, </a:t>
            </a:r>
            <a:r>
              <a:rPr lang="en-US" dirty="0" err="1"/>
              <a:t>sep</a:t>
            </a:r>
            <a:r>
              <a:rPr lang="en-US" dirty="0"/>
              <a:t>=' ', end='\n', file=</a:t>
            </a:r>
            <a:r>
              <a:rPr lang="en-US" dirty="0" err="1"/>
              <a:t>sys.stdout</a:t>
            </a:r>
            <a:r>
              <a:rPr lang="en-US" dirty="0"/>
              <a:t>, flush=False)  </a:t>
            </a:r>
          </a:p>
          <a:p>
            <a:r>
              <a:rPr lang="en-US" dirty="0"/>
              <a:t>Let's explain its parameters one by one.</a:t>
            </a:r>
          </a:p>
          <a:p>
            <a:endParaRPr lang="en-US" dirty="0"/>
          </a:p>
          <a:p>
            <a:r>
              <a:rPr lang="en-US" dirty="0"/>
              <a:t>objects - An object is nothing but a statement that to be printed. The * sign represents that there can be multiple statements.</a:t>
            </a:r>
          </a:p>
          <a:p>
            <a:r>
              <a:rPr lang="en-US" dirty="0" err="1"/>
              <a:t>sep</a:t>
            </a:r>
            <a:r>
              <a:rPr lang="en-US" dirty="0"/>
              <a:t> - The </a:t>
            </a:r>
            <a:r>
              <a:rPr lang="en-US" dirty="0" err="1"/>
              <a:t>sep</a:t>
            </a:r>
            <a:r>
              <a:rPr lang="en-US" dirty="0"/>
              <a:t> parameter separates the print values. Default values is ' '.</a:t>
            </a:r>
          </a:p>
          <a:p>
            <a:r>
              <a:rPr lang="en-US" dirty="0"/>
              <a:t>end - The end is printed at last in the statement.</a:t>
            </a:r>
          </a:p>
          <a:p>
            <a:r>
              <a:rPr lang="en-US" dirty="0"/>
              <a:t>file - It must be an object with a write(string) method.</a:t>
            </a:r>
          </a:p>
          <a:p>
            <a:r>
              <a:rPr lang="en-US" dirty="0"/>
              <a:t>flush - The stream or file is forcibly flushed if it is true. By default, its value is false.</a:t>
            </a:r>
            <a:endParaRPr lang="en-IN" dirty="0"/>
          </a:p>
        </p:txBody>
      </p:sp>
    </p:spTree>
    <p:extLst>
      <p:ext uri="{BB962C8B-B14F-4D97-AF65-F5344CB8AC3E}">
        <p14:creationId xmlns:p14="http://schemas.microsoft.com/office/powerpoint/2010/main" val="174618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426</TotalTime>
  <Words>2259</Words>
  <Application>Microsoft Office PowerPoint</Application>
  <PresentationFormat>Widescreen</PresentationFormat>
  <Paragraphs>251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erdana</vt:lpstr>
      <vt:lpstr>inter-bold</vt:lpstr>
      <vt:lpstr>inter-regular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yerram</dc:creator>
  <cp:lastModifiedBy>sneha yerram</cp:lastModifiedBy>
  <cp:revision>2</cp:revision>
  <dcterms:created xsi:type="dcterms:W3CDTF">2022-01-04T03:09:36Z</dcterms:created>
  <dcterms:modified xsi:type="dcterms:W3CDTF">2022-01-04T10:16:27Z</dcterms:modified>
</cp:coreProperties>
</file>