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4D59-695E-4774-AE58-0910803C5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A1EE75-A7AC-4987-A4A5-E26EFD455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901137-8D1F-4233-A5BA-A7FE6CB7FBB8}"/>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5" name="Footer Placeholder 4">
            <a:extLst>
              <a:ext uri="{FF2B5EF4-FFF2-40B4-BE49-F238E27FC236}">
                <a16:creationId xmlns:a16="http://schemas.microsoft.com/office/drawing/2014/main" id="{9EDAB7FF-2C3B-46EB-BF75-C1CA3FCB4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D5558-5BA3-4F74-BE9A-04E66247F49F}"/>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254220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7157-6E25-4E97-8A34-F190A97496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CA4E9B-0D1A-4FB0-B48E-F2A875150A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603F85-7652-4E59-993D-66EBAEAA162B}"/>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5" name="Footer Placeholder 4">
            <a:extLst>
              <a:ext uri="{FF2B5EF4-FFF2-40B4-BE49-F238E27FC236}">
                <a16:creationId xmlns:a16="http://schemas.microsoft.com/office/drawing/2014/main" id="{1D86EDBA-191B-41AD-ACB8-D458CE831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F3E75E-10D0-407A-A7E7-ADC5CB330935}"/>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280002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D75BC8-0505-4CFD-8BA1-181FDA2D2B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821D04-5970-448E-B913-31AE61FCD6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5FCD2-553B-42C8-A69F-14B89B84DD7A}"/>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5" name="Footer Placeholder 4">
            <a:extLst>
              <a:ext uri="{FF2B5EF4-FFF2-40B4-BE49-F238E27FC236}">
                <a16:creationId xmlns:a16="http://schemas.microsoft.com/office/drawing/2014/main" id="{E24E5FB3-ADC2-4CF7-A01A-3A2A129F9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C730B-3848-4157-AA77-8C5CA82D9DCE}"/>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230907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F396-BC74-4130-AC83-944C4B1617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37261-7BB6-4384-A83B-DFA2057FE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9A9A1-91F5-4A4F-B0AC-89B4DFA3783D}"/>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5" name="Footer Placeholder 4">
            <a:extLst>
              <a:ext uri="{FF2B5EF4-FFF2-40B4-BE49-F238E27FC236}">
                <a16:creationId xmlns:a16="http://schemas.microsoft.com/office/drawing/2014/main" id="{A5DA18C6-D525-4368-B836-455E32FE5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63825-3F2C-4DCA-A2E0-65F227B13DA8}"/>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10655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BCF9-3278-4F61-BB7B-0051D56EC8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66C572-D0F1-4E03-B3A3-9E7BD4A8E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95DB4-68F6-4AF5-84FE-8212CC83B388}"/>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5" name="Footer Placeholder 4">
            <a:extLst>
              <a:ext uri="{FF2B5EF4-FFF2-40B4-BE49-F238E27FC236}">
                <a16:creationId xmlns:a16="http://schemas.microsoft.com/office/drawing/2014/main" id="{A6FB69F5-143F-4844-BF3F-575AFCCDB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E89EA0-B9E0-424E-90AD-46BD6C4C50FA}"/>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365412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E5FA-86F4-438A-AAFC-F42B0EBA22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843776-1020-48B0-8877-D5CAE3FDB3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D3B986-DA31-43FF-B750-5DD22DEB05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A20BEF-4D0F-4733-97E8-2C652AE9EF3D}"/>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6" name="Footer Placeholder 5">
            <a:extLst>
              <a:ext uri="{FF2B5EF4-FFF2-40B4-BE49-F238E27FC236}">
                <a16:creationId xmlns:a16="http://schemas.microsoft.com/office/drawing/2014/main" id="{EDE9F1EF-F0A8-4990-9731-7798A0A2C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40E0E-22C9-43A6-B4F0-AE348FFF09DA}"/>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170281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2A14-E54F-49FC-BDF5-96D1DF1536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462E00-60B2-4719-BB2D-D42CC13AD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12F5A-CF0A-4498-9C2B-FD2EDC735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335AA0-85A8-470B-908B-662CA52EA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C805C-445F-469B-BFBB-C77AB9505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90D99B-FC4D-4E88-BD6D-4034583FC8E0}"/>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8" name="Footer Placeholder 7">
            <a:extLst>
              <a:ext uri="{FF2B5EF4-FFF2-40B4-BE49-F238E27FC236}">
                <a16:creationId xmlns:a16="http://schemas.microsoft.com/office/drawing/2014/main" id="{DF3084DD-CD57-4ABB-976F-3306FFBE96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154B57-F01C-48BD-82E6-2AC0296DD94E}"/>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56753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29CA-B34F-41BE-AF4A-0DA9C5E8EE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A3FDD8-03BA-488B-8EB0-B6000002306C}"/>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4" name="Footer Placeholder 3">
            <a:extLst>
              <a:ext uri="{FF2B5EF4-FFF2-40B4-BE49-F238E27FC236}">
                <a16:creationId xmlns:a16="http://schemas.microsoft.com/office/drawing/2014/main" id="{AFD7B160-E27C-4DD2-88C5-667071A606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6519F8-A07C-432A-A7BB-0FC33FECC31C}"/>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109729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E6870-25DF-457B-902C-1A300EC27FF7}"/>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3" name="Footer Placeholder 2">
            <a:extLst>
              <a:ext uri="{FF2B5EF4-FFF2-40B4-BE49-F238E27FC236}">
                <a16:creationId xmlns:a16="http://schemas.microsoft.com/office/drawing/2014/main" id="{711494F3-CF7E-47DD-A6E3-A884132F03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DD7D95-A04A-446C-9779-0798C3377C34}"/>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162924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6B5F-1733-4880-90F2-54B366815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A1A637-1D8E-409A-9588-1FA8C9EF01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50E2A8-2653-4DBE-973F-3005F0A21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E4D2E-4B5B-4CF6-BCFF-54BD8EEEACA3}"/>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6" name="Footer Placeholder 5">
            <a:extLst>
              <a:ext uri="{FF2B5EF4-FFF2-40B4-BE49-F238E27FC236}">
                <a16:creationId xmlns:a16="http://schemas.microsoft.com/office/drawing/2014/main" id="{91A41692-D42C-45A9-99B9-2CE2E66F84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6D8172-2E75-4A26-A548-D95104780BA2}"/>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137297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9A2C-648A-43AD-ADC1-0A5A4BCD3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3F0D3A-165A-4499-9882-B3849B353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E9019F-556F-4821-A380-EF44A9813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29EC0-6DCE-4D0E-B9D7-FB1DCFED1E0B}"/>
              </a:ext>
            </a:extLst>
          </p:cNvPr>
          <p:cNvSpPr>
            <a:spLocks noGrp="1"/>
          </p:cNvSpPr>
          <p:nvPr>
            <p:ph type="dt" sz="half" idx="10"/>
          </p:nvPr>
        </p:nvSpPr>
        <p:spPr/>
        <p:txBody>
          <a:bodyPr/>
          <a:lstStyle/>
          <a:p>
            <a:fld id="{44691E4B-2825-4960-AE4F-C1E9F89B4950}" type="datetimeFigureOut">
              <a:rPr lang="en-IN" smtClean="0"/>
              <a:t>09-02-2022</a:t>
            </a:fld>
            <a:endParaRPr lang="en-IN"/>
          </a:p>
        </p:txBody>
      </p:sp>
      <p:sp>
        <p:nvSpPr>
          <p:cNvPr id="6" name="Footer Placeholder 5">
            <a:extLst>
              <a:ext uri="{FF2B5EF4-FFF2-40B4-BE49-F238E27FC236}">
                <a16:creationId xmlns:a16="http://schemas.microsoft.com/office/drawing/2014/main" id="{1AC58CC0-6540-4A80-8369-2AA9F674F3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FAAB8-5885-4257-8370-BE9C7E0183BB}"/>
              </a:ext>
            </a:extLst>
          </p:cNvPr>
          <p:cNvSpPr>
            <a:spLocks noGrp="1"/>
          </p:cNvSpPr>
          <p:nvPr>
            <p:ph type="sldNum" sz="quarter" idx="12"/>
          </p:nvPr>
        </p:nvSpPr>
        <p:spPr/>
        <p:txBody>
          <a:bodyPr/>
          <a:lstStyle/>
          <a:p>
            <a:fld id="{E99ECCC4-F6B9-4202-AA92-A690F7E6D1B9}" type="slidenum">
              <a:rPr lang="en-IN" smtClean="0"/>
              <a:t>‹#›</a:t>
            </a:fld>
            <a:endParaRPr lang="en-IN"/>
          </a:p>
        </p:txBody>
      </p:sp>
    </p:spTree>
    <p:extLst>
      <p:ext uri="{BB962C8B-B14F-4D97-AF65-F5344CB8AC3E}">
        <p14:creationId xmlns:p14="http://schemas.microsoft.com/office/powerpoint/2010/main" val="325352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019C9-6B83-4A94-A4D0-5D9AC4A43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F9142B-D236-4D2B-BE8B-557849293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B9A54-A2EF-4B21-A7B6-1D288123F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91E4B-2825-4960-AE4F-C1E9F89B4950}" type="datetimeFigureOut">
              <a:rPr lang="en-IN" smtClean="0"/>
              <a:t>09-02-2022</a:t>
            </a:fld>
            <a:endParaRPr lang="en-IN"/>
          </a:p>
        </p:txBody>
      </p:sp>
      <p:sp>
        <p:nvSpPr>
          <p:cNvPr id="5" name="Footer Placeholder 4">
            <a:extLst>
              <a:ext uri="{FF2B5EF4-FFF2-40B4-BE49-F238E27FC236}">
                <a16:creationId xmlns:a16="http://schemas.microsoft.com/office/drawing/2014/main" id="{92F7445D-A387-47D6-951A-FA800C5B7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D57170-1B03-4CA9-9F99-9ED387639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ECCC4-F6B9-4202-AA92-A690F7E6D1B9}" type="slidenum">
              <a:rPr lang="en-IN" smtClean="0"/>
              <a:t>‹#›</a:t>
            </a:fld>
            <a:endParaRPr lang="en-IN"/>
          </a:p>
        </p:txBody>
      </p:sp>
    </p:spTree>
    <p:extLst>
      <p:ext uri="{BB962C8B-B14F-4D97-AF65-F5344CB8AC3E}">
        <p14:creationId xmlns:p14="http://schemas.microsoft.com/office/powerpoint/2010/main" val="2081452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ppium/appium-doctor"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2CDB67-20F3-4B1C-9B6A-B3AF5772760F}"/>
              </a:ext>
            </a:extLst>
          </p:cNvPr>
          <p:cNvSpPr>
            <a:spLocks noGrp="1"/>
          </p:cNvSpPr>
          <p:nvPr>
            <p:ph type="subTitle" idx="1"/>
          </p:nvPr>
        </p:nvSpPr>
        <p:spPr>
          <a:xfrm>
            <a:off x="9011265" y="5795049"/>
            <a:ext cx="2600632" cy="527510"/>
          </a:xfrm>
        </p:spPr>
        <p:txBody>
          <a:bodyPr/>
          <a:lstStyle/>
          <a:p>
            <a:r>
              <a:rPr lang="en-IN" dirty="0"/>
              <a:t>Yerram Sneha</a:t>
            </a:r>
          </a:p>
        </p:txBody>
      </p:sp>
      <p:pic>
        <p:nvPicPr>
          <p:cNvPr id="4" name="Picture 3">
            <a:extLst>
              <a:ext uri="{FF2B5EF4-FFF2-40B4-BE49-F238E27FC236}">
                <a16:creationId xmlns:a16="http://schemas.microsoft.com/office/drawing/2014/main" id="{10881D88-34EA-444C-9DAE-280FF59D9060}"/>
              </a:ext>
            </a:extLst>
          </p:cNvPr>
          <p:cNvPicPr>
            <a:picLocks noChangeAspect="1"/>
          </p:cNvPicPr>
          <p:nvPr/>
        </p:nvPicPr>
        <p:blipFill>
          <a:blip r:embed="rId2"/>
          <a:stretch>
            <a:fillRect/>
          </a:stretch>
        </p:blipFill>
        <p:spPr>
          <a:xfrm>
            <a:off x="3377381" y="398206"/>
            <a:ext cx="5078361" cy="5885232"/>
          </a:xfrm>
          <a:prstGeom prst="rect">
            <a:avLst/>
          </a:prstGeom>
        </p:spPr>
      </p:pic>
    </p:spTree>
    <p:extLst>
      <p:ext uri="{BB962C8B-B14F-4D97-AF65-F5344CB8AC3E}">
        <p14:creationId xmlns:p14="http://schemas.microsoft.com/office/powerpoint/2010/main" val="166328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0C1F81-5BD7-4B40-93EF-7C442178B4FB}"/>
              </a:ext>
            </a:extLst>
          </p:cNvPr>
          <p:cNvSpPr txBox="1"/>
          <p:nvPr/>
        </p:nvSpPr>
        <p:spPr>
          <a:xfrm>
            <a:off x="4169351" y="127970"/>
            <a:ext cx="6094268" cy="369332"/>
          </a:xfrm>
          <a:prstGeom prst="rect">
            <a:avLst/>
          </a:prstGeom>
          <a:noFill/>
        </p:spPr>
        <p:txBody>
          <a:bodyPr wrap="square">
            <a:spAutoFit/>
          </a:bodyPr>
          <a:lstStyle/>
          <a:p>
            <a:pPr algn="just"/>
            <a:r>
              <a:rPr lang="en-IN" b="0" i="0" dirty="0">
                <a:solidFill>
                  <a:srgbClr val="610B38"/>
                </a:solidFill>
                <a:effectLst/>
                <a:latin typeface="erdana"/>
              </a:rPr>
              <a:t>Types of Mobile Applications</a:t>
            </a:r>
          </a:p>
        </p:txBody>
      </p:sp>
      <p:sp>
        <p:nvSpPr>
          <p:cNvPr id="5" name="TextBox 4">
            <a:extLst>
              <a:ext uri="{FF2B5EF4-FFF2-40B4-BE49-F238E27FC236}">
                <a16:creationId xmlns:a16="http://schemas.microsoft.com/office/drawing/2014/main" id="{505DAB5C-6D08-4CA7-ABC5-76C6BAB195B3}"/>
              </a:ext>
            </a:extLst>
          </p:cNvPr>
          <p:cNvSpPr txBox="1"/>
          <p:nvPr/>
        </p:nvSpPr>
        <p:spPr>
          <a:xfrm>
            <a:off x="326447" y="561109"/>
            <a:ext cx="6094268" cy="369332"/>
          </a:xfrm>
          <a:prstGeom prst="rect">
            <a:avLst/>
          </a:prstGeom>
          <a:noFill/>
        </p:spPr>
        <p:txBody>
          <a:bodyPr wrap="square">
            <a:spAutoFit/>
          </a:bodyPr>
          <a:lstStyle/>
          <a:p>
            <a:pPr algn="just"/>
            <a:r>
              <a:rPr lang="en-IN" b="0" i="0" dirty="0">
                <a:solidFill>
                  <a:srgbClr val="610B4B"/>
                </a:solidFill>
                <a:effectLst/>
                <a:latin typeface="erdana"/>
              </a:rPr>
              <a:t>Native Applications</a:t>
            </a:r>
          </a:p>
        </p:txBody>
      </p:sp>
      <p:sp>
        <p:nvSpPr>
          <p:cNvPr id="7" name="TextBox 6">
            <a:extLst>
              <a:ext uri="{FF2B5EF4-FFF2-40B4-BE49-F238E27FC236}">
                <a16:creationId xmlns:a16="http://schemas.microsoft.com/office/drawing/2014/main" id="{C04AFD65-132B-49C7-A9D7-F0ED590F572D}"/>
              </a:ext>
            </a:extLst>
          </p:cNvPr>
          <p:cNvSpPr txBox="1"/>
          <p:nvPr/>
        </p:nvSpPr>
        <p:spPr>
          <a:xfrm>
            <a:off x="200026" y="884275"/>
            <a:ext cx="4891519" cy="2308324"/>
          </a:xfrm>
          <a:prstGeom prst="rect">
            <a:avLst/>
          </a:prstGeom>
          <a:noFill/>
        </p:spPr>
        <p:txBody>
          <a:bodyPr wrap="square">
            <a:spAutoFit/>
          </a:bodyPr>
          <a:lstStyle/>
          <a:p>
            <a:r>
              <a:rPr lang="en-US" b="0" i="0" dirty="0">
                <a:solidFill>
                  <a:srgbClr val="333333"/>
                </a:solidFill>
                <a:effectLst/>
                <a:latin typeface="inter-regular"/>
              </a:rPr>
              <a:t>Native applications are software programs that are developed by keeping a certain platform in mind. These applications are developed using a specific software development kit. Native apps are developed for use on a specific device and can be installed from the App Store, such as Google Play Store or Apple's App Store. They can work offline and can also use the device notification system.</a:t>
            </a:r>
            <a:endParaRPr lang="en-IN" dirty="0"/>
          </a:p>
        </p:txBody>
      </p:sp>
      <p:sp>
        <p:nvSpPr>
          <p:cNvPr id="9" name="TextBox 8">
            <a:extLst>
              <a:ext uri="{FF2B5EF4-FFF2-40B4-BE49-F238E27FC236}">
                <a16:creationId xmlns:a16="http://schemas.microsoft.com/office/drawing/2014/main" id="{4960F6F9-A18C-4CB1-9960-3E52B7F49314}"/>
              </a:ext>
            </a:extLst>
          </p:cNvPr>
          <p:cNvSpPr txBox="1"/>
          <p:nvPr/>
        </p:nvSpPr>
        <p:spPr>
          <a:xfrm>
            <a:off x="5897706" y="745775"/>
            <a:ext cx="6094268" cy="2862322"/>
          </a:xfrm>
          <a:prstGeom prst="rect">
            <a:avLst/>
          </a:prstGeom>
          <a:noFill/>
        </p:spPr>
        <p:txBody>
          <a:bodyPr wrap="square">
            <a:spAutoFit/>
          </a:bodyPr>
          <a:lstStyle/>
          <a:p>
            <a:pPr algn="just"/>
            <a:r>
              <a:rPr lang="en-US" b="0" i="0" dirty="0">
                <a:solidFill>
                  <a:srgbClr val="610B4B"/>
                </a:solidFill>
                <a:effectLst/>
                <a:latin typeface="erdana"/>
              </a:rPr>
              <a:t>Web Applications</a:t>
            </a:r>
          </a:p>
          <a:p>
            <a:pPr algn="just"/>
            <a:r>
              <a:rPr lang="en-US" b="0" i="0" dirty="0">
                <a:solidFill>
                  <a:srgbClr val="333333"/>
                </a:solidFill>
                <a:effectLst/>
                <a:latin typeface="inter-regular"/>
              </a:rPr>
              <a:t>Web applications are not real applications, they are websites that run on browsers. These applications are developed using HTML, CSS, and JavaScript at a very low price. Unlike Android and iOS apps, they do not require a Software Development Kit (SDK) for developers to work with. Web applications are not developed for a particular platform. Since the web applications run on web browsers, they don't require any installation.</a:t>
            </a:r>
          </a:p>
          <a:p>
            <a:pPr algn="just"/>
            <a:r>
              <a:rPr lang="en-US" b="0" i="0" dirty="0">
                <a:solidFill>
                  <a:srgbClr val="333333"/>
                </a:solidFill>
                <a:effectLst/>
                <a:latin typeface="inter-regular"/>
              </a:rPr>
              <a:t>Some web application examples are - Flipkart, Ali Express, twitter, etc.</a:t>
            </a:r>
          </a:p>
        </p:txBody>
      </p:sp>
      <p:sp>
        <p:nvSpPr>
          <p:cNvPr id="11" name="TextBox 10">
            <a:extLst>
              <a:ext uri="{FF2B5EF4-FFF2-40B4-BE49-F238E27FC236}">
                <a16:creationId xmlns:a16="http://schemas.microsoft.com/office/drawing/2014/main" id="{2FA3F233-75EC-431E-A643-C6CCE336DA9E}"/>
              </a:ext>
            </a:extLst>
          </p:cNvPr>
          <p:cNvSpPr txBox="1"/>
          <p:nvPr/>
        </p:nvSpPr>
        <p:spPr>
          <a:xfrm>
            <a:off x="200026" y="3105834"/>
            <a:ext cx="5057774" cy="646331"/>
          </a:xfrm>
          <a:prstGeom prst="rect">
            <a:avLst/>
          </a:prstGeom>
          <a:noFill/>
        </p:spPr>
        <p:txBody>
          <a:bodyPr wrap="square">
            <a:spAutoFit/>
          </a:bodyPr>
          <a:lstStyle/>
          <a:p>
            <a:r>
              <a:rPr lang="en-IN" b="0" i="0" dirty="0">
                <a:solidFill>
                  <a:srgbClr val="333333"/>
                </a:solidFill>
                <a:effectLst/>
                <a:latin typeface="inter-regular"/>
              </a:rPr>
              <a:t>Some native application examples are - Pinterest, Skype, Snapchat, etc.</a:t>
            </a:r>
            <a:endParaRPr lang="en-IN" dirty="0"/>
          </a:p>
        </p:txBody>
      </p:sp>
      <p:sp>
        <p:nvSpPr>
          <p:cNvPr id="13" name="TextBox 12">
            <a:extLst>
              <a:ext uri="{FF2B5EF4-FFF2-40B4-BE49-F238E27FC236}">
                <a16:creationId xmlns:a16="http://schemas.microsoft.com/office/drawing/2014/main" id="{1CB8E1E2-62E2-4A06-A2FA-4E8469B2C2A7}"/>
              </a:ext>
            </a:extLst>
          </p:cNvPr>
          <p:cNvSpPr txBox="1"/>
          <p:nvPr/>
        </p:nvSpPr>
        <p:spPr>
          <a:xfrm>
            <a:off x="2369127" y="3988567"/>
            <a:ext cx="7293552" cy="2308324"/>
          </a:xfrm>
          <a:prstGeom prst="rect">
            <a:avLst/>
          </a:prstGeom>
          <a:noFill/>
        </p:spPr>
        <p:txBody>
          <a:bodyPr wrap="square">
            <a:spAutoFit/>
          </a:bodyPr>
          <a:lstStyle/>
          <a:p>
            <a:pPr algn="just"/>
            <a:r>
              <a:rPr lang="en-US" b="0" i="0" dirty="0">
                <a:solidFill>
                  <a:srgbClr val="610B4B"/>
                </a:solidFill>
                <a:effectLst/>
                <a:latin typeface="erdana"/>
              </a:rPr>
              <a:t>Hybrid Applications</a:t>
            </a:r>
          </a:p>
          <a:p>
            <a:pPr algn="just"/>
            <a:r>
              <a:rPr lang="en-US" b="0" i="0" dirty="0">
                <a:solidFill>
                  <a:srgbClr val="333333"/>
                </a:solidFill>
                <a:effectLst/>
                <a:latin typeface="inter-regular"/>
              </a:rPr>
              <a:t>Hybrid application is a combination of native and web applications. Like native applications, these applications can be downloaded from the App Store and also can take advantage of device features, but actually they are web applications inside. They are developed using web development languages - HTML, CSS, and JavaScript like the hybrid app, which allows them to run on any platform.</a:t>
            </a:r>
          </a:p>
          <a:p>
            <a:pPr algn="just"/>
            <a:r>
              <a:rPr lang="en-US" b="0" i="0" dirty="0">
                <a:solidFill>
                  <a:srgbClr val="333333"/>
                </a:solidFill>
                <a:effectLst/>
                <a:latin typeface="inter-regular"/>
              </a:rPr>
              <a:t>Some hybrid application examples are - OLA, Instagram, Basecamp, etc.</a:t>
            </a:r>
          </a:p>
        </p:txBody>
      </p:sp>
    </p:spTree>
    <p:extLst>
      <p:ext uri="{BB962C8B-B14F-4D97-AF65-F5344CB8AC3E}">
        <p14:creationId xmlns:p14="http://schemas.microsoft.com/office/powerpoint/2010/main" val="344202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F89CA-92AA-4CC8-921D-82FBB9B3EB25}"/>
              </a:ext>
            </a:extLst>
          </p:cNvPr>
          <p:cNvSpPr txBox="1"/>
          <p:nvPr/>
        </p:nvSpPr>
        <p:spPr>
          <a:xfrm>
            <a:off x="3296516" y="1038458"/>
            <a:ext cx="6094268" cy="3139321"/>
          </a:xfrm>
          <a:prstGeom prst="rect">
            <a:avLst/>
          </a:prstGeom>
          <a:noFill/>
        </p:spPr>
        <p:txBody>
          <a:bodyPr wrap="square">
            <a:spAutoFit/>
          </a:bodyPr>
          <a:lstStyle/>
          <a:p>
            <a:pPr algn="just"/>
            <a:r>
              <a:rPr lang="en-US" b="0" i="0" dirty="0">
                <a:solidFill>
                  <a:srgbClr val="610B38"/>
                </a:solidFill>
                <a:effectLst/>
                <a:latin typeface="erdana"/>
              </a:rPr>
              <a:t>Prerequisites to use Appium</a:t>
            </a:r>
          </a:p>
          <a:p>
            <a:pPr algn="just">
              <a:buFont typeface="Arial" panose="020B0604020202020204" pitchFamily="34" charset="0"/>
              <a:buChar char="•"/>
            </a:pPr>
            <a:r>
              <a:rPr lang="en-US" b="0" i="0" dirty="0">
                <a:solidFill>
                  <a:srgbClr val="000000"/>
                </a:solidFill>
                <a:effectLst/>
                <a:latin typeface="inter-regular"/>
              </a:rPr>
              <a:t>Install </a:t>
            </a:r>
            <a:r>
              <a:rPr lang="en-US" b="1" i="0" dirty="0">
                <a:solidFill>
                  <a:srgbClr val="000000"/>
                </a:solidFill>
                <a:effectLst/>
                <a:latin typeface="inter-bold"/>
              </a:rPr>
              <a:t>Java</a:t>
            </a:r>
            <a:r>
              <a:rPr lang="en-US" b="0" i="0" dirty="0">
                <a:solidFill>
                  <a:srgbClr val="000000"/>
                </a:solidFill>
                <a:effectLst/>
                <a:latin typeface="inter-regular"/>
              </a:rPr>
              <a:t> (JDK)</a:t>
            </a:r>
          </a:p>
          <a:p>
            <a:pPr algn="just">
              <a:buFont typeface="Arial" panose="020B0604020202020204" pitchFamily="34" charset="0"/>
              <a:buChar char="•"/>
            </a:pPr>
            <a:r>
              <a:rPr lang="en-US" b="0" i="0" dirty="0">
                <a:solidFill>
                  <a:srgbClr val="000000"/>
                </a:solidFill>
                <a:effectLst/>
                <a:latin typeface="inter-regular"/>
              </a:rPr>
              <a:t>Install </a:t>
            </a:r>
            <a:r>
              <a:rPr lang="en-US" b="1" i="0" dirty="0">
                <a:solidFill>
                  <a:srgbClr val="000000"/>
                </a:solidFill>
                <a:effectLst/>
                <a:latin typeface="inter-bold"/>
              </a:rPr>
              <a:t>Android Studio</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Install additional Android </a:t>
            </a:r>
            <a:r>
              <a:rPr lang="en-US" b="1" i="0" dirty="0">
                <a:solidFill>
                  <a:srgbClr val="000000"/>
                </a:solidFill>
                <a:effectLst/>
                <a:latin typeface="inter-bold"/>
              </a:rPr>
              <a:t>SDK tools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Install </a:t>
            </a:r>
            <a:r>
              <a:rPr lang="en-US" b="1" i="0" dirty="0">
                <a:solidFill>
                  <a:srgbClr val="000000"/>
                </a:solidFill>
                <a:effectLst/>
                <a:latin typeface="inter-bold"/>
              </a:rPr>
              <a:t>Appium jar</a:t>
            </a:r>
            <a:r>
              <a:rPr lang="en-US" b="0" i="0" dirty="0">
                <a:solidFill>
                  <a:srgbClr val="000000"/>
                </a:solidFill>
                <a:effectLst/>
                <a:latin typeface="inter-regular"/>
              </a:rPr>
              <a:t> file</a:t>
            </a:r>
          </a:p>
          <a:p>
            <a:pPr algn="just">
              <a:buFont typeface="Arial" panose="020B0604020202020204" pitchFamily="34" charset="0"/>
              <a:buChar char="•"/>
            </a:pPr>
            <a:r>
              <a:rPr lang="en-US" b="0" i="0" dirty="0" err="1">
                <a:solidFill>
                  <a:srgbClr val="000000"/>
                </a:solidFill>
                <a:effectLst/>
                <a:latin typeface="inter-regular"/>
              </a:rPr>
              <a:t>js</a:t>
            </a:r>
            <a:r>
              <a:rPr lang="en-US" b="0" i="0" dirty="0">
                <a:solidFill>
                  <a:srgbClr val="000000"/>
                </a:solidFill>
                <a:effectLst/>
                <a:latin typeface="inter-regular"/>
              </a:rPr>
              <a:t> (Not required - It by default comes with "node.js" and "NPM", whenever the Appium server is installed. Therefore, it is not required to install node.js and NPM separately. It is already included in current version of Appium.)</a:t>
            </a:r>
          </a:p>
          <a:p>
            <a:pPr algn="just">
              <a:buFont typeface="Arial" panose="020B0604020202020204" pitchFamily="34" charset="0"/>
              <a:buChar char="•"/>
            </a:pPr>
            <a:r>
              <a:rPr lang="en-US" b="0" i="0" dirty="0">
                <a:solidFill>
                  <a:srgbClr val="000000"/>
                </a:solidFill>
                <a:effectLst/>
                <a:latin typeface="inter-regular"/>
              </a:rPr>
              <a:t>Install </a:t>
            </a:r>
            <a:r>
              <a:rPr lang="en-US" b="1" i="0" dirty="0">
                <a:solidFill>
                  <a:srgbClr val="000000"/>
                </a:solidFill>
                <a:effectLst/>
                <a:latin typeface="inter-bold"/>
              </a:rPr>
              <a:t>Appium Desktop Client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Install </a:t>
            </a:r>
            <a:r>
              <a:rPr lang="en-US" b="1" i="0" dirty="0">
                <a:solidFill>
                  <a:srgbClr val="000000"/>
                </a:solidFill>
                <a:effectLst/>
                <a:latin typeface="inter-bold"/>
              </a:rPr>
              <a:t>Eclipse IDE</a:t>
            </a:r>
            <a:r>
              <a:rPr lang="en-US" b="0" i="0" dirty="0">
                <a:solidFill>
                  <a:srgbClr val="000000"/>
                </a:solidFill>
                <a:effectLst/>
                <a:latin typeface="inter-regular"/>
              </a:rPr>
              <a:t> for Java</a:t>
            </a:r>
          </a:p>
        </p:txBody>
      </p:sp>
    </p:spTree>
    <p:extLst>
      <p:ext uri="{BB962C8B-B14F-4D97-AF65-F5344CB8AC3E}">
        <p14:creationId xmlns:p14="http://schemas.microsoft.com/office/powerpoint/2010/main" val="196303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C3C915-5B91-4E64-ACB2-0B5AAC365832}"/>
              </a:ext>
            </a:extLst>
          </p:cNvPr>
          <p:cNvSpPr txBox="1"/>
          <p:nvPr/>
        </p:nvSpPr>
        <p:spPr>
          <a:xfrm>
            <a:off x="553316" y="615434"/>
            <a:ext cx="6094268" cy="369332"/>
          </a:xfrm>
          <a:prstGeom prst="rect">
            <a:avLst/>
          </a:prstGeom>
          <a:noFill/>
        </p:spPr>
        <p:txBody>
          <a:bodyPr wrap="square">
            <a:spAutoFit/>
          </a:bodyPr>
          <a:lstStyle/>
          <a:p>
            <a:pPr algn="just"/>
            <a:r>
              <a:rPr lang="en-IN" b="0" i="0" dirty="0">
                <a:solidFill>
                  <a:srgbClr val="610B38"/>
                </a:solidFill>
                <a:effectLst/>
                <a:latin typeface="erdana"/>
              </a:rPr>
              <a:t>Appium Installation on windows</a:t>
            </a:r>
          </a:p>
        </p:txBody>
      </p:sp>
      <p:sp>
        <p:nvSpPr>
          <p:cNvPr id="5" name="TextBox 4">
            <a:extLst>
              <a:ext uri="{FF2B5EF4-FFF2-40B4-BE49-F238E27FC236}">
                <a16:creationId xmlns:a16="http://schemas.microsoft.com/office/drawing/2014/main" id="{5959639D-634C-40B7-AC1E-A60C52A83CF6}"/>
              </a:ext>
            </a:extLst>
          </p:cNvPr>
          <p:cNvSpPr txBox="1"/>
          <p:nvPr/>
        </p:nvSpPr>
        <p:spPr>
          <a:xfrm>
            <a:off x="781916" y="1166152"/>
            <a:ext cx="6094268" cy="369332"/>
          </a:xfrm>
          <a:prstGeom prst="rect">
            <a:avLst/>
          </a:prstGeom>
          <a:noFill/>
        </p:spPr>
        <p:txBody>
          <a:bodyPr wrap="square">
            <a:spAutoFit/>
          </a:bodyPr>
          <a:lstStyle/>
          <a:p>
            <a:pPr algn="just"/>
            <a:r>
              <a:rPr lang="en-IN" b="0" i="0" dirty="0">
                <a:solidFill>
                  <a:srgbClr val="610B4B"/>
                </a:solidFill>
                <a:effectLst/>
                <a:latin typeface="erdana"/>
              </a:rPr>
              <a:t>Install and setup Java</a:t>
            </a:r>
          </a:p>
        </p:txBody>
      </p:sp>
      <p:sp>
        <p:nvSpPr>
          <p:cNvPr id="7" name="TextBox 6">
            <a:extLst>
              <a:ext uri="{FF2B5EF4-FFF2-40B4-BE49-F238E27FC236}">
                <a16:creationId xmlns:a16="http://schemas.microsoft.com/office/drawing/2014/main" id="{8D46F616-1E1D-4722-A31E-A5F170FAF3AC}"/>
              </a:ext>
            </a:extLst>
          </p:cNvPr>
          <p:cNvSpPr txBox="1"/>
          <p:nvPr/>
        </p:nvSpPr>
        <p:spPr>
          <a:xfrm>
            <a:off x="781916" y="1532204"/>
            <a:ext cx="6094268" cy="369332"/>
          </a:xfrm>
          <a:prstGeom prst="rect">
            <a:avLst/>
          </a:prstGeom>
          <a:noFill/>
        </p:spPr>
        <p:txBody>
          <a:bodyPr wrap="square">
            <a:spAutoFit/>
          </a:bodyPr>
          <a:lstStyle/>
          <a:p>
            <a:pPr algn="just"/>
            <a:r>
              <a:rPr lang="en-US" b="0" i="0" dirty="0">
                <a:solidFill>
                  <a:srgbClr val="610B4B"/>
                </a:solidFill>
                <a:effectLst/>
                <a:latin typeface="erdana"/>
              </a:rPr>
              <a:t>Install and setup Android Studio</a:t>
            </a:r>
          </a:p>
        </p:txBody>
      </p:sp>
      <p:sp>
        <p:nvSpPr>
          <p:cNvPr id="9" name="TextBox 8">
            <a:extLst>
              <a:ext uri="{FF2B5EF4-FFF2-40B4-BE49-F238E27FC236}">
                <a16:creationId xmlns:a16="http://schemas.microsoft.com/office/drawing/2014/main" id="{CEEC627F-8B02-4DA5-927B-294091B02416}"/>
              </a:ext>
            </a:extLst>
          </p:cNvPr>
          <p:cNvSpPr txBox="1"/>
          <p:nvPr/>
        </p:nvSpPr>
        <p:spPr>
          <a:xfrm>
            <a:off x="781916" y="1901536"/>
            <a:ext cx="6094268" cy="369332"/>
          </a:xfrm>
          <a:prstGeom prst="rect">
            <a:avLst/>
          </a:prstGeom>
          <a:noFill/>
        </p:spPr>
        <p:txBody>
          <a:bodyPr wrap="square">
            <a:spAutoFit/>
          </a:bodyPr>
          <a:lstStyle/>
          <a:p>
            <a:pPr algn="just"/>
            <a:r>
              <a:rPr lang="en-US" b="0" i="0" dirty="0">
                <a:solidFill>
                  <a:srgbClr val="610B4B"/>
                </a:solidFill>
                <a:effectLst/>
                <a:latin typeface="erdana"/>
              </a:rPr>
              <a:t>installation of Appium Desktop Client</a:t>
            </a:r>
          </a:p>
        </p:txBody>
      </p:sp>
      <p:sp>
        <p:nvSpPr>
          <p:cNvPr id="15" name="TextBox 14">
            <a:extLst>
              <a:ext uri="{FF2B5EF4-FFF2-40B4-BE49-F238E27FC236}">
                <a16:creationId xmlns:a16="http://schemas.microsoft.com/office/drawing/2014/main" id="{76A3B585-AA49-489B-9BA8-482DA0FB9809}"/>
              </a:ext>
            </a:extLst>
          </p:cNvPr>
          <p:cNvSpPr txBox="1"/>
          <p:nvPr/>
        </p:nvSpPr>
        <p:spPr>
          <a:xfrm>
            <a:off x="781916" y="2452254"/>
            <a:ext cx="6094268" cy="369332"/>
          </a:xfrm>
          <a:prstGeom prst="rect">
            <a:avLst/>
          </a:prstGeom>
          <a:noFill/>
        </p:spPr>
        <p:txBody>
          <a:bodyPr wrap="square">
            <a:spAutoFit/>
          </a:bodyPr>
          <a:lstStyle/>
          <a:p>
            <a:r>
              <a:rPr lang="en-US" dirty="0"/>
              <a:t>Download Eclipse IDE for Java</a:t>
            </a:r>
            <a:endParaRPr lang="en-IN" dirty="0"/>
          </a:p>
        </p:txBody>
      </p:sp>
      <p:sp>
        <p:nvSpPr>
          <p:cNvPr id="17" name="TextBox 16">
            <a:extLst>
              <a:ext uri="{FF2B5EF4-FFF2-40B4-BE49-F238E27FC236}">
                <a16:creationId xmlns:a16="http://schemas.microsoft.com/office/drawing/2014/main" id="{85F5B91A-79F1-4230-9519-B062EBCB8380}"/>
              </a:ext>
            </a:extLst>
          </p:cNvPr>
          <p:cNvSpPr txBox="1"/>
          <p:nvPr/>
        </p:nvSpPr>
        <p:spPr>
          <a:xfrm>
            <a:off x="2569153" y="3137284"/>
            <a:ext cx="6094268" cy="2308324"/>
          </a:xfrm>
          <a:prstGeom prst="rect">
            <a:avLst/>
          </a:prstGeom>
          <a:noFill/>
        </p:spPr>
        <p:txBody>
          <a:bodyPr wrap="square">
            <a:spAutoFit/>
          </a:bodyPr>
          <a:lstStyle/>
          <a:p>
            <a:pPr algn="just"/>
            <a:r>
              <a:rPr lang="en-US" b="0" i="0" dirty="0">
                <a:solidFill>
                  <a:srgbClr val="610B4B"/>
                </a:solidFill>
                <a:effectLst/>
                <a:latin typeface="erdana"/>
              </a:rPr>
              <a:t>Appium Doctor</a:t>
            </a:r>
          </a:p>
          <a:p>
            <a:pPr algn="just"/>
            <a:r>
              <a:rPr lang="en-US" b="0" i="0" dirty="0">
                <a:solidFill>
                  <a:srgbClr val="333333"/>
                </a:solidFill>
                <a:effectLst/>
                <a:latin typeface="inter-regular"/>
              </a:rPr>
              <a:t>To check the Appium installation and dependencies, you can install </a:t>
            </a:r>
            <a:r>
              <a:rPr lang="en-US" b="1" i="0" dirty="0" err="1">
                <a:solidFill>
                  <a:srgbClr val="333333"/>
                </a:solidFill>
                <a:effectLst/>
                <a:latin typeface="inter-bold"/>
              </a:rPr>
              <a:t>appium</a:t>
            </a:r>
            <a:r>
              <a:rPr lang="en-US" b="1" i="0" dirty="0">
                <a:solidFill>
                  <a:srgbClr val="333333"/>
                </a:solidFill>
                <a:effectLst/>
                <a:latin typeface="inter-bold"/>
              </a:rPr>
              <a:t>-doctor</a:t>
            </a:r>
            <a:r>
              <a:rPr lang="en-US" b="0" i="0" dirty="0">
                <a:solidFill>
                  <a:srgbClr val="333333"/>
                </a:solidFill>
                <a:effectLst/>
                <a:latin typeface="inter-regular"/>
              </a:rPr>
              <a:t> from </a:t>
            </a:r>
            <a:r>
              <a:rPr lang="en-US" b="0" i="0" u="none" strike="noStrike" dirty="0">
                <a:solidFill>
                  <a:srgbClr val="008000"/>
                </a:solidFill>
                <a:effectLst/>
                <a:latin typeface="inter-regular"/>
                <a:hlinkClick r:id="rId2"/>
              </a:rPr>
              <a:t>here</a:t>
            </a:r>
          </a:p>
          <a:p>
            <a:pPr algn="just"/>
            <a:r>
              <a:rPr lang="en-US" b="0" i="0" dirty="0">
                <a:solidFill>
                  <a:srgbClr val="333333"/>
                </a:solidFill>
                <a:effectLst/>
                <a:latin typeface="inter-regular"/>
              </a:rPr>
              <a:t>.</a:t>
            </a:r>
          </a:p>
          <a:p>
            <a:pPr algn="just"/>
            <a:r>
              <a:rPr lang="en-US" b="1" i="0" dirty="0">
                <a:solidFill>
                  <a:srgbClr val="333333"/>
                </a:solidFill>
                <a:effectLst/>
                <a:latin typeface="inter-bold"/>
              </a:rPr>
              <a:t>Appium-doctor</a:t>
            </a:r>
            <a:r>
              <a:rPr lang="en-US" b="0" i="0" dirty="0">
                <a:solidFill>
                  <a:srgbClr val="333333"/>
                </a:solidFill>
                <a:effectLst/>
                <a:latin typeface="inter-regular"/>
              </a:rPr>
              <a:t> is an application tool to </a:t>
            </a:r>
            <a:r>
              <a:rPr lang="en-US" b="1" i="0" dirty="0">
                <a:solidFill>
                  <a:srgbClr val="333333"/>
                </a:solidFill>
                <a:effectLst/>
                <a:latin typeface="inter-bold"/>
              </a:rPr>
              <a:t>verify Appium installation</a:t>
            </a:r>
            <a:r>
              <a:rPr lang="en-US" b="0" i="0" dirty="0">
                <a:solidFill>
                  <a:srgbClr val="333333"/>
                </a:solidFill>
                <a:effectLst/>
                <a:latin typeface="inter-regular"/>
              </a:rPr>
              <a:t>. It shows all the missing things that you need to do. So, this will be very useful to run </a:t>
            </a:r>
            <a:r>
              <a:rPr lang="en-US" b="0" i="0" dirty="0" err="1">
                <a:solidFill>
                  <a:srgbClr val="333333"/>
                </a:solidFill>
                <a:effectLst/>
                <a:latin typeface="inter-regular"/>
              </a:rPr>
              <a:t>appium</a:t>
            </a:r>
            <a:r>
              <a:rPr lang="en-US" b="0" i="0" dirty="0">
                <a:solidFill>
                  <a:srgbClr val="333333"/>
                </a:solidFill>
                <a:effectLst/>
                <a:latin typeface="inter-regular"/>
              </a:rPr>
              <a:t>-doctor whenever you get any issue. It will install through </a:t>
            </a:r>
            <a:r>
              <a:rPr lang="en-US" b="1" i="0" dirty="0" err="1">
                <a:solidFill>
                  <a:srgbClr val="333333"/>
                </a:solidFill>
                <a:effectLst/>
                <a:latin typeface="inter-bold"/>
              </a:rPr>
              <a:t>npm</a:t>
            </a:r>
            <a:r>
              <a:rPr lang="en-US" b="0" i="0" dirty="0">
                <a:solidFill>
                  <a:srgbClr val="333333"/>
                </a:solidFill>
                <a:effectLst/>
                <a:latin typeface="inter-regular"/>
              </a:rPr>
              <a:t>.</a:t>
            </a:r>
          </a:p>
        </p:txBody>
      </p:sp>
    </p:spTree>
    <p:extLst>
      <p:ext uri="{BB962C8B-B14F-4D97-AF65-F5344CB8AC3E}">
        <p14:creationId xmlns:p14="http://schemas.microsoft.com/office/powerpoint/2010/main" val="402270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A9EF8-59CD-447B-B349-D32ED4B658D1}"/>
              </a:ext>
            </a:extLst>
          </p:cNvPr>
          <p:cNvSpPr txBox="1"/>
          <p:nvPr/>
        </p:nvSpPr>
        <p:spPr>
          <a:xfrm>
            <a:off x="2379519" y="1076742"/>
            <a:ext cx="7637318" cy="3693319"/>
          </a:xfrm>
          <a:prstGeom prst="rect">
            <a:avLst/>
          </a:prstGeom>
          <a:noFill/>
        </p:spPr>
        <p:txBody>
          <a:bodyPr wrap="square">
            <a:spAutoFit/>
          </a:bodyPr>
          <a:lstStyle/>
          <a:p>
            <a:pPr algn="just"/>
            <a:r>
              <a:rPr lang="en-US" b="0" i="0" dirty="0">
                <a:solidFill>
                  <a:srgbClr val="610B38"/>
                </a:solidFill>
                <a:effectLst/>
                <a:latin typeface="erdana"/>
              </a:rPr>
              <a:t>Limitation of Appium</a:t>
            </a:r>
          </a:p>
          <a:p>
            <a:pPr algn="just">
              <a:buFont typeface="Arial" panose="020B0604020202020204" pitchFamily="34" charset="0"/>
              <a:buChar char="•"/>
            </a:pPr>
            <a:r>
              <a:rPr lang="en-US" b="0" i="0" dirty="0">
                <a:solidFill>
                  <a:srgbClr val="000000"/>
                </a:solidFill>
                <a:effectLst/>
                <a:latin typeface="inter-regular"/>
              </a:rPr>
              <a:t>Microsoft Windows does not support running Appium Inspector.</a:t>
            </a:r>
          </a:p>
          <a:p>
            <a:pPr algn="just">
              <a:buFont typeface="Arial" panose="020B0604020202020204" pitchFamily="34" charset="0"/>
              <a:buChar char="•"/>
            </a:pPr>
            <a:r>
              <a:rPr lang="en-US" b="0" i="0" dirty="0">
                <a:solidFill>
                  <a:srgbClr val="000000"/>
                </a:solidFill>
                <a:effectLst/>
                <a:latin typeface="inter-regular"/>
              </a:rPr>
              <a:t>Appium does not allow the testing for Android versions lower than 4.2.</a:t>
            </a:r>
          </a:p>
          <a:p>
            <a:pPr algn="just">
              <a:buFont typeface="Arial" panose="020B0604020202020204" pitchFamily="34" charset="0"/>
              <a:buChar char="•"/>
            </a:pPr>
            <a:r>
              <a:rPr lang="en-US" b="0" i="0" dirty="0">
                <a:solidFill>
                  <a:srgbClr val="000000"/>
                </a:solidFill>
                <a:effectLst/>
                <a:latin typeface="inter-regular"/>
              </a:rPr>
              <a:t>Appium provides limited support for testing Hybrid applications. E.g., Switching action of application is not possible to test i.e., web app to native app and vice versa.</a:t>
            </a:r>
          </a:p>
          <a:p>
            <a:pPr algn="just"/>
            <a:endParaRPr lang="en-US" b="0" i="0" dirty="0">
              <a:solidFill>
                <a:srgbClr val="000000"/>
              </a:solidFill>
              <a:effectLst/>
              <a:latin typeface="inter-regular"/>
            </a:endParaRPr>
          </a:p>
          <a:p>
            <a:pPr algn="just"/>
            <a:r>
              <a:rPr lang="en-US" b="0" i="0" dirty="0">
                <a:solidFill>
                  <a:srgbClr val="610B38"/>
                </a:solidFill>
                <a:effectLst/>
                <a:latin typeface="erdana"/>
              </a:rPr>
              <a:t>Competitors of Appium</a:t>
            </a:r>
          </a:p>
          <a:p>
            <a:pPr algn="just"/>
            <a:r>
              <a:rPr lang="en-US" b="0" i="0" dirty="0">
                <a:solidFill>
                  <a:srgbClr val="333333"/>
                </a:solidFill>
                <a:effectLst/>
                <a:latin typeface="inter-regular"/>
              </a:rPr>
              <a:t>There are several tools available for automated testing mobile applications, such as </a:t>
            </a:r>
            <a:r>
              <a:rPr lang="en-US" b="0" i="0" dirty="0" err="1">
                <a:solidFill>
                  <a:srgbClr val="333333"/>
                </a:solidFill>
                <a:effectLst/>
                <a:latin typeface="inter-regular"/>
              </a:rPr>
              <a:t>Robotium</a:t>
            </a:r>
            <a:r>
              <a:rPr lang="en-US" b="0" i="0" dirty="0">
                <a:solidFill>
                  <a:srgbClr val="333333"/>
                </a:solidFill>
                <a:effectLst/>
                <a:latin typeface="inter-regular"/>
              </a:rPr>
              <a:t>, Appium, </a:t>
            </a:r>
            <a:r>
              <a:rPr lang="en-US" b="0" i="0" dirty="0" err="1">
                <a:solidFill>
                  <a:srgbClr val="333333"/>
                </a:solidFill>
                <a:effectLst/>
                <a:latin typeface="inter-regular"/>
              </a:rPr>
              <a:t>Experitest</a:t>
            </a:r>
            <a:r>
              <a:rPr lang="en-US" b="0" i="0" dirty="0">
                <a:solidFill>
                  <a:srgbClr val="333333"/>
                </a:solidFill>
                <a:effectLst/>
                <a:latin typeface="inter-regular"/>
              </a:rPr>
              <a:t>, </a:t>
            </a:r>
            <a:r>
              <a:rPr lang="en-US" b="0" i="0" dirty="0" err="1">
                <a:solidFill>
                  <a:srgbClr val="333333"/>
                </a:solidFill>
                <a:effectLst/>
                <a:latin typeface="inter-regular"/>
              </a:rPr>
              <a:t>Selendroid</a:t>
            </a:r>
            <a:r>
              <a:rPr lang="en-US" b="0" i="0" dirty="0">
                <a:solidFill>
                  <a:srgbClr val="333333"/>
                </a:solidFill>
                <a:effectLst/>
                <a:latin typeface="inter-regular"/>
              </a:rPr>
              <a:t>, </a:t>
            </a:r>
            <a:r>
              <a:rPr lang="en-US" b="0" i="0" dirty="0" err="1">
                <a:solidFill>
                  <a:srgbClr val="333333"/>
                </a:solidFill>
                <a:effectLst/>
                <a:latin typeface="inter-regular"/>
              </a:rPr>
              <a:t>Kobiton</a:t>
            </a:r>
            <a:r>
              <a:rPr lang="en-US" b="0" i="0" dirty="0">
                <a:solidFill>
                  <a:srgbClr val="333333"/>
                </a:solidFill>
                <a:effectLst/>
                <a:latin typeface="inter-regular"/>
              </a:rPr>
              <a:t>, and </a:t>
            </a:r>
            <a:r>
              <a:rPr lang="en-US" b="0" i="0" dirty="0" err="1">
                <a:solidFill>
                  <a:srgbClr val="333333"/>
                </a:solidFill>
                <a:effectLst/>
                <a:latin typeface="inter-regular"/>
              </a:rPr>
              <a:t>Testdroid</a:t>
            </a:r>
            <a:r>
              <a:rPr lang="en-US" b="0" i="0" dirty="0">
                <a:solidFill>
                  <a:srgbClr val="333333"/>
                </a:solidFill>
                <a:effectLst/>
                <a:latin typeface="inter-regular"/>
              </a:rPr>
              <a:t>, etc. They all are tough contestants for Appium. But </a:t>
            </a:r>
            <a:r>
              <a:rPr lang="en-US" b="0" i="0" dirty="0" err="1">
                <a:solidFill>
                  <a:srgbClr val="333333"/>
                </a:solidFill>
                <a:effectLst/>
                <a:latin typeface="inter-regular"/>
              </a:rPr>
              <a:t>Selendroid</a:t>
            </a:r>
            <a:r>
              <a:rPr lang="en-US" b="0" i="0" dirty="0">
                <a:solidFill>
                  <a:srgbClr val="333333"/>
                </a:solidFill>
                <a:effectLst/>
                <a:latin typeface="inter-regular"/>
              </a:rPr>
              <a:t> and </a:t>
            </a:r>
            <a:r>
              <a:rPr lang="en-US" b="0" i="0" dirty="0" err="1">
                <a:solidFill>
                  <a:srgbClr val="333333"/>
                </a:solidFill>
                <a:effectLst/>
                <a:latin typeface="inter-regular"/>
              </a:rPr>
              <a:t>Robotium</a:t>
            </a:r>
            <a:r>
              <a:rPr lang="en-US" b="0" i="0" dirty="0">
                <a:solidFill>
                  <a:srgbClr val="333333"/>
                </a:solidFill>
                <a:effectLst/>
                <a:latin typeface="inter-regular"/>
              </a:rPr>
              <a:t> are one of the top competitors of Appium. Let us know some differences and see how they differ from each other.</a:t>
            </a:r>
          </a:p>
        </p:txBody>
      </p:sp>
    </p:spTree>
    <p:extLst>
      <p:ext uri="{BB962C8B-B14F-4D97-AF65-F5344CB8AC3E}">
        <p14:creationId xmlns:p14="http://schemas.microsoft.com/office/powerpoint/2010/main" val="161459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E4554-5B5E-4551-8993-1BD1DC9B811E}"/>
              </a:ext>
            </a:extLst>
          </p:cNvPr>
          <p:cNvSpPr txBox="1"/>
          <p:nvPr/>
        </p:nvSpPr>
        <p:spPr>
          <a:xfrm>
            <a:off x="6359236" y="335845"/>
            <a:ext cx="5291139" cy="6186309"/>
          </a:xfrm>
          <a:prstGeom prst="rect">
            <a:avLst/>
          </a:prstGeom>
          <a:noFill/>
        </p:spPr>
        <p:txBody>
          <a:bodyPr wrap="square">
            <a:spAutoFit/>
          </a:bodyPr>
          <a:lstStyle/>
          <a:p>
            <a:pPr algn="just"/>
            <a:r>
              <a:rPr lang="en-US" b="0" i="0" dirty="0">
                <a:solidFill>
                  <a:srgbClr val="610B4B"/>
                </a:solidFill>
                <a:effectLst/>
                <a:latin typeface="erdana"/>
              </a:rPr>
              <a:t>Appium vs </a:t>
            </a:r>
            <a:r>
              <a:rPr lang="en-US" b="0" i="0" dirty="0" err="1">
                <a:solidFill>
                  <a:srgbClr val="610B4B"/>
                </a:solidFill>
                <a:effectLst/>
                <a:latin typeface="erdana"/>
              </a:rPr>
              <a:t>Selendroid</a:t>
            </a:r>
            <a:endParaRPr lang="en-US" b="0" i="0" dirty="0">
              <a:solidFill>
                <a:srgbClr val="610B4B"/>
              </a:solidFill>
              <a:effectLst/>
              <a:latin typeface="erdana"/>
            </a:endParaRP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is an open-source automation tool that supports both iOS and Android, while </a:t>
            </a:r>
            <a:r>
              <a:rPr lang="en-US" b="1" i="0" dirty="0" err="1">
                <a:solidFill>
                  <a:srgbClr val="000000"/>
                </a:solidFill>
                <a:effectLst/>
                <a:latin typeface="inter-bold"/>
              </a:rPr>
              <a:t>Selendroid</a:t>
            </a:r>
            <a:r>
              <a:rPr lang="en-US" b="0" i="0" dirty="0">
                <a:solidFill>
                  <a:srgbClr val="000000"/>
                </a:solidFill>
                <a:effectLst/>
                <a:latin typeface="inter-regular"/>
              </a:rPr>
              <a:t> is a test automation framework that only supports Android.</a:t>
            </a:r>
          </a:p>
          <a:p>
            <a:pPr algn="just">
              <a:buFont typeface="Arial" panose="020B0604020202020204" pitchFamily="34" charset="0"/>
              <a:buChar char="•"/>
            </a:pPr>
            <a:r>
              <a:rPr lang="en-US" b="0" i="0" dirty="0">
                <a:solidFill>
                  <a:srgbClr val="000000"/>
                </a:solidFill>
                <a:effectLst/>
                <a:latin typeface="inter-regular"/>
              </a:rPr>
              <a:t>In </a:t>
            </a:r>
            <a:r>
              <a:rPr lang="en-US" b="1" i="0" dirty="0">
                <a:solidFill>
                  <a:srgbClr val="000000"/>
                </a:solidFill>
                <a:effectLst/>
                <a:latin typeface="inter-bold"/>
              </a:rPr>
              <a:t>Appium</a:t>
            </a:r>
            <a:r>
              <a:rPr lang="en-US" b="0" i="0" dirty="0">
                <a:solidFill>
                  <a:srgbClr val="000000"/>
                </a:solidFill>
                <a:effectLst/>
                <a:latin typeface="inter-regular"/>
              </a:rPr>
              <a:t>, a small change does not require reinstallation of the application. But </a:t>
            </a:r>
            <a:r>
              <a:rPr lang="en-US" b="1" i="0" dirty="0" err="1">
                <a:solidFill>
                  <a:srgbClr val="000000"/>
                </a:solidFill>
                <a:effectLst/>
                <a:latin typeface="inter-bold"/>
              </a:rPr>
              <a:t>Selendroid</a:t>
            </a:r>
            <a:r>
              <a:rPr lang="en-US" b="0" i="0" dirty="0">
                <a:solidFill>
                  <a:srgbClr val="000000"/>
                </a:solidFill>
                <a:effectLst/>
                <a:latin typeface="inter-regular"/>
              </a:rPr>
              <a:t> requires reinstallation of the application.</a:t>
            </a: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has a strong and active community, whereas </a:t>
            </a:r>
            <a:r>
              <a:rPr lang="en-US" b="1" i="0" dirty="0" err="1">
                <a:solidFill>
                  <a:srgbClr val="000000"/>
                </a:solidFill>
                <a:effectLst/>
                <a:latin typeface="inter-bold"/>
              </a:rPr>
              <a:t>Selendroid</a:t>
            </a:r>
            <a:r>
              <a:rPr lang="en-US" b="0" i="0" dirty="0">
                <a:solidFill>
                  <a:srgbClr val="000000"/>
                </a:solidFill>
                <a:effectLst/>
                <a:latin typeface="inter-regular"/>
              </a:rPr>
              <a:t> does not have a strong community like Appium.</a:t>
            </a: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supports many frameworks and languages. On the other hand, </a:t>
            </a:r>
            <a:r>
              <a:rPr lang="en-US" b="1" i="0" dirty="0" err="1">
                <a:solidFill>
                  <a:srgbClr val="000000"/>
                </a:solidFill>
                <a:effectLst/>
                <a:latin typeface="inter-bold"/>
              </a:rPr>
              <a:t>Selendroid</a:t>
            </a:r>
            <a:r>
              <a:rPr lang="en-US" b="0" i="0" dirty="0">
                <a:solidFill>
                  <a:srgbClr val="000000"/>
                </a:solidFill>
                <a:effectLst/>
                <a:latin typeface="inter-regular"/>
              </a:rPr>
              <a:t> is compatible with Jenkin and Selenium.</a:t>
            </a: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does not require application source code/library, while </a:t>
            </a:r>
            <a:r>
              <a:rPr lang="en-US" b="1" i="0" dirty="0" err="1">
                <a:solidFill>
                  <a:srgbClr val="000000"/>
                </a:solidFill>
                <a:effectLst/>
                <a:latin typeface="inter-bold"/>
              </a:rPr>
              <a:t>Selendroid</a:t>
            </a:r>
            <a:r>
              <a:rPr lang="en-US" b="0" i="0" dirty="0">
                <a:solidFill>
                  <a:srgbClr val="000000"/>
                </a:solidFill>
                <a:effectLst/>
                <a:latin typeface="inter-regular"/>
              </a:rPr>
              <a:t> requires application source code or library.</a:t>
            </a: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supports all Android APIs with a limitation. Appium uses </a:t>
            </a:r>
            <a:r>
              <a:rPr lang="en-US" b="0" i="0" dirty="0" err="1">
                <a:solidFill>
                  <a:srgbClr val="000000"/>
                </a:solidFill>
                <a:effectLst/>
                <a:latin typeface="inter-regular"/>
              </a:rPr>
              <a:t>UIAutomator</a:t>
            </a:r>
            <a:r>
              <a:rPr lang="en-US" b="0" i="0" dirty="0">
                <a:solidFill>
                  <a:srgbClr val="000000"/>
                </a:solidFill>
                <a:effectLst/>
                <a:latin typeface="inter-regular"/>
              </a:rPr>
              <a:t> for tests running on API&gt;=17, while for older APIs, it runs tests using </a:t>
            </a:r>
            <a:r>
              <a:rPr lang="en-US" b="0" i="0" dirty="0" err="1">
                <a:solidFill>
                  <a:srgbClr val="000000"/>
                </a:solidFill>
                <a:effectLst/>
                <a:latin typeface="inter-regular"/>
              </a:rPr>
              <a:t>Selendroid</a:t>
            </a:r>
            <a:r>
              <a:rPr lang="en-US" b="0" i="0" dirty="0">
                <a:solidFill>
                  <a:srgbClr val="000000"/>
                </a:solidFill>
                <a:effectLst/>
                <a:latin typeface="inter-regular"/>
              </a:rPr>
              <a:t>.</a:t>
            </a:r>
          </a:p>
        </p:txBody>
      </p:sp>
      <p:sp>
        <p:nvSpPr>
          <p:cNvPr id="4" name="TextBox 3">
            <a:extLst>
              <a:ext uri="{FF2B5EF4-FFF2-40B4-BE49-F238E27FC236}">
                <a16:creationId xmlns:a16="http://schemas.microsoft.com/office/drawing/2014/main" id="{2A57630A-DB4D-49C8-A62F-87DDE8E0D8FF}"/>
              </a:ext>
            </a:extLst>
          </p:cNvPr>
          <p:cNvSpPr txBox="1"/>
          <p:nvPr/>
        </p:nvSpPr>
        <p:spPr>
          <a:xfrm>
            <a:off x="468888" y="501825"/>
            <a:ext cx="4960795" cy="5355312"/>
          </a:xfrm>
          <a:prstGeom prst="rect">
            <a:avLst/>
          </a:prstGeom>
          <a:noFill/>
        </p:spPr>
        <p:txBody>
          <a:bodyPr wrap="square">
            <a:spAutoFit/>
          </a:bodyPr>
          <a:lstStyle/>
          <a:p>
            <a:pPr algn="just"/>
            <a:r>
              <a:rPr lang="en-US" b="0" i="0" dirty="0">
                <a:solidFill>
                  <a:srgbClr val="610B4B"/>
                </a:solidFill>
                <a:effectLst/>
                <a:latin typeface="erdana"/>
              </a:rPr>
              <a:t>Appium vs </a:t>
            </a:r>
            <a:r>
              <a:rPr lang="en-US" b="0" i="0" dirty="0" err="1">
                <a:solidFill>
                  <a:srgbClr val="610B4B"/>
                </a:solidFill>
                <a:effectLst/>
                <a:latin typeface="erdana"/>
              </a:rPr>
              <a:t>Robotium</a:t>
            </a:r>
            <a:endParaRPr lang="en-US" b="0" i="0" dirty="0">
              <a:solidFill>
                <a:srgbClr val="610B4B"/>
              </a:solidFill>
              <a:effectLst/>
              <a:latin typeface="erdana"/>
            </a:endParaRP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is a cross-platform tool that supports both iOS and Android. Whereas </a:t>
            </a:r>
            <a:r>
              <a:rPr lang="en-US" b="1" i="0" dirty="0" err="1">
                <a:solidFill>
                  <a:srgbClr val="000000"/>
                </a:solidFill>
                <a:effectLst/>
                <a:latin typeface="inter-bold"/>
              </a:rPr>
              <a:t>Robotium</a:t>
            </a:r>
            <a:r>
              <a:rPr lang="en-US" b="0" i="0" dirty="0">
                <a:solidFill>
                  <a:srgbClr val="000000"/>
                </a:solidFill>
                <a:effectLst/>
                <a:latin typeface="inter-regular"/>
              </a:rPr>
              <a:t> only supports Android.</a:t>
            </a: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supports various languages while </a:t>
            </a:r>
            <a:r>
              <a:rPr lang="en-US" b="1" i="0" dirty="0" err="1">
                <a:solidFill>
                  <a:srgbClr val="000000"/>
                </a:solidFill>
                <a:effectLst/>
                <a:latin typeface="inter-bold"/>
              </a:rPr>
              <a:t>Robotium</a:t>
            </a:r>
            <a:r>
              <a:rPr lang="en-US" b="0" i="0" dirty="0">
                <a:solidFill>
                  <a:srgbClr val="000000"/>
                </a:solidFill>
                <a:effectLst/>
                <a:latin typeface="inter-regular"/>
              </a:rPr>
              <a:t> only supports Java programming language.</a:t>
            </a: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does not require application source code/library, whereas </a:t>
            </a:r>
            <a:r>
              <a:rPr lang="en-US" b="1" i="0" dirty="0" err="1">
                <a:solidFill>
                  <a:srgbClr val="000000"/>
                </a:solidFill>
                <a:effectLst/>
                <a:latin typeface="inter-bold"/>
              </a:rPr>
              <a:t>Robotium</a:t>
            </a:r>
            <a:r>
              <a:rPr lang="en-US" b="0" i="0" dirty="0">
                <a:solidFill>
                  <a:srgbClr val="000000"/>
                </a:solidFill>
                <a:effectLst/>
                <a:latin typeface="inter-regular"/>
              </a:rPr>
              <a:t> tool requires application source code or library.</a:t>
            </a: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can be used to test native, web, and hybrid mobile applications, whereas </a:t>
            </a:r>
            <a:r>
              <a:rPr lang="en-US" b="1" i="0" dirty="0" err="1">
                <a:solidFill>
                  <a:srgbClr val="000000"/>
                </a:solidFill>
                <a:effectLst/>
                <a:latin typeface="inter-bold"/>
              </a:rPr>
              <a:t>Robotium</a:t>
            </a:r>
            <a:r>
              <a:rPr lang="en-US" b="0" i="0" dirty="0">
                <a:solidFill>
                  <a:srgbClr val="000000"/>
                </a:solidFill>
                <a:effectLst/>
                <a:latin typeface="inter-regular"/>
              </a:rPr>
              <a:t> can only test native and hybrid applications.</a:t>
            </a:r>
          </a:p>
          <a:p>
            <a:pPr algn="just">
              <a:buFont typeface="Arial" panose="020B0604020202020204" pitchFamily="34" charset="0"/>
              <a:buChar char="•"/>
            </a:pPr>
            <a:r>
              <a:rPr lang="en-US" b="1" i="0" dirty="0">
                <a:solidFill>
                  <a:srgbClr val="000000"/>
                </a:solidFill>
                <a:effectLst/>
                <a:latin typeface="inter-bold"/>
              </a:rPr>
              <a:t>Appium</a:t>
            </a:r>
            <a:r>
              <a:rPr lang="en-US" b="0" i="0" dirty="0">
                <a:solidFill>
                  <a:srgbClr val="000000"/>
                </a:solidFill>
                <a:effectLst/>
                <a:latin typeface="inter-regular"/>
              </a:rPr>
              <a:t> supports many frameworks like Selenium. But </a:t>
            </a:r>
            <a:r>
              <a:rPr lang="en-US" b="1" i="0" dirty="0" err="1">
                <a:solidFill>
                  <a:srgbClr val="000000"/>
                </a:solidFill>
                <a:effectLst/>
                <a:latin typeface="inter-bold"/>
              </a:rPr>
              <a:t>Robotium</a:t>
            </a:r>
            <a:r>
              <a:rPr lang="en-US" b="0" i="0" dirty="0">
                <a:solidFill>
                  <a:srgbClr val="000000"/>
                </a:solidFill>
                <a:effectLst/>
                <a:latin typeface="inter-regular"/>
              </a:rPr>
              <a:t> is not compatible with Selenium at all.</a:t>
            </a:r>
          </a:p>
          <a:p>
            <a:pPr algn="just">
              <a:buFont typeface="Arial" panose="020B0604020202020204" pitchFamily="34" charset="0"/>
              <a:buChar char="•"/>
            </a:pPr>
            <a:r>
              <a:rPr lang="en-US" b="1" i="0" dirty="0">
                <a:solidFill>
                  <a:srgbClr val="000000"/>
                </a:solidFill>
                <a:effectLst/>
                <a:latin typeface="inter-bold"/>
              </a:rPr>
              <a:t>In Appium</a:t>
            </a:r>
            <a:r>
              <a:rPr lang="en-US" b="0" i="0" dirty="0">
                <a:solidFill>
                  <a:srgbClr val="000000"/>
                </a:solidFill>
                <a:effectLst/>
                <a:latin typeface="inter-regular"/>
              </a:rPr>
              <a:t>, you don't have to reinstall the application for a small change. But </a:t>
            </a:r>
            <a:r>
              <a:rPr lang="en-US" b="1" i="0" dirty="0" err="1">
                <a:solidFill>
                  <a:srgbClr val="000000"/>
                </a:solidFill>
                <a:effectLst/>
                <a:latin typeface="inter-bold"/>
              </a:rPr>
              <a:t>Robotium</a:t>
            </a:r>
            <a:r>
              <a:rPr lang="en-US" b="0" i="0" dirty="0">
                <a:solidFill>
                  <a:srgbClr val="000000"/>
                </a:solidFill>
                <a:effectLst/>
                <a:latin typeface="inter-regular"/>
              </a:rPr>
              <a:t> code leads to complete rebuild for a small change.</a:t>
            </a:r>
          </a:p>
        </p:txBody>
      </p:sp>
    </p:spTree>
    <p:extLst>
      <p:ext uri="{BB962C8B-B14F-4D97-AF65-F5344CB8AC3E}">
        <p14:creationId xmlns:p14="http://schemas.microsoft.com/office/powerpoint/2010/main" val="79952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3AD69A-4DC7-4740-B88B-9617C68F434B}"/>
              </a:ext>
            </a:extLst>
          </p:cNvPr>
          <p:cNvSpPr txBox="1"/>
          <p:nvPr/>
        </p:nvSpPr>
        <p:spPr>
          <a:xfrm>
            <a:off x="596900" y="390942"/>
            <a:ext cx="6096000" cy="2308324"/>
          </a:xfrm>
          <a:prstGeom prst="rect">
            <a:avLst/>
          </a:prstGeom>
          <a:noFill/>
        </p:spPr>
        <p:txBody>
          <a:bodyPr wrap="square">
            <a:spAutoFit/>
          </a:bodyPr>
          <a:lstStyle/>
          <a:p>
            <a:pPr algn="just"/>
            <a:r>
              <a:rPr lang="en-US" b="0" i="0" dirty="0">
                <a:solidFill>
                  <a:srgbClr val="610B38"/>
                </a:solidFill>
                <a:effectLst/>
                <a:latin typeface="erdana"/>
              </a:rPr>
              <a:t>What is Appium?</a:t>
            </a:r>
          </a:p>
          <a:p>
            <a:pPr algn="just"/>
            <a:r>
              <a:rPr lang="en-US" b="1" i="0" dirty="0">
                <a:solidFill>
                  <a:srgbClr val="333333"/>
                </a:solidFill>
                <a:effectLst/>
                <a:latin typeface="inter-bold"/>
              </a:rPr>
              <a:t>Appium</a:t>
            </a:r>
            <a:r>
              <a:rPr lang="en-US" b="0" i="0" dirty="0">
                <a:solidFill>
                  <a:srgbClr val="333333"/>
                </a:solidFill>
                <a:effectLst/>
                <a:latin typeface="inter-regular"/>
              </a:rPr>
              <a:t> is an open-source automation mobile testing tool, which is used to test the application. It is developed and supported by </a:t>
            </a:r>
            <a:r>
              <a:rPr lang="en-US" b="1" i="0" dirty="0">
                <a:solidFill>
                  <a:srgbClr val="333333"/>
                </a:solidFill>
                <a:effectLst/>
                <a:latin typeface="inter-bold"/>
              </a:rPr>
              <a:t>Sauce Labs</a:t>
            </a:r>
            <a:r>
              <a:rPr lang="en-US" b="0" i="0" dirty="0">
                <a:solidFill>
                  <a:srgbClr val="333333"/>
                </a:solidFill>
                <a:effectLst/>
                <a:latin typeface="inter-regular"/>
              </a:rPr>
              <a:t> to automate native and hybrid mobile apps. It is a cross-platform mobile automation tool, which means that it allows the same test to be run on multiple platforms. Multiple devices can be easily tested by Appium in parallel.</a:t>
            </a:r>
          </a:p>
        </p:txBody>
      </p:sp>
      <p:sp>
        <p:nvSpPr>
          <p:cNvPr id="5" name="TextBox 4">
            <a:extLst>
              <a:ext uri="{FF2B5EF4-FFF2-40B4-BE49-F238E27FC236}">
                <a16:creationId xmlns:a16="http://schemas.microsoft.com/office/drawing/2014/main" id="{5BE32460-77C0-4DD6-A799-3664AC68C0CE}"/>
              </a:ext>
            </a:extLst>
          </p:cNvPr>
          <p:cNvSpPr txBox="1"/>
          <p:nvPr/>
        </p:nvSpPr>
        <p:spPr>
          <a:xfrm>
            <a:off x="508000" y="4444662"/>
            <a:ext cx="6096000" cy="2308324"/>
          </a:xfrm>
          <a:prstGeom prst="rect">
            <a:avLst/>
          </a:prstGeom>
          <a:noFill/>
        </p:spPr>
        <p:txBody>
          <a:bodyPr wrap="square">
            <a:spAutoFit/>
          </a:bodyPr>
          <a:lstStyle/>
          <a:p>
            <a:r>
              <a:rPr lang="en-US" b="0" i="0" dirty="0">
                <a:solidFill>
                  <a:srgbClr val="333333"/>
                </a:solidFill>
                <a:effectLst/>
                <a:latin typeface="inter-regular"/>
              </a:rPr>
              <a:t>Appium is used for automated testing of </a:t>
            </a:r>
            <a:r>
              <a:rPr lang="en-US" b="1" i="0" dirty="0">
                <a:solidFill>
                  <a:srgbClr val="333333"/>
                </a:solidFill>
                <a:effectLst/>
                <a:latin typeface="inter-bold"/>
              </a:rPr>
              <a:t>native</a:t>
            </a:r>
            <a:r>
              <a:rPr lang="en-US" b="0" i="0" dirty="0">
                <a:solidFill>
                  <a:srgbClr val="333333"/>
                </a:solidFill>
                <a:effectLst/>
                <a:latin typeface="inter-regular"/>
              </a:rPr>
              <a:t>, </a:t>
            </a:r>
            <a:r>
              <a:rPr lang="en-US" b="1" i="0" dirty="0">
                <a:solidFill>
                  <a:srgbClr val="333333"/>
                </a:solidFill>
                <a:effectLst/>
                <a:latin typeface="inter-bold"/>
              </a:rPr>
              <a:t>hybrid</a:t>
            </a:r>
            <a:r>
              <a:rPr lang="en-US" b="0" i="0" dirty="0">
                <a:solidFill>
                  <a:srgbClr val="333333"/>
                </a:solidFill>
                <a:effectLst/>
                <a:latin typeface="inter-regular"/>
              </a:rPr>
              <a:t>, and </a:t>
            </a:r>
            <a:r>
              <a:rPr lang="en-US" b="1" i="0" dirty="0">
                <a:solidFill>
                  <a:srgbClr val="333333"/>
                </a:solidFill>
                <a:effectLst/>
                <a:latin typeface="inter-bold"/>
              </a:rPr>
              <a:t>web</a:t>
            </a:r>
            <a:r>
              <a:rPr lang="en-US" b="0" i="0" dirty="0">
                <a:solidFill>
                  <a:srgbClr val="333333"/>
                </a:solidFill>
                <a:effectLst/>
                <a:latin typeface="inter-regular"/>
              </a:rPr>
              <a:t> applications. It supports automation test on the simulators (iOS) and emulators (Android) as well as physical devices (Android and iOS both). Previously, this tool mainly focused on IOS and Android applications that were limited to mobile application testing only. Few updates back, Appium declared that it would now support desktop application testing for windows as well.</a:t>
            </a:r>
            <a:endParaRPr lang="en-IN" dirty="0"/>
          </a:p>
        </p:txBody>
      </p:sp>
      <p:sp>
        <p:nvSpPr>
          <p:cNvPr id="7" name="TextBox 6">
            <a:extLst>
              <a:ext uri="{FF2B5EF4-FFF2-40B4-BE49-F238E27FC236}">
                <a16:creationId xmlns:a16="http://schemas.microsoft.com/office/drawing/2014/main" id="{DDCCD8FD-C507-44EA-B12B-F8D0206D4AFE}"/>
              </a:ext>
            </a:extLst>
          </p:cNvPr>
          <p:cNvSpPr txBox="1"/>
          <p:nvPr/>
        </p:nvSpPr>
        <p:spPr>
          <a:xfrm>
            <a:off x="5241925" y="2413337"/>
            <a:ext cx="6115050" cy="2031325"/>
          </a:xfrm>
          <a:prstGeom prst="rect">
            <a:avLst/>
          </a:prstGeom>
          <a:noFill/>
        </p:spPr>
        <p:txBody>
          <a:bodyPr wrap="square">
            <a:spAutoFit/>
          </a:bodyPr>
          <a:lstStyle/>
          <a:p>
            <a:pPr algn="just"/>
            <a:r>
              <a:rPr lang="en-US" b="0" i="0" dirty="0">
                <a:solidFill>
                  <a:srgbClr val="333333"/>
                </a:solidFill>
                <a:effectLst/>
                <a:latin typeface="inter-regular"/>
              </a:rPr>
              <a:t>In today's development area, the demand for mobile applications is high. Currently, people are converting their websites into mobile apps. Therefore, it is very important to know about mobile software automation testing technology and also stay connected with new technology. </a:t>
            </a:r>
            <a:r>
              <a:rPr lang="en-US" b="1" i="0" dirty="0">
                <a:solidFill>
                  <a:srgbClr val="333333"/>
                </a:solidFill>
                <a:effectLst/>
                <a:latin typeface="inter-bold"/>
              </a:rPr>
              <a:t>Appium</a:t>
            </a:r>
            <a:r>
              <a:rPr lang="en-US" b="0" i="0" dirty="0">
                <a:solidFill>
                  <a:srgbClr val="333333"/>
                </a:solidFill>
                <a:effectLst/>
                <a:latin typeface="inter-regular"/>
              </a:rPr>
              <a:t> is a mobile application testing tool that is currently trending in </a:t>
            </a:r>
            <a:r>
              <a:rPr lang="en-US" b="1" i="0" dirty="0">
                <a:solidFill>
                  <a:srgbClr val="333333"/>
                </a:solidFill>
                <a:effectLst/>
                <a:latin typeface="inter-bold"/>
              </a:rPr>
              <a:t>Mobile Automation Testing Technology</a:t>
            </a:r>
            <a:r>
              <a:rPr lang="en-US" b="0" i="0" dirty="0">
                <a:solidFill>
                  <a:srgbClr val="333333"/>
                </a:solidFill>
                <a:effectLst/>
                <a:latin typeface="inter-regular"/>
              </a:rPr>
              <a:t>.</a:t>
            </a:r>
          </a:p>
        </p:txBody>
      </p:sp>
    </p:spTree>
    <p:extLst>
      <p:ext uri="{BB962C8B-B14F-4D97-AF65-F5344CB8AC3E}">
        <p14:creationId xmlns:p14="http://schemas.microsoft.com/office/powerpoint/2010/main" val="160517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ium Tutorial">
            <a:extLst>
              <a:ext uri="{FF2B5EF4-FFF2-40B4-BE49-F238E27FC236}">
                <a16:creationId xmlns:a16="http://schemas.microsoft.com/office/drawing/2014/main" id="{631B9715-9D31-4C9D-9027-A065807918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310301"/>
            <a:ext cx="10905066" cy="423739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66DEA-A25C-43F7-AB7E-8950F7F42C1D}"/>
              </a:ext>
            </a:extLst>
          </p:cNvPr>
          <p:cNvSpPr txBox="1"/>
          <p:nvPr/>
        </p:nvSpPr>
        <p:spPr>
          <a:xfrm>
            <a:off x="977900" y="429379"/>
            <a:ext cx="10248900" cy="2308324"/>
          </a:xfrm>
          <a:prstGeom prst="rect">
            <a:avLst/>
          </a:prstGeom>
          <a:noFill/>
        </p:spPr>
        <p:txBody>
          <a:bodyPr wrap="square">
            <a:spAutoFit/>
          </a:bodyPr>
          <a:lstStyle/>
          <a:p>
            <a:pPr algn="just"/>
            <a:r>
              <a:rPr lang="en-US" b="0" i="0" dirty="0">
                <a:solidFill>
                  <a:srgbClr val="610B38"/>
                </a:solidFill>
                <a:effectLst/>
                <a:latin typeface="erdana"/>
              </a:rPr>
              <a:t>Features of Appium</a:t>
            </a:r>
          </a:p>
          <a:p>
            <a:pPr algn="just">
              <a:buFont typeface="Arial" panose="020B0604020202020204" pitchFamily="34" charset="0"/>
              <a:buChar char="•"/>
            </a:pPr>
            <a:r>
              <a:rPr lang="en-US" b="0" i="0" dirty="0">
                <a:solidFill>
                  <a:srgbClr val="000000"/>
                </a:solidFill>
                <a:effectLst/>
                <a:latin typeface="inter-regular"/>
              </a:rPr>
              <a:t>Appium does not require application source code or library.</a:t>
            </a:r>
          </a:p>
          <a:p>
            <a:pPr algn="just">
              <a:buFont typeface="Arial" panose="020B0604020202020204" pitchFamily="34" charset="0"/>
              <a:buChar char="•"/>
            </a:pPr>
            <a:r>
              <a:rPr lang="en-US" b="0" i="0" dirty="0">
                <a:solidFill>
                  <a:srgbClr val="000000"/>
                </a:solidFill>
                <a:effectLst/>
                <a:latin typeface="inter-regular"/>
              </a:rPr>
              <a:t>Appium provides a strong and active community.</a:t>
            </a:r>
          </a:p>
          <a:p>
            <a:pPr algn="just">
              <a:buFont typeface="Arial" panose="020B0604020202020204" pitchFamily="34" charset="0"/>
              <a:buChar char="•"/>
            </a:pPr>
            <a:r>
              <a:rPr lang="en-US" b="0" i="0" dirty="0">
                <a:solidFill>
                  <a:srgbClr val="000000"/>
                </a:solidFill>
                <a:effectLst/>
                <a:latin typeface="inter-regular"/>
              </a:rPr>
              <a:t>Appium has multi-platform support i.e., it can run the same test cases on multiple platforms.</a:t>
            </a:r>
          </a:p>
          <a:p>
            <a:pPr algn="just">
              <a:buFont typeface="Arial" panose="020B0604020202020204" pitchFamily="34" charset="0"/>
              <a:buChar char="•"/>
            </a:pPr>
            <a:r>
              <a:rPr lang="en-US" b="0" i="0" dirty="0">
                <a:solidFill>
                  <a:srgbClr val="000000"/>
                </a:solidFill>
                <a:effectLst/>
                <a:latin typeface="inter-regular"/>
              </a:rPr>
              <a:t>Appium allows the parallel execution of test scripts.</a:t>
            </a:r>
          </a:p>
          <a:p>
            <a:pPr algn="just">
              <a:buFont typeface="Arial" panose="020B0604020202020204" pitchFamily="34" charset="0"/>
              <a:buChar char="•"/>
            </a:pPr>
            <a:r>
              <a:rPr lang="en-US" b="0" i="0" dirty="0">
                <a:solidFill>
                  <a:srgbClr val="000000"/>
                </a:solidFill>
                <a:effectLst/>
                <a:latin typeface="inter-regular"/>
              </a:rPr>
              <a:t>In Appium, a small change does not require re-installation of the application.</a:t>
            </a:r>
          </a:p>
          <a:p>
            <a:pPr algn="just">
              <a:buFont typeface="Arial" panose="020B0604020202020204" pitchFamily="34" charset="0"/>
              <a:buChar char="•"/>
            </a:pPr>
            <a:r>
              <a:rPr lang="en-US" b="0" i="0" dirty="0">
                <a:solidFill>
                  <a:srgbClr val="000000"/>
                </a:solidFill>
                <a:effectLst/>
                <a:latin typeface="inter-regular"/>
              </a:rPr>
              <a:t>Appium supports various languages like C#, Python, Java, Ruby, PHP, JavaScript with node.js, and many others that have Selenium client library.</a:t>
            </a:r>
          </a:p>
        </p:txBody>
      </p:sp>
      <p:sp>
        <p:nvSpPr>
          <p:cNvPr id="5" name="TextBox 4">
            <a:extLst>
              <a:ext uri="{FF2B5EF4-FFF2-40B4-BE49-F238E27FC236}">
                <a16:creationId xmlns:a16="http://schemas.microsoft.com/office/drawing/2014/main" id="{D6CEAE76-1FC8-4D32-8294-F26EF8ABC1F6}"/>
              </a:ext>
            </a:extLst>
          </p:cNvPr>
          <p:cNvSpPr txBox="1"/>
          <p:nvPr/>
        </p:nvSpPr>
        <p:spPr>
          <a:xfrm>
            <a:off x="977900" y="3199706"/>
            <a:ext cx="9512300" cy="2862322"/>
          </a:xfrm>
          <a:prstGeom prst="rect">
            <a:avLst/>
          </a:prstGeom>
          <a:noFill/>
        </p:spPr>
        <p:txBody>
          <a:bodyPr wrap="square">
            <a:spAutoFit/>
          </a:bodyPr>
          <a:lstStyle/>
          <a:p>
            <a:pPr algn="just"/>
            <a:r>
              <a:rPr lang="en-US" b="0" i="0" dirty="0">
                <a:solidFill>
                  <a:srgbClr val="610B38"/>
                </a:solidFill>
                <a:effectLst/>
                <a:latin typeface="erdana"/>
              </a:rPr>
              <a:t>Advantages of Appium</a:t>
            </a:r>
          </a:p>
          <a:p>
            <a:pPr algn="just">
              <a:buFont typeface="Arial" panose="020B0604020202020204" pitchFamily="34" charset="0"/>
              <a:buChar char="•"/>
            </a:pPr>
            <a:r>
              <a:rPr lang="en-US" b="0" i="0" dirty="0">
                <a:solidFill>
                  <a:srgbClr val="000000"/>
                </a:solidFill>
                <a:effectLst/>
                <a:latin typeface="inter-regular"/>
              </a:rPr>
              <a:t>Appium is an open-source tool, which means it is freely available. It is easy to install.</a:t>
            </a:r>
          </a:p>
          <a:p>
            <a:pPr algn="just">
              <a:buFont typeface="Arial" panose="020B0604020202020204" pitchFamily="34" charset="0"/>
              <a:buChar char="•"/>
            </a:pPr>
            <a:r>
              <a:rPr lang="en-US" b="0" i="0" dirty="0">
                <a:solidFill>
                  <a:srgbClr val="000000"/>
                </a:solidFill>
                <a:effectLst/>
                <a:latin typeface="inter-regular"/>
              </a:rPr>
              <a:t>It allows the automated testing of hybrid, native, and web applications.</a:t>
            </a:r>
          </a:p>
          <a:p>
            <a:pPr algn="just">
              <a:buFont typeface="Arial" panose="020B0604020202020204" pitchFamily="34" charset="0"/>
              <a:buChar char="•"/>
            </a:pPr>
            <a:r>
              <a:rPr lang="en-US" b="0" i="0" dirty="0">
                <a:solidFill>
                  <a:srgbClr val="000000"/>
                </a:solidFill>
                <a:effectLst/>
                <a:latin typeface="inter-regular"/>
              </a:rPr>
              <a:t>Unlike other testing tools, you do not need to include any additional agents in your app to make Appium compatible with automation. It tests the same app, which is going to upload in App Store.</a:t>
            </a:r>
          </a:p>
          <a:p>
            <a:pPr algn="just">
              <a:buFont typeface="Arial" panose="020B0604020202020204" pitchFamily="34" charset="0"/>
              <a:buChar char="•"/>
            </a:pPr>
            <a:r>
              <a:rPr lang="en-US" b="0" i="0" dirty="0">
                <a:solidFill>
                  <a:srgbClr val="000000"/>
                </a:solidFill>
                <a:effectLst/>
                <a:latin typeface="inter-regular"/>
              </a:rPr>
              <a:t>An additional feature added to Appium. Now it would support desktop application testing for windows as well along with mobile application testing.</a:t>
            </a:r>
          </a:p>
          <a:p>
            <a:pPr algn="just">
              <a:buFont typeface="Arial" panose="020B0604020202020204" pitchFamily="34" charset="0"/>
              <a:buChar char="•"/>
            </a:pPr>
            <a:r>
              <a:rPr lang="en-US" b="0" i="0" dirty="0">
                <a:solidFill>
                  <a:srgbClr val="000000"/>
                </a:solidFill>
                <a:effectLst/>
                <a:latin typeface="inter-regular"/>
              </a:rPr>
              <a:t>Appium is a cross-platform, freely available mobile testing tool, which allows us the cross-platform mobile testing. This means you can test on multiple platforms (single API for both Android and IOS platforms).</a:t>
            </a:r>
          </a:p>
        </p:txBody>
      </p:sp>
    </p:spTree>
    <p:extLst>
      <p:ext uri="{BB962C8B-B14F-4D97-AF65-F5344CB8AC3E}">
        <p14:creationId xmlns:p14="http://schemas.microsoft.com/office/powerpoint/2010/main" val="398854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E8CEB2-9A6A-435B-BA2F-0B8F8A5503E2}"/>
              </a:ext>
            </a:extLst>
          </p:cNvPr>
          <p:cNvSpPr txBox="1"/>
          <p:nvPr/>
        </p:nvSpPr>
        <p:spPr>
          <a:xfrm>
            <a:off x="1007918" y="716616"/>
            <a:ext cx="8936182" cy="3416320"/>
          </a:xfrm>
          <a:prstGeom prst="rect">
            <a:avLst/>
          </a:prstGeom>
          <a:noFill/>
        </p:spPr>
        <p:txBody>
          <a:bodyPr wrap="square">
            <a:spAutoFit/>
          </a:bodyPr>
          <a:lstStyle/>
          <a:p>
            <a:pPr algn="just"/>
            <a:r>
              <a:rPr lang="en-US" b="0" i="0" dirty="0">
                <a:solidFill>
                  <a:srgbClr val="610B38"/>
                </a:solidFill>
                <a:effectLst/>
                <a:latin typeface="erdana"/>
              </a:rPr>
              <a:t>Disadvantages of Appium</a:t>
            </a:r>
          </a:p>
          <a:p>
            <a:pPr algn="just"/>
            <a:r>
              <a:rPr lang="en-US" b="0" i="0" dirty="0">
                <a:solidFill>
                  <a:srgbClr val="333333"/>
                </a:solidFill>
                <a:effectLst/>
                <a:latin typeface="inter-regular"/>
              </a:rPr>
              <a:t>Along with some features and advantages, Appium has some drawbacks too, which are as follows-</a:t>
            </a:r>
          </a:p>
          <a:p>
            <a:pPr algn="just">
              <a:buFont typeface="Arial" panose="020B0604020202020204" pitchFamily="34" charset="0"/>
              <a:buChar char="•"/>
            </a:pPr>
            <a:r>
              <a:rPr lang="en-US" b="0" i="0" dirty="0">
                <a:solidFill>
                  <a:srgbClr val="000000"/>
                </a:solidFill>
                <a:effectLst/>
                <a:latin typeface="inter-regular"/>
              </a:rPr>
              <a:t>Lack of detailed reports.</a:t>
            </a:r>
          </a:p>
          <a:p>
            <a:pPr algn="just">
              <a:buFont typeface="Arial" panose="020B0604020202020204" pitchFamily="34" charset="0"/>
              <a:buChar char="•"/>
            </a:pPr>
            <a:r>
              <a:rPr lang="en-US" b="0" i="0" dirty="0">
                <a:solidFill>
                  <a:srgbClr val="000000"/>
                </a:solidFill>
                <a:effectLst/>
                <a:latin typeface="inter-regular"/>
              </a:rPr>
              <a:t>Since the tests depend on the remote web driver, so it is a bit slow.</a:t>
            </a:r>
          </a:p>
          <a:p>
            <a:pPr algn="just">
              <a:buFont typeface="Arial" panose="020B0604020202020204" pitchFamily="34" charset="0"/>
              <a:buChar char="•"/>
            </a:pPr>
            <a:r>
              <a:rPr lang="en-US" b="0" i="0" dirty="0">
                <a:solidFill>
                  <a:srgbClr val="000000"/>
                </a:solidFill>
                <a:effectLst/>
                <a:latin typeface="inter-regular"/>
              </a:rPr>
              <a:t>It is not a limitation, but an overhead that Appium uses </a:t>
            </a:r>
            <a:r>
              <a:rPr lang="en-US" b="1" i="0" dirty="0" err="1">
                <a:solidFill>
                  <a:srgbClr val="000000"/>
                </a:solidFill>
                <a:effectLst/>
                <a:latin typeface="inter-bold"/>
              </a:rPr>
              <a:t>UIAutomator</a:t>
            </a:r>
            <a:r>
              <a:rPr lang="en-US" b="0" i="0" dirty="0">
                <a:solidFill>
                  <a:srgbClr val="000000"/>
                </a:solidFill>
                <a:effectLst/>
                <a:latin typeface="inter-regular"/>
              </a:rPr>
              <a:t> for Android that only supports Android SDK, API 16, or higher. However, Appium supports older APIs, but not directly. It uses another open-source library </a:t>
            </a:r>
            <a:r>
              <a:rPr lang="en-US" b="1" i="0" dirty="0" err="1">
                <a:solidFill>
                  <a:srgbClr val="000000"/>
                </a:solidFill>
                <a:effectLst/>
                <a:latin typeface="inter-bold"/>
              </a:rPr>
              <a:t>Selendroid</a:t>
            </a:r>
            <a:r>
              <a:rPr lang="en-US" b="0" i="0" dirty="0">
                <a:solidFill>
                  <a:srgbClr val="000000"/>
                </a:solidFill>
                <a:effectLst/>
                <a:latin typeface="inter-regular"/>
              </a:rPr>
              <a:t> to support older APIs.</a:t>
            </a:r>
          </a:p>
          <a:p>
            <a:pPr algn="just">
              <a:buFont typeface="Arial" panose="020B0604020202020204" pitchFamily="34" charset="0"/>
              <a:buChar char="•"/>
            </a:pPr>
            <a:r>
              <a:rPr lang="en-US" b="0" i="0" dirty="0">
                <a:solidFill>
                  <a:srgbClr val="000000"/>
                </a:solidFill>
                <a:effectLst/>
                <a:latin typeface="inter-regular"/>
              </a:rPr>
              <a:t>In iOS, only one instance (iOS Script) can run on one Mac OS device, which means one test can be executed at a time per Mac. If you want to run your tests on multiple iOS devices at the same time, you need to arrange the same number of Mac machines. But it would be expensive to arrange various Mac machines.</a:t>
            </a:r>
          </a:p>
        </p:txBody>
      </p:sp>
      <p:sp>
        <p:nvSpPr>
          <p:cNvPr id="5" name="TextBox 4">
            <a:extLst>
              <a:ext uri="{FF2B5EF4-FFF2-40B4-BE49-F238E27FC236}">
                <a16:creationId xmlns:a16="http://schemas.microsoft.com/office/drawing/2014/main" id="{A8693984-C85B-4DA8-8BC7-22EB2B550412}"/>
              </a:ext>
            </a:extLst>
          </p:cNvPr>
          <p:cNvSpPr txBox="1"/>
          <p:nvPr/>
        </p:nvSpPr>
        <p:spPr>
          <a:xfrm>
            <a:off x="2693843" y="4733790"/>
            <a:ext cx="6094268" cy="923330"/>
          </a:xfrm>
          <a:prstGeom prst="rect">
            <a:avLst/>
          </a:prstGeom>
          <a:noFill/>
        </p:spPr>
        <p:txBody>
          <a:bodyPr wrap="square">
            <a:spAutoFit/>
          </a:bodyPr>
          <a:lstStyle/>
          <a:p>
            <a:r>
              <a:rPr lang="en-US" b="1" i="0" dirty="0">
                <a:solidFill>
                  <a:srgbClr val="333333"/>
                </a:solidFill>
                <a:effectLst/>
                <a:latin typeface="inter-bold"/>
              </a:rPr>
              <a:t>Solution:</a:t>
            </a:r>
            <a:r>
              <a:rPr lang="en-US" b="0" i="0" dirty="0">
                <a:solidFill>
                  <a:srgbClr val="333333"/>
                </a:solidFill>
                <a:effectLst/>
                <a:latin typeface="inter-regular"/>
              </a:rPr>
              <a:t> This problem can be resolved if you will run your script in the </a:t>
            </a:r>
            <a:r>
              <a:rPr lang="en-US" b="1" i="0" dirty="0">
                <a:solidFill>
                  <a:srgbClr val="333333"/>
                </a:solidFill>
                <a:effectLst/>
                <a:latin typeface="inter-bold"/>
              </a:rPr>
              <a:t>mobile cloud of Sauce Lab</a:t>
            </a:r>
            <a:r>
              <a:rPr lang="en-US" b="0" i="0" dirty="0">
                <a:solidFill>
                  <a:srgbClr val="333333"/>
                </a:solidFill>
                <a:effectLst/>
                <a:latin typeface="inter-regular"/>
              </a:rPr>
              <a:t>. Currently, it allows scripts to run on multiple iOS simulators at the same time.</a:t>
            </a:r>
            <a:endParaRPr lang="en-IN" dirty="0"/>
          </a:p>
        </p:txBody>
      </p:sp>
    </p:spTree>
    <p:extLst>
      <p:ext uri="{BB962C8B-B14F-4D97-AF65-F5344CB8AC3E}">
        <p14:creationId xmlns:p14="http://schemas.microsoft.com/office/powerpoint/2010/main" val="60356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5E154EF-3B45-446B-903D-ACEC805A7C14}"/>
              </a:ext>
            </a:extLst>
          </p:cNvPr>
          <p:cNvPicPr>
            <a:picLocks noChangeAspect="1"/>
          </p:cNvPicPr>
          <p:nvPr/>
        </p:nvPicPr>
        <p:blipFill>
          <a:blip r:embed="rId2"/>
          <a:stretch>
            <a:fillRect/>
          </a:stretch>
        </p:blipFill>
        <p:spPr>
          <a:xfrm>
            <a:off x="1230440" y="643467"/>
            <a:ext cx="9731120"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39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584A2F-FCDD-47BE-965D-73F85224464F}"/>
              </a:ext>
            </a:extLst>
          </p:cNvPr>
          <p:cNvSpPr txBox="1"/>
          <p:nvPr/>
        </p:nvSpPr>
        <p:spPr>
          <a:xfrm>
            <a:off x="1620981" y="1351508"/>
            <a:ext cx="8343900" cy="4154984"/>
          </a:xfrm>
          <a:prstGeom prst="rect">
            <a:avLst/>
          </a:prstGeom>
          <a:noFill/>
        </p:spPr>
        <p:txBody>
          <a:bodyPr wrap="square">
            <a:spAutoFit/>
          </a:bodyPr>
          <a:lstStyle/>
          <a:p>
            <a:pPr algn="just"/>
            <a:r>
              <a:rPr lang="en-US" sz="2400" b="0" i="0" dirty="0">
                <a:solidFill>
                  <a:srgbClr val="610B38"/>
                </a:solidFill>
                <a:effectLst/>
                <a:latin typeface="erdana"/>
              </a:rPr>
              <a:t>How Appium work?</a:t>
            </a:r>
          </a:p>
          <a:p>
            <a:pPr algn="just">
              <a:buFont typeface="Arial" panose="020B0604020202020204" pitchFamily="34" charset="0"/>
              <a:buChar char="•"/>
            </a:pPr>
            <a:r>
              <a:rPr lang="en-US" sz="2400" b="0" i="0" dirty="0">
                <a:solidFill>
                  <a:srgbClr val="000000"/>
                </a:solidFill>
                <a:effectLst/>
                <a:latin typeface="inter-regular"/>
              </a:rPr>
              <a:t>When we install the Appium, a server is also installed with it on our machine that exposes the REST API.</a:t>
            </a:r>
          </a:p>
          <a:p>
            <a:pPr algn="just">
              <a:buFont typeface="Arial" panose="020B0604020202020204" pitchFamily="34" charset="0"/>
              <a:buChar char="•"/>
            </a:pPr>
            <a:r>
              <a:rPr lang="en-US" sz="2400" b="0" i="0" dirty="0">
                <a:solidFill>
                  <a:srgbClr val="000000"/>
                </a:solidFill>
                <a:effectLst/>
                <a:latin typeface="inter-regular"/>
              </a:rPr>
              <a:t>It receives command and connection requests from the client and executes that command on devices like iOS or Android.</a:t>
            </a:r>
          </a:p>
          <a:p>
            <a:pPr algn="just">
              <a:buFont typeface="Arial" panose="020B0604020202020204" pitchFamily="34" charset="0"/>
              <a:buChar char="•"/>
            </a:pPr>
            <a:r>
              <a:rPr lang="en-US" sz="2400" b="0" i="0" dirty="0">
                <a:solidFill>
                  <a:srgbClr val="000000"/>
                </a:solidFill>
                <a:effectLst/>
                <a:latin typeface="inter-regular"/>
              </a:rPr>
              <a:t>It replies with the HTTP responses.</a:t>
            </a:r>
          </a:p>
          <a:p>
            <a:pPr algn="just">
              <a:buFont typeface="Arial" panose="020B0604020202020204" pitchFamily="34" charset="0"/>
              <a:buChar char="•"/>
            </a:pPr>
            <a:r>
              <a:rPr lang="en-US" sz="2400" b="0" i="0" dirty="0">
                <a:solidFill>
                  <a:srgbClr val="000000"/>
                </a:solidFill>
                <a:effectLst/>
                <a:latin typeface="inter-regular"/>
              </a:rPr>
              <a:t>To execute requests, it uses a mobile test automation framework to run the user interface of the app. For Example -</a:t>
            </a:r>
          </a:p>
          <a:p>
            <a:pPr marL="742950" lvl="1" indent="-285750" algn="just">
              <a:buFont typeface="Arial" panose="020B0604020202020204" pitchFamily="34" charset="0"/>
              <a:buChar char="•"/>
            </a:pPr>
            <a:r>
              <a:rPr lang="en-US" sz="2400" b="1" i="0" dirty="0">
                <a:solidFill>
                  <a:srgbClr val="000000"/>
                </a:solidFill>
                <a:effectLst/>
                <a:latin typeface="inter-bold"/>
              </a:rPr>
              <a:t>Apple</a:t>
            </a:r>
            <a:r>
              <a:rPr lang="en-US" sz="2400" b="0" i="0" dirty="0">
                <a:solidFill>
                  <a:srgbClr val="000000"/>
                </a:solidFill>
                <a:effectLst/>
                <a:latin typeface="inter-regular"/>
              </a:rPr>
              <a:t> instruments used for iOS</a:t>
            </a:r>
          </a:p>
          <a:p>
            <a:pPr marL="742950" lvl="1" indent="-285750" algn="just">
              <a:buFont typeface="Arial" panose="020B0604020202020204" pitchFamily="34" charset="0"/>
              <a:buChar char="•"/>
            </a:pPr>
            <a:r>
              <a:rPr lang="en-US" sz="2400" b="1" i="0" dirty="0" err="1">
                <a:solidFill>
                  <a:srgbClr val="000000"/>
                </a:solidFill>
                <a:effectLst/>
                <a:latin typeface="inter-bold"/>
              </a:rPr>
              <a:t>Selendroid</a:t>
            </a:r>
            <a:r>
              <a:rPr lang="en-US" sz="2400" b="0" i="0" dirty="0">
                <a:solidFill>
                  <a:srgbClr val="000000"/>
                </a:solidFill>
                <a:effectLst/>
                <a:latin typeface="inter-regular"/>
              </a:rPr>
              <a:t> used for Android API 15 or less</a:t>
            </a:r>
          </a:p>
          <a:p>
            <a:pPr marL="742950" lvl="1" indent="-285750" algn="just">
              <a:buFont typeface="Arial" panose="020B0604020202020204" pitchFamily="34" charset="0"/>
              <a:buChar char="•"/>
            </a:pPr>
            <a:r>
              <a:rPr lang="en-US" sz="2400" b="1" i="0" dirty="0" err="1">
                <a:solidFill>
                  <a:srgbClr val="000000"/>
                </a:solidFill>
                <a:effectLst/>
                <a:latin typeface="inter-bold"/>
              </a:rPr>
              <a:t>UIAutomator</a:t>
            </a:r>
            <a:r>
              <a:rPr lang="en-US" sz="2400" b="0" i="0" dirty="0">
                <a:solidFill>
                  <a:srgbClr val="000000"/>
                </a:solidFill>
                <a:effectLst/>
                <a:latin typeface="inter-regular"/>
              </a:rPr>
              <a:t> used for Android API 16 or higher</a:t>
            </a:r>
          </a:p>
        </p:txBody>
      </p:sp>
    </p:spTree>
    <p:extLst>
      <p:ext uri="{BB962C8B-B14F-4D97-AF65-F5344CB8AC3E}">
        <p14:creationId xmlns:p14="http://schemas.microsoft.com/office/powerpoint/2010/main" val="1732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205431-4070-4FC1-AD93-9083FF3CAE11}"/>
              </a:ext>
            </a:extLst>
          </p:cNvPr>
          <p:cNvSpPr txBox="1"/>
          <p:nvPr/>
        </p:nvSpPr>
        <p:spPr>
          <a:xfrm>
            <a:off x="688398" y="109478"/>
            <a:ext cx="10024629" cy="2031325"/>
          </a:xfrm>
          <a:prstGeom prst="rect">
            <a:avLst/>
          </a:prstGeom>
          <a:noFill/>
        </p:spPr>
        <p:txBody>
          <a:bodyPr wrap="square">
            <a:spAutoFit/>
          </a:bodyPr>
          <a:lstStyle/>
          <a:p>
            <a:pPr algn="just"/>
            <a:r>
              <a:rPr lang="en-US" b="0" i="0" dirty="0">
                <a:solidFill>
                  <a:srgbClr val="610B4B"/>
                </a:solidFill>
                <a:effectLst/>
                <a:latin typeface="erdana"/>
              </a:rPr>
              <a:t>Appium in Android</a:t>
            </a:r>
          </a:p>
          <a:p>
            <a:pPr algn="just"/>
            <a:r>
              <a:rPr lang="en-US" b="0" i="0" dirty="0">
                <a:solidFill>
                  <a:srgbClr val="333333"/>
                </a:solidFill>
                <a:effectLst/>
                <a:latin typeface="inter-regular"/>
              </a:rPr>
              <a:t>On Android, Appium proxies the command to a </a:t>
            </a:r>
            <a:r>
              <a:rPr lang="en-US" b="1" i="0" dirty="0" err="1">
                <a:solidFill>
                  <a:srgbClr val="333333"/>
                </a:solidFill>
                <a:effectLst/>
                <a:latin typeface="inter-bold"/>
              </a:rPr>
              <a:t>UIAutomator</a:t>
            </a:r>
            <a:r>
              <a:rPr lang="en-US" b="0" i="0" dirty="0">
                <a:solidFill>
                  <a:srgbClr val="333333"/>
                </a:solidFill>
                <a:effectLst/>
                <a:latin typeface="inter-regular"/>
              </a:rPr>
              <a:t> script running on the device. </a:t>
            </a:r>
            <a:r>
              <a:rPr lang="en-US" b="0" i="0" dirty="0" err="1">
                <a:solidFill>
                  <a:srgbClr val="333333"/>
                </a:solidFill>
                <a:effectLst/>
                <a:latin typeface="inter-regular"/>
              </a:rPr>
              <a:t>UIAutomator</a:t>
            </a:r>
            <a:r>
              <a:rPr lang="en-US" b="0" i="0" dirty="0">
                <a:solidFill>
                  <a:srgbClr val="333333"/>
                </a:solidFill>
                <a:effectLst/>
                <a:latin typeface="inter-regular"/>
              </a:rPr>
              <a:t> is a native UI automation framework of Android that allows you to run </a:t>
            </a:r>
            <a:r>
              <a:rPr lang="en-US" b="1" i="0" dirty="0">
                <a:solidFill>
                  <a:srgbClr val="333333"/>
                </a:solidFill>
                <a:effectLst/>
                <a:latin typeface="inter-bold"/>
              </a:rPr>
              <a:t>Junit</a:t>
            </a:r>
            <a:r>
              <a:rPr lang="en-US" b="0" i="0" dirty="0">
                <a:solidFill>
                  <a:srgbClr val="333333"/>
                </a:solidFill>
                <a:effectLst/>
                <a:latin typeface="inter-regular"/>
              </a:rPr>
              <a:t> test cases directly into the device using command line. Although it uses Java programming language, but Appium allows to run it from any WebDriver supported language.</a:t>
            </a:r>
          </a:p>
          <a:p>
            <a:pPr algn="just"/>
            <a:r>
              <a:rPr lang="en-US" b="0" i="0" dirty="0">
                <a:solidFill>
                  <a:srgbClr val="333333"/>
                </a:solidFill>
                <a:effectLst/>
                <a:latin typeface="inter-regular"/>
              </a:rPr>
              <a:t>Android uses </a:t>
            </a:r>
            <a:r>
              <a:rPr lang="en-US" b="1" i="0" dirty="0">
                <a:solidFill>
                  <a:srgbClr val="333333"/>
                </a:solidFill>
                <a:effectLst/>
                <a:latin typeface="inter-bold"/>
              </a:rPr>
              <a:t>bootstrap.jar</a:t>
            </a:r>
            <a:r>
              <a:rPr lang="en-US" b="0" i="0" dirty="0">
                <a:solidFill>
                  <a:srgbClr val="333333"/>
                </a:solidFill>
                <a:effectLst/>
                <a:latin typeface="inter-regular"/>
              </a:rPr>
              <a:t>, which works as a TCP server. It is used to send the test commands to perform the actions on Android device using </a:t>
            </a:r>
            <a:r>
              <a:rPr lang="en-US" b="0" i="0" dirty="0" err="1">
                <a:solidFill>
                  <a:srgbClr val="333333"/>
                </a:solidFill>
                <a:effectLst/>
                <a:latin typeface="inter-regular"/>
              </a:rPr>
              <a:t>UIAutomator</a:t>
            </a:r>
            <a:r>
              <a:rPr lang="en-US" b="0" i="0" dirty="0">
                <a:solidFill>
                  <a:srgbClr val="333333"/>
                </a:solidFill>
                <a:effectLst/>
                <a:latin typeface="inter-regular"/>
              </a:rPr>
              <a:t>.</a:t>
            </a:r>
          </a:p>
        </p:txBody>
      </p:sp>
      <p:pic>
        <p:nvPicPr>
          <p:cNvPr id="2050" name="Picture 2" descr="Appium Tutorial">
            <a:extLst>
              <a:ext uri="{FF2B5EF4-FFF2-40B4-BE49-F238E27FC236}">
                <a16:creationId xmlns:a16="http://schemas.microsoft.com/office/drawing/2014/main" id="{601D7DEE-380B-403A-8998-ADCC52FD9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537" y="2304675"/>
            <a:ext cx="7754217" cy="391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2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4D34C9-2FC9-46A1-A3B8-5C7C842EB353}"/>
              </a:ext>
            </a:extLst>
          </p:cNvPr>
          <p:cNvSpPr txBox="1"/>
          <p:nvPr/>
        </p:nvSpPr>
        <p:spPr>
          <a:xfrm>
            <a:off x="439014" y="289679"/>
            <a:ext cx="11427403" cy="1754326"/>
          </a:xfrm>
          <a:prstGeom prst="rect">
            <a:avLst/>
          </a:prstGeom>
          <a:noFill/>
        </p:spPr>
        <p:txBody>
          <a:bodyPr wrap="square">
            <a:spAutoFit/>
          </a:bodyPr>
          <a:lstStyle/>
          <a:p>
            <a:pPr algn="just"/>
            <a:r>
              <a:rPr lang="en-US" b="0" i="0" dirty="0">
                <a:solidFill>
                  <a:srgbClr val="610B4B"/>
                </a:solidFill>
                <a:effectLst/>
                <a:latin typeface="erdana"/>
              </a:rPr>
              <a:t>Appium in iOS</a:t>
            </a:r>
          </a:p>
          <a:p>
            <a:pPr algn="just"/>
            <a:r>
              <a:rPr lang="en-US" b="0" i="0" dirty="0">
                <a:solidFill>
                  <a:srgbClr val="333333"/>
                </a:solidFill>
                <a:effectLst/>
                <a:latin typeface="inter-regular"/>
              </a:rPr>
              <a:t>As Android uses </a:t>
            </a:r>
            <a:r>
              <a:rPr lang="en-US" b="0" i="0" dirty="0" err="1">
                <a:solidFill>
                  <a:srgbClr val="333333"/>
                </a:solidFill>
                <a:effectLst/>
                <a:latin typeface="inter-regular"/>
              </a:rPr>
              <a:t>UIAutomator</a:t>
            </a:r>
            <a:r>
              <a:rPr lang="en-US" b="0" i="0" dirty="0">
                <a:solidFill>
                  <a:srgbClr val="333333"/>
                </a:solidFill>
                <a:effectLst/>
                <a:latin typeface="inter-regular"/>
              </a:rPr>
              <a:t>, iOS uses </a:t>
            </a:r>
            <a:r>
              <a:rPr lang="en-US" b="0" i="0" dirty="0" err="1">
                <a:solidFill>
                  <a:srgbClr val="333333"/>
                </a:solidFill>
                <a:effectLst/>
                <a:latin typeface="inter-regular"/>
              </a:rPr>
              <a:t>UIAutomation</a:t>
            </a:r>
            <a:r>
              <a:rPr lang="en-US" b="0" i="0" dirty="0">
                <a:solidFill>
                  <a:srgbClr val="333333"/>
                </a:solidFill>
                <a:effectLst/>
                <a:latin typeface="inter-regular"/>
              </a:rPr>
              <a:t>. Similar to the Android, Appium proxies the command to a </a:t>
            </a:r>
            <a:r>
              <a:rPr lang="en-US" b="1" i="0" dirty="0" err="1">
                <a:solidFill>
                  <a:srgbClr val="333333"/>
                </a:solidFill>
                <a:effectLst/>
                <a:latin typeface="inter-bold"/>
              </a:rPr>
              <a:t>UIAutomation</a:t>
            </a:r>
            <a:r>
              <a:rPr lang="en-US" b="0" i="0" dirty="0">
                <a:solidFill>
                  <a:srgbClr val="333333"/>
                </a:solidFill>
                <a:effectLst/>
                <a:latin typeface="inter-regular"/>
              </a:rPr>
              <a:t> test case running on the Mac instruments environment. Apple provides this application "</a:t>
            </a:r>
            <a:r>
              <a:rPr lang="en-US" b="1" i="0" dirty="0">
                <a:solidFill>
                  <a:srgbClr val="333333"/>
                </a:solidFill>
                <a:effectLst/>
                <a:latin typeface="inter-bold"/>
              </a:rPr>
              <a:t>instrument</a:t>
            </a:r>
            <a:r>
              <a:rPr lang="en-US" b="0" i="0" dirty="0">
                <a:solidFill>
                  <a:srgbClr val="333333"/>
                </a:solidFill>
                <a:effectLst/>
                <a:latin typeface="inter-regular"/>
              </a:rPr>
              <a:t>" that performs various activities like building, profiling, and controlling iOS apps. On the other hand, it also has an automation component where you can write commands in JavaScript. It uses </a:t>
            </a:r>
            <a:r>
              <a:rPr lang="en-US" b="0" i="0" dirty="0" err="1">
                <a:solidFill>
                  <a:srgbClr val="333333"/>
                </a:solidFill>
                <a:effectLst/>
                <a:latin typeface="inter-regular"/>
              </a:rPr>
              <a:t>UIAutomation</a:t>
            </a:r>
            <a:r>
              <a:rPr lang="en-US" b="0" i="0" dirty="0">
                <a:solidFill>
                  <a:srgbClr val="333333"/>
                </a:solidFill>
                <a:effectLst/>
                <a:latin typeface="inter-regular"/>
              </a:rPr>
              <a:t> API to interact with Application UI. Appium uses same libraries to automate iOS Apps.</a:t>
            </a:r>
          </a:p>
        </p:txBody>
      </p:sp>
      <p:pic>
        <p:nvPicPr>
          <p:cNvPr id="3074" name="Picture 2" descr="Appium Tutorial">
            <a:extLst>
              <a:ext uri="{FF2B5EF4-FFF2-40B4-BE49-F238E27FC236}">
                <a16:creationId xmlns:a16="http://schemas.microsoft.com/office/drawing/2014/main" id="{1BFF0F40-169C-41FC-97C8-3AB3DF86A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055" y="2289897"/>
            <a:ext cx="7307407" cy="374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02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1748</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erdana</vt:lpstr>
      <vt:lpstr>inter-bold</vt:lpstr>
      <vt:lpstr>inter-regular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yerram</dc:creator>
  <cp:lastModifiedBy>sneha yerram</cp:lastModifiedBy>
  <cp:revision>1</cp:revision>
  <dcterms:created xsi:type="dcterms:W3CDTF">2022-02-09T02:47:43Z</dcterms:created>
  <dcterms:modified xsi:type="dcterms:W3CDTF">2022-02-09T04:23:50Z</dcterms:modified>
</cp:coreProperties>
</file>