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151422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898B03-B241-47DB-9904-B7CF9E17A113}" type="datetimeFigureOut">
              <a:rPr lang="en-IN" smtClean="0"/>
              <a:t>10-03-2018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26297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100677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057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770360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105697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1632394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2470944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250369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72210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163865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98B03-B241-47DB-9904-B7CF9E17A113}" type="datetimeFigureOut">
              <a:rPr lang="en-IN" smtClean="0"/>
              <a:t>10-03-2018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349445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98B03-B241-47DB-9904-B7CF9E17A113}" type="datetimeFigureOut">
              <a:rPr lang="en-IN" smtClean="0"/>
              <a:t>10-03-2018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161096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402275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354715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5898B03-B241-47DB-9904-B7CF9E17A113}" type="datetimeFigureOut">
              <a:rPr lang="en-IN" smtClean="0"/>
              <a:t>10-03-2018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268127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898B03-B241-47DB-9904-B7CF9E17A113}" type="datetimeFigureOut">
              <a:rPr lang="en-IN" smtClean="0"/>
              <a:t>10-03-2018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593EF-0DA6-49C4-BC3E-69E8AFF83BC0}" type="slidenum">
              <a:rPr lang="en-IN" smtClean="0"/>
              <a:t>‹#›</a:t>
            </a:fld>
            <a:endParaRPr lang="en-IN"/>
          </a:p>
        </p:txBody>
      </p:sp>
    </p:spTree>
    <p:extLst>
      <p:ext uri="{BB962C8B-B14F-4D97-AF65-F5344CB8AC3E}">
        <p14:creationId xmlns:p14="http://schemas.microsoft.com/office/powerpoint/2010/main" val="18833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898B03-B241-47DB-9904-B7CF9E17A113}" type="datetimeFigureOut">
              <a:rPr lang="en-IN" smtClean="0"/>
              <a:t>10-03-2018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8593EF-0DA6-49C4-BC3E-69E8AFF83BC0}" type="slidenum">
              <a:rPr lang="en-IN" smtClean="0"/>
              <a:t>‹#›</a:t>
            </a:fld>
            <a:endParaRPr lang="en-IN"/>
          </a:p>
        </p:txBody>
      </p:sp>
    </p:spTree>
    <p:extLst>
      <p:ext uri="{BB962C8B-B14F-4D97-AF65-F5344CB8AC3E}">
        <p14:creationId xmlns:p14="http://schemas.microsoft.com/office/powerpoint/2010/main" val="402054295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C28D0172-F2E0-4763-9C35-F022664959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6">
            <a:extLst>
              <a:ext uri="{FF2B5EF4-FFF2-40B4-BE49-F238E27FC236}">
                <a16:creationId xmlns:a16="http://schemas.microsoft.com/office/drawing/2014/main" id="{9F2851FB-E841-4509-8A6D-A416376EA3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5" name="Freeform: Shape 11">
            <a:extLst>
              <a:ext uri="{FF2B5EF4-FFF2-40B4-BE49-F238E27FC236}">
                <a16:creationId xmlns:a16="http://schemas.microsoft.com/office/drawing/2014/main" id="{DF6FB2B2-CE21-407F-B22E-302DADC2C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2C061-036A-439A-9A32-883705D89A2A}"/>
              </a:ext>
            </a:extLst>
          </p:cNvPr>
          <p:cNvSpPr>
            <a:spLocks noGrp="1"/>
          </p:cNvSpPr>
          <p:nvPr>
            <p:ph type="ctrTitle"/>
          </p:nvPr>
        </p:nvSpPr>
        <p:spPr>
          <a:xfrm>
            <a:off x="965505" y="623571"/>
            <a:ext cx="10260990" cy="3523885"/>
          </a:xfrm>
        </p:spPr>
        <p:txBody>
          <a:bodyPr>
            <a:normAutofit/>
          </a:bodyPr>
          <a:lstStyle/>
          <a:p>
            <a:pPr algn="ctr">
              <a:lnSpc>
                <a:spcPct val="90000"/>
              </a:lnSpc>
            </a:pPr>
            <a:r>
              <a:rPr lang="en-IN" sz="6200"/>
              <a:t>Image  Deblurring using Modified Blind- Deconvolution</a:t>
            </a:r>
            <a:br>
              <a:rPr lang="en-IN" sz="6200"/>
            </a:br>
            <a:endParaRPr lang="en-IN" sz="6200"/>
          </a:p>
        </p:txBody>
      </p:sp>
      <p:sp>
        <p:nvSpPr>
          <p:cNvPr id="3" name="Subtitle 2">
            <a:extLst>
              <a:ext uri="{FF2B5EF4-FFF2-40B4-BE49-F238E27FC236}">
                <a16:creationId xmlns:a16="http://schemas.microsoft.com/office/drawing/2014/main" id="{4D267CD5-694D-400B-A7A3-716374ABA40D}"/>
              </a:ext>
            </a:extLst>
          </p:cNvPr>
          <p:cNvSpPr>
            <a:spLocks noGrp="1"/>
          </p:cNvSpPr>
          <p:nvPr>
            <p:ph type="subTitle" idx="1"/>
          </p:nvPr>
        </p:nvSpPr>
        <p:spPr>
          <a:xfrm>
            <a:off x="965505" y="4777380"/>
            <a:ext cx="10260990" cy="1209763"/>
          </a:xfrm>
        </p:spPr>
        <p:txBody>
          <a:bodyPr>
            <a:normAutofit/>
          </a:bodyPr>
          <a:lstStyle/>
          <a:p>
            <a:pPr algn="ctr"/>
            <a:r>
              <a:rPr lang="en-IN" sz="2400" dirty="0">
                <a:solidFill>
                  <a:schemeClr val="bg2"/>
                </a:solidFill>
              </a:rPr>
              <a:t>and comparisons between different deconvolution techniques</a:t>
            </a:r>
          </a:p>
        </p:txBody>
      </p:sp>
    </p:spTree>
    <p:extLst>
      <p:ext uri="{BB962C8B-B14F-4D97-AF65-F5344CB8AC3E}">
        <p14:creationId xmlns:p14="http://schemas.microsoft.com/office/powerpoint/2010/main" val="326772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427F-B0CE-4BE0-8A95-E9B14E0BD67B}"/>
              </a:ext>
            </a:extLst>
          </p:cNvPr>
          <p:cNvSpPr>
            <a:spLocks noGrp="1"/>
          </p:cNvSpPr>
          <p:nvPr>
            <p:ph type="title"/>
          </p:nvPr>
        </p:nvSpPr>
        <p:spPr/>
        <p:txBody>
          <a:bodyPr/>
          <a:lstStyle/>
          <a:p>
            <a:r>
              <a:rPr lang="en-IN" dirty="0"/>
              <a:t>PSF:</a:t>
            </a:r>
          </a:p>
        </p:txBody>
      </p:sp>
      <p:sp>
        <p:nvSpPr>
          <p:cNvPr id="3" name="Content Placeholder 2">
            <a:extLst>
              <a:ext uri="{FF2B5EF4-FFF2-40B4-BE49-F238E27FC236}">
                <a16:creationId xmlns:a16="http://schemas.microsoft.com/office/drawing/2014/main" id="{FBC660B0-401E-4DF9-8435-1825FC8117E3}"/>
              </a:ext>
            </a:extLst>
          </p:cNvPr>
          <p:cNvSpPr>
            <a:spLocks noGrp="1"/>
          </p:cNvSpPr>
          <p:nvPr>
            <p:ph idx="1"/>
          </p:nvPr>
        </p:nvSpPr>
        <p:spPr/>
        <p:txBody>
          <a:bodyPr>
            <a:noAutofit/>
          </a:bodyPr>
          <a:lstStyle/>
          <a:p>
            <a:pPr marL="0" indent="0">
              <a:buNone/>
            </a:pPr>
            <a:r>
              <a:rPr lang="en-IN" dirty="0"/>
              <a:t>In all these types we are using motion filter								H = </a:t>
            </a:r>
            <a:r>
              <a:rPr lang="en-IN" dirty="0" err="1"/>
              <a:t>fspecial</a:t>
            </a:r>
            <a:r>
              <a:rPr lang="en-IN" dirty="0"/>
              <a:t>('</a:t>
            </a:r>
            <a:r>
              <a:rPr lang="en-IN" dirty="0" err="1"/>
              <a:t>motion',LEN,THETA</a:t>
            </a:r>
            <a:r>
              <a:rPr lang="en-IN" dirty="0"/>
              <a:t>) returns a filter to approximate, </a:t>
            </a:r>
          </a:p>
          <a:p>
            <a:pPr marL="0" indent="0" algn="just">
              <a:buNone/>
            </a:pPr>
            <a:r>
              <a:rPr lang="en-IN" dirty="0"/>
              <a:t>Once convolved with an image, the linear motion of a camera by LEN pixels,</a:t>
            </a:r>
          </a:p>
          <a:p>
            <a:pPr marL="0" indent="0" algn="just">
              <a:buNone/>
            </a:pPr>
            <a:r>
              <a:rPr lang="en-IN" dirty="0"/>
              <a:t>    with an angle of THETA degrees in a counter-clockwise direction. The</a:t>
            </a:r>
          </a:p>
          <a:p>
            <a:pPr marL="0" indent="0" algn="just">
              <a:buNone/>
            </a:pPr>
            <a:r>
              <a:rPr lang="en-IN" dirty="0"/>
              <a:t>    filter becomes a vector for horizontal and vertical motions.  The</a:t>
            </a:r>
          </a:p>
          <a:p>
            <a:pPr marL="0" indent="0" algn="just">
              <a:buNone/>
            </a:pPr>
            <a:r>
              <a:rPr lang="en-IN" dirty="0"/>
              <a:t>    default LEN is 9, the default THETA is 0, which corresponds to a</a:t>
            </a:r>
          </a:p>
          <a:p>
            <a:pPr marL="0" indent="0" algn="just">
              <a:buNone/>
            </a:pPr>
            <a:r>
              <a:rPr lang="en-IN" dirty="0"/>
              <a:t>    horizontal motion of 9 pixels.</a:t>
            </a:r>
          </a:p>
        </p:txBody>
      </p:sp>
    </p:spTree>
    <p:extLst>
      <p:ext uri="{BB962C8B-B14F-4D97-AF65-F5344CB8AC3E}">
        <p14:creationId xmlns:p14="http://schemas.microsoft.com/office/powerpoint/2010/main" val="204997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B02A-B6AE-4FC8-AC7D-A397BB9CD491}"/>
              </a:ext>
            </a:extLst>
          </p:cNvPr>
          <p:cNvSpPr>
            <a:spLocks noGrp="1"/>
          </p:cNvSpPr>
          <p:nvPr>
            <p:ph type="title"/>
          </p:nvPr>
        </p:nvSpPr>
        <p:spPr/>
        <p:txBody>
          <a:bodyPr/>
          <a:lstStyle/>
          <a:p>
            <a:r>
              <a:rPr lang="en-IN" dirty="0"/>
              <a:t>SNR:</a:t>
            </a:r>
          </a:p>
        </p:txBody>
      </p:sp>
      <p:sp>
        <p:nvSpPr>
          <p:cNvPr id="3" name="Content Placeholder 2">
            <a:extLst>
              <a:ext uri="{FF2B5EF4-FFF2-40B4-BE49-F238E27FC236}">
                <a16:creationId xmlns:a16="http://schemas.microsoft.com/office/drawing/2014/main" id="{7D123CAF-00B0-4D60-ACBE-A2B7A13D3E5D}"/>
              </a:ext>
            </a:extLst>
          </p:cNvPr>
          <p:cNvSpPr>
            <a:spLocks noGrp="1"/>
          </p:cNvSpPr>
          <p:nvPr>
            <p:ph idx="1"/>
          </p:nvPr>
        </p:nvSpPr>
        <p:spPr>
          <a:xfrm>
            <a:off x="1103312" y="2052918"/>
            <a:ext cx="8946541" cy="4195481"/>
          </a:xfrm>
        </p:spPr>
        <p:txBody>
          <a:bodyPr/>
          <a:lstStyle/>
          <a:p>
            <a:pPr marL="0" indent="0">
              <a:buNone/>
            </a:pPr>
            <a:r>
              <a:rPr lang="en-IN" dirty="0"/>
              <a:t>Signal to Noise Ratio is calculated as the ratio of the mean pixel value to the standard deviation of the pixel values over a given neighbourhood. Sometimes SNR is defined as the square of the alternative definition above</a:t>
            </a:r>
          </a:p>
          <a:p>
            <a:pPr marL="0" indent="0">
              <a:buNone/>
            </a:pPr>
            <a:r>
              <a:rPr lang="en-IN" dirty="0"/>
              <a:t>SNR= 	mean pixel value	/ standard deviation of the pixel values .</a:t>
            </a:r>
          </a:p>
          <a:p>
            <a:pPr marL="0" indent="0">
              <a:buNone/>
            </a:pPr>
            <a:r>
              <a:rPr lang="en-IN" dirty="0"/>
              <a:t>		  SNR is measured in decibels (dB)</a:t>
            </a:r>
          </a:p>
        </p:txBody>
      </p:sp>
      <p:sp>
        <p:nvSpPr>
          <p:cNvPr id="5" name="AutoShape 4" descr="{\mathrm  {SNR}}={\frac  {\mu _{{\mathrm  {sig}}}}{\sigma _{{\mathrm  {bg}}}}}">
            <a:extLst>
              <a:ext uri="{FF2B5EF4-FFF2-40B4-BE49-F238E27FC236}">
                <a16:creationId xmlns:a16="http://schemas.microsoft.com/office/drawing/2014/main" id="{87CC7005-B3D2-4A26-AB6E-3B2B8F39B0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4674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C5AB-C61E-424A-B01F-087C0559D639}"/>
              </a:ext>
            </a:extLst>
          </p:cNvPr>
          <p:cNvSpPr>
            <a:spLocks noGrp="1"/>
          </p:cNvSpPr>
          <p:nvPr>
            <p:ph type="title"/>
          </p:nvPr>
        </p:nvSpPr>
        <p:spPr>
          <a:xfrm>
            <a:off x="479425" y="527899"/>
            <a:ext cx="9404723" cy="1400530"/>
          </a:xfrm>
        </p:spPr>
        <p:txBody>
          <a:bodyPr/>
          <a:lstStyle/>
          <a:p>
            <a:r>
              <a:rPr lang="en-IN" dirty="0"/>
              <a:t>Architecture:</a:t>
            </a:r>
            <a:br>
              <a:rPr lang="en-IN" dirty="0"/>
            </a:br>
            <a:endParaRPr lang="en-IN" dirty="0"/>
          </a:p>
        </p:txBody>
      </p:sp>
      <p:sp>
        <p:nvSpPr>
          <p:cNvPr id="4" name="Title 1">
            <a:extLst>
              <a:ext uri="{FF2B5EF4-FFF2-40B4-BE49-F238E27FC236}">
                <a16:creationId xmlns:a16="http://schemas.microsoft.com/office/drawing/2014/main" id="{1A751FEC-482D-40EC-80DD-AA49A8A4FDD8}"/>
              </a:ext>
            </a:extLst>
          </p:cNvPr>
          <p:cNvSpPr>
            <a:spLocks noGrp="1"/>
          </p:cNvSpPr>
          <p:nvPr/>
        </p:nvSpPr>
        <p:spPr>
          <a:xfrm>
            <a:off x="1232853" y="781264"/>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dirty="0"/>
          </a:p>
        </p:txBody>
      </p:sp>
      <p:sp>
        <p:nvSpPr>
          <p:cNvPr id="5" name="Content Placeholder 2">
            <a:extLst>
              <a:ext uri="{FF2B5EF4-FFF2-40B4-BE49-F238E27FC236}">
                <a16:creationId xmlns:a16="http://schemas.microsoft.com/office/drawing/2014/main" id="{41553D0D-8F14-457C-B52B-58B850023F4C}"/>
              </a:ext>
            </a:extLst>
          </p:cNvPr>
          <p:cNvSpPr>
            <a:spLocks noGrp="1"/>
          </p:cNvSpPr>
          <p:nvPr/>
        </p:nvSpPr>
        <p:spPr>
          <a:xfrm>
            <a:off x="900748" y="205337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6" name="Rectangle: Rounded Corners 5">
            <a:extLst>
              <a:ext uri="{FF2B5EF4-FFF2-40B4-BE49-F238E27FC236}">
                <a16:creationId xmlns:a16="http://schemas.microsoft.com/office/drawing/2014/main" id="{7B9F09FB-ECA2-45B4-8672-D87590B400DB}"/>
              </a:ext>
            </a:extLst>
          </p:cNvPr>
          <p:cNvSpPr/>
          <p:nvPr/>
        </p:nvSpPr>
        <p:spPr>
          <a:xfrm>
            <a:off x="4741228" y="400020"/>
            <a:ext cx="2125980"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Blurred image</a:t>
            </a:r>
          </a:p>
        </p:txBody>
      </p:sp>
      <p:sp>
        <p:nvSpPr>
          <p:cNvPr id="8" name="Rectangle: Rounded Corners 7">
            <a:extLst>
              <a:ext uri="{FF2B5EF4-FFF2-40B4-BE49-F238E27FC236}">
                <a16:creationId xmlns:a16="http://schemas.microsoft.com/office/drawing/2014/main" id="{F9C35BB2-D8A6-408E-AEC0-E9B23E7697F2}"/>
              </a:ext>
            </a:extLst>
          </p:cNvPr>
          <p:cNvSpPr/>
          <p:nvPr/>
        </p:nvSpPr>
        <p:spPr>
          <a:xfrm>
            <a:off x="4524058" y="1534020"/>
            <a:ext cx="2686050" cy="120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Applying deconvolution techniques</a:t>
            </a:r>
          </a:p>
        </p:txBody>
      </p:sp>
      <p:sp>
        <p:nvSpPr>
          <p:cNvPr id="10" name="Rectangle: Rounded Corners 9">
            <a:extLst>
              <a:ext uri="{FF2B5EF4-FFF2-40B4-BE49-F238E27FC236}">
                <a16:creationId xmlns:a16="http://schemas.microsoft.com/office/drawing/2014/main" id="{8B026C75-C301-43C3-A2C6-8FB78AF3CE77}"/>
              </a:ext>
            </a:extLst>
          </p:cNvPr>
          <p:cNvSpPr/>
          <p:nvPr/>
        </p:nvSpPr>
        <p:spPr>
          <a:xfrm>
            <a:off x="4783138" y="3024724"/>
            <a:ext cx="2167890" cy="120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Calculating SNR of generated images</a:t>
            </a:r>
          </a:p>
        </p:txBody>
      </p:sp>
      <p:sp>
        <p:nvSpPr>
          <p:cNvPr id="11" name="Title 1">
            <a:extLst>
              <a:ext uri="{FF2B5EF4-FFF2-40B4-BE49-F238E27FC236}">
                <a16:creationId xmlns:a16="http://schemas.microsoft.com/office/drawing/2014/main" id="{AD81C01C-46B7-466E-A416-3F62AEC9171C}"/>
              </a:ext>
            </a:extLst>
          </p:cNvPr>
          <p:cNvSpPr>
            <a:spLocks noGrp="1"/>
          </p:cNvSpPr>
          <p:nvPr/>
        </p:nvSpPr>
        <p:spPr>
          <a:xfrm>
            <a:off x="1385253" y="933664"/>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dirty="0"/>
          </a:p>
        </p:txBody>
      </p:sp>
      <p:sp>
        <p:nvSpPr>
          <p:cNvPr id="12" name="Content Placeholder 2">
            <a:extLst>
              <a:ext uri="{FF2B5EF4-FFF2-40B4-BE49-F238E27FC236}">
                <a16:creationId xmlns:a16="http://schemas.microsoft.com/office/drawing/2014/main" id="{3B61E6FA-48D7-47DC-89E4-429E9260CDE8}"/>
              </a:ext>
            </a:extLst>
          </p:cNvPr>
          <p:cNvSpPr>
            <a:spLocks noGrp="1"/>
          </p:cNvSpPr>
          <p:nvPr/>
        </p:nvSpPr>
        <p:spPr>
          <a:xfrm>
            <a:off x="1053148" y="220577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13" name="Rectangle: Rounded Corners 12">
            <a:extLst>
              <a:ext uri="{FF2B5EF4-FFF2-40B4-BE49-F238E27FC236}">
                <a16:creationId xmlns:a16="http://schemas.microsoft.com/office/drawing/2014/main" id="{72E36931-BE6D-48E2-9FB7-05F07EEC0A94}"/>
              </a:ext>
            </a:extLst>
          </p:cNvPr>
          <p:cNvSpPr/>
          <p:nvPr/>
        </p:nvSpPr>
        <p:spPr>
          <a:xfrm>
            <a:off x="4762183" y="5893221"/>
            <a:ext cx="2125980"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deblurred image</a:t>
            </a:r>
          </a:p>
        </p:txBody>
      </p:sp>
      <p:sp>
        <p:nvSpPr>
          <p:cNvPr id="17" name="Rectangle: Rounded Corners 16">
            <a:extLst>
              <a:ext uri="{FF2B5EF4-FFF2-40B4-BE49-F238E27FC236}">
                <a16:creationId xmlns:a16="http://schemas.microsoft.com/office/drawing/2014/main" id="{B1551ADF-78B7-404E-8D48-7ED58D5E8926}"/>
              </a:ext>
            </a:extLst>
          </p:cNvPr>
          <p:cNvSpPr/>
          <p:nvPr/>
        </p:nvSpPr>
        <p:spPr>
          <a:xfrm>
            <a:off x="4762183" y="4438389"/>
            <a:ext cx="2167890" cy="1205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err="1"/>
              <a:t>Retrving</a:t>
            </a:r>
            <a:r>
              <a:rPr lang="en-IN" dirty="0"/>
              <a:t> the highest SNR image</a:t>
            </a:r>
          </a:p>
        </p:txBody>
      </p:sp>
      <p:cxnSp>
        <p:nvCxnSpPr>
          <p:cNvPr id="25" name="Straight Arrow Connector 24">
            <a:extLst>
              <a:ext uri="{FF2B5EF4-FFF2-40B4-BE49-F238E27FC236}">
                <a16:creationId xmlns:a16="http://schemas.microsoft.com/office/drawing/2014/main" id="{995389A5-E615-4BD7-A8BF-811B12048381}"/>
              </a:ext>
            </a:extLst>
          </p:cNvPr>
          <p:cNvCxnSpPr>
            <a:stCxn id="6" idx="2"/>
          </p:cNvCxnSpPr>
          <p:nvPr/>
        </p:nvCxnSpPr>
        <p:spPr>
          <a:xfrm>
            <a:off x="5804218" y="1257270"/>
            <a:ext cx="0" cy="28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565221-7EA6-42F6-89AC-9E880F6C8A18}"/>
              </a:ext>
            </a:extLst>
          </p:cNvPr>
          <p:cNvCxnSpPr>
            <a:stCxn id="8" idx="2"/>
            <a:endCxn id="10" idx="0"/>
          </p:cNvCxnSpPr>
          <p:nvPr/>
        </p:nvCxnSpPr>
        <p:spPr>
          <a:xfrm>
            <a:off x="5867083" y="2739883"/>
            <a:ext cx="0" cy="284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C94BBD6-1403-4F4E-B4F7-687A0493CB30}"/>
              </a:ext>
            </a:extLst>
          </p:cNvPr>
          <p:cNvCxnSpPr>
            <a:stCxn id="10" idx="2"/>
            <a:endCxn id="17" idx="0"/>
          </p:cNvCxnSpPr>
          <p:nvPr/>
        </p:nvCxnSpPr>
        <p:spPr>
          <a:xfrm flipH="1">
            <a:off x="5846128" y="4230578"/>
            <a:ext cx="20955" cy="207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032369C-7AB0-41B9-AD59-D3FA06F406BF}"/>
              </a:ext>
            </a:extLst>
          </p:cNvPr>
          <p:cNvCxnSpPr>
            <a:stCxn id="17" idx="2"/>
            <a:endCxn id="13" idx="0"/>
          </p:cNvCxnSpPr>
          <p:nvPr/>
        </p:nvCxnSpPr>
        <p:spPr>
          <a:xfrm flipH="1">
            <a:off x="5825173" y="5644243"/>
            <a:ext cx="20955" cy="24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94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CB4F-4DD4-455C-B132-CF21C91386EA}"/>
              </a:ext>
            </a:extLst>
          </p:cNvPr>
          <p:cNvSpPr>
            <a:spLocks noGrp="1"/>
          </p:cNvSpPr>
          <p:nvPr>
            <p:ph type="title"/>
          </p:nvPr>
        </p:nvSpPr>
        <p:spPr/>
        <p:txBody>
          <a:bodyPr/>
          <a:lstStyle/>
          <a:p>
            <a:r>
              <a:rPr lang="en-IN" dirty="0"/>
              <a:t>Expected Output:</a:t>
            </a:r>
          </a:p>
        </p:txBody>
      </p:sp>
      <p:pic>
        <p:nvPicPr>
          <p:cNvPr id="5" name="Content Placeholder 4" descr="A picture containing object&#10;&#10;Description generated with high confidence">
            <a:extLst>
              <a:ext uri="{FF2B5EF4-FFF2-40B4-BE49-F238E27FC236}">
                <a16:creationId xmlns:a16="http://schemas.microsoft.com/office/drawing/2014/main" id="{DA1FA0A0-4B5B-4542-9BE4-A3CEA98D30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876" y="2726342"/>
            <a:ext cx="4820323" cy="2705478"/>
          </a:xfrm>
        </p:spPr>
      </p:pic>
      <p:pic>
        <p:nvPicPr>
          <p:cNvPr id="7" name="Picture 6" descr="A black and white photo of a person&#10;&#10;Description generated with high confidence">
            <a:extLst>
              <a:ext uri="{FF2B5EF4-FFF2-40B4-BE49-F238E27FC236}">
                <a16:creationId xmlns:a16="http://schemas.microsoft.com/office/drawing/2014/main" id="{3FE53C1D-E835-413C-9F5C-5CFDE6CDE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26342"/>
            <a:ext cx="5158124" cy="2705478"/>
          </a:xfrm>
          <a:prstGeom prst="rect">
            <a:avLst/>
          </a:prstGeom>
        </p:spPr>
      </p:pic>
      <p:sp>
        <p:nvSpPr>
          <p:cNvPr id="8" name="TextBox 7">
            <a:extLst>
              <a:ext uri="{FF2B5EF4-FFF2-40B4-BE49-F238E27FC236}">
                <a16:creationId xmlns:a16="http://schemas.microsoft.com/office/drawing/2014/main" id="{FA3BB53D-CAF8-43E2-82E8-0CF6339EC1C2}"/>
              </a:ext>
            </a:extLst>
          </p:cNvPr>
          <p:cNvSpPr txBox="1"/>
          <p:nvPr/>
        </p:nvSpPr>
        <p:spPr>
          <a:xfrm>
            <a:off x="1100138" y="2311577"/>
            <a:ext cx="1443037" cy="369332"/>
          </a:xfrm>
          <a:prstGeom prst="rect">
            <a:avLst/>
          </a:prstGeom>
          <a:noFill/>
        </p:spPr>
        <p:txBody>
          <a:bodyPr wrap="square" rtlCol="0">
            <a:spAutoFit/>
          </a:bodyPr>
          <a:lstStyle/>
          <a:p>
            <a:r>
              <a:rPr lang="en-IN" dirty="0"/>
              <a:t>Input:</a:t>
            </a:r>
          </a:p>
        </p:txBody>
      </p:sp>
      <p:sp>
        <p:nvSpPr>
          <p:cNvPr id="9" name="TextBox 8">
            <a:extLst>
              <a:ext uri="{FF2B5EF4-FFF2-40B4-BE49-F238E27FC236}">
                <a16:creationId xmlns:a16="http://schemas.microsoft.com/office/drawing/2014/main" id="{B89E44E9-8E8E-43A6-A9BE-75C5DACE5BCE}"/>
              </a:ext>
            </a:extLst>
          </p:cNvPr>
          <p:cNvSpPr txBox="1"/>
          <p:nvPr/>
        </p:nvSpPr>
        <p:spPr>
          <a:xfrm>
            <a:off x="6081712" y="2357010"/>
            <a:ext cx="1443037"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97049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4822-D129-4575-BA09-929830A6300C}"/>
              </a:ext>
            </a:extLst>
          </p:cNvPr>
          <p:cNvSpPr>
            <a:spLocks noGrp="1"/>
          </p:cNvSpPr>
          <p:nvPr>
            <p:ph type="title"/>
          </p:nvPr>
        </p:nvSpPr>
        <p:spPr>
          <a:xfrm>
            <a:off x="646111" y="452718"/>
            <a:ext cx="9404723" cy="1400530"/>
          </a:xfrm>
        </p:spPr>
        <p:txBody>
          <a:bodyPr/>
          <a:lstStyle/>
          <a:p>
            <a:r>
              <a:rPr lang="en-GB" dirty="0"/>
              <a:t>BATCH NO:17B</a:t>
            </a:r>
            <a:br>
              <a:rPr lang="en-GB" dirty="0"/>
            </a:br>
            <a:r>
              <a:rPr lang="en-GB" dirty="0"/>
              <a:t>Guide: B. </a:t>
            </a:r>
            <a:r>
              <a:rPr lang="en-GB" dirty="0" err="1"/>
              <a:t>Ravikiran</a:t>
            </a:r>
            <a:endParaRPr lang="en-IN" dirty="0"/>
          </a:p>
        </p:txBody>
      </p:sp>
      <p:sp>
        <p:nvSpPr>
          <p:cNvPr id="3" name="Content Placeholder 2">
            <a:extLst>
              <a:ext uri="{FF2B5EF4-FFF2-40B4-BE49-F238E27FC236}">
                <a16:creationId xmlns:a16="http://schemas.microsoft.com/office/drawing/2014/main" id="{D5036988-C9AC-4FEF-BD31-4C0CF93316AB}"/>
              </a:ext>
            </a:extLst>
          </p:cNvPr>
          <p:cNvSpPr>
            <a:spLocks noGrp="1"/>
          </p:cNvSpPr>
          <p:nvPr>
            <p:ph idx="1"/>
          </p:nvPr>
        </p:nvSpPr>
        <p:spPr>
          <a:xfrm>
            <a:off x="1103312" y="2052918"/>
            <a:ext cx="8946541" cy="4195481"/>
          </a:xfrm>
        </p:spPr>
        <p:txBody>
          <a:bodyPr/>
          <a:lstStyle/>
          <a:p>
            <a:pPr lvl="5"/>
            <a:endParaRPr lang="en-IN" dirty="0"/>
          </a:p>
          <a:p>
            <a:pPr marL="0" lvl="0" indent="0">
              <a:spcBef>
                <a:spcPts val="0"/>
              </a:spcBef>
              <a:buNone/>
            </a:pPr>
            <a:r>
              <a:rPr lang="en-GB" dirty="0"/>
              <a:t>                     	 Y.VENKAIAH NAIDU                       314126510118</a:t>
            </a:r>
          </a:p>
          <a:p>
            <a:pPr marL="0" lvl="0" indent="0">
              <a:spcBef>
                <a:spcPts val="1600"/>
              </a:spcBef>
              <a:buNone/>
            </a:pPr>
            <a:r>
              <a:rPr lang="en-GB" dirty="0"/>
              <a:t>                            R.NAVATEJA                                  314126510081</a:t>
            </a:r>
          </a:p>
          <a:p>
            <a:pPr marL="0" lvl="0" indent="0">
              <a:spcBef>
                <a:spcPts val="1600"/>
              </a:spcBef>
              <a:buNone/>
            </a:pPr>
            <a:r>
              <a:rPr lang="en-GB" dirty="0"/>
              <a:t>                            S.ARAVIND BABU                          314126510088                                </a:t>
            </a:r>
          </a:p>
          <a:p>
            <a:pPr marL="0" indent="0">
              <a:spcBef>
                <a:spcPts val="1600"/>
              </a:spcBef>
              <a:spcAft>
                <a:spcPts val="1600"/>
              </a:spcAft>
              <a:buNone/>
            </a:pPr>
            <a:r>
              <a:rPr lang="en-GB" dirty="0"/>
              <a:t>                            R.SARAT KUMAR                            314126510080 </a:t>
            </a:r>
          </a:p>
          <a:p>
            <a:pPr marL="0" indent="0">
              <a:spcBef>
                <a:spcPts val="1600"/>
              </a:spcBef>
              <a:spcAft>
                <a:spcPts val="1600"/>
              </a:spcAft>
              <a:buNone/>
            </a:pPr>
            <a:endParaRPr lang="en-GB" dirty="0"/>
          </a:p>
          <a:p>
            <a:endParaRPr lang="en-IN" dirty="0"/>
          </a:p>
        </p:txBody>
      </p:sp>
    </p:spTree>
    <p:extLst>
      <p:ext uri="{BB962C8B-B14F-4D97-AF65-F5344CB8AC3E}">
        <p14:creationId xmlns:p14="http://schemas.microsoft.com/office/powerpoint/2010/main" val="177177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65B7-F194-4C58-92F3-16476064AB3A}"/>
              </a:ext>
            </a:extLst>
          </p:cNvPr>
          <p:cNvSpPr>
            <a:spLocks noGrp="1"/>
          </p:cNvSpPr>
          <p:nvPr>
            <p:ph type="title"/>
          </p:nvPr>
        </p:nvSpPr>
        <p:spPr/>
        <p:txBody>
          <a:bodyPr/>
          <a:lstStyle/>
          <a:p>
            <a:r>
              <a:rPr lang="en-IN" dirty="0"/>
              <a:t>Abstract:</a:t>
            </a:r>
            <a:br>
              <a:rPr lang="en-IN" dirty="0"/>
            </a:br>
            <a:endParaRPr lang="en-IN" dirty="0"/>
          </a:p>
        </p:txBody>
      </p:sp>
      <p:sp>
        <p:nvSpPr>
          <p:cNvPr id="3" name="Content Placeholder 2">
            <a:extLst>
              <a:ext uri="{FF2B5EF4-FFF2-40B4-BE49-F238E27FC236}">
                <a16:creationId xmlns:a16="http://schemas.microsoft.com/office/drawing/2014/main" id="{59FB79BB-820E-4B72-A4AD-5E843B9E8D14}"/>
              </a:ext>
            </a:extLst>
          </p:cNvPr>
          <p:cNvSpPr>
            <a:spLocks noGrp="1"/>
          </p:cNvSpPr>
          <p:nvPr>
            <p:ph idx="1"/>
          </p:nvPr>
        </p:nvSpPr>
        <p:spPr/>
        <p:txBody>
          <a:bodyPr>
            <a:normAutofit fontScale="85000" lnSpcReduction="10000"/>
          </a:bodyPr>
          <a:lstStyle/>
          <a:p>
            <a:r>
              <a:rPr lang="en-GB" dirty="0"/>
              <a:t>Observed images of a scene are usually degraded by blurring due to atmospheric turbulence and inappropriate camera settings. The images are further degraded by the various noises present in the environment and the system. Therefore it is essential to get a sharp clean image from the noisy blurred image. In digital imaging, blurring is a bandwidth reduction of the image due to imperfect image construction process which gives poor image quality. Some blurring always arises in the recording of a digital image. Along with these blurring effects, noise always corrupts any recorded image. Reconstructing process is divided into two categories, first is nonblind in which the blurring function is given and the degradation process is inverted using one of the restoration algorithms and second blind where blurring operator is not known. Deconvolution using blind method is very complex process where image recovery is performed with little or no prior knowledge of the degrading PSF. The PSF re present the impulse response of a point source . In this paper Blind Deconvolution method has been implemented to deblur a single image. SNR value is calculated for the image.</a:t>
            </a:r>
            <a:br>
              <a:rPr lang="en-GB" dirty="0"/>
            </a:br>
            <a:endParaRPr lang="en-IN" dirty="0"/>
          </a:p>
        </p:txBody>
      </p:sp>
    </p:spTree>
    <p:extLst>
      <p:ext uri="{BB962C8B-B14F-4D97-AF65-F5344CB8AC3E}">
        <p14:creationId xmlns:p14="http://schemas.microsoft.com/office/powerpoint/2010/main" val="258582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E27C-3849-4001-9E7B-87AC892AFEE1}"/>
              </a:ext>
            </a:extLst>
          </p:cNvPr>
          <p:cNvSpPr>
            <a:spLocks noGrp="1"/>
          </p:cNvSpPr>
          <p:nvPr>
            <p:ph type="title"/>
          </p:nvPr>
        </p:nvSpPr>
        <p:spPr/>
        <p:txBody>
          <a:bodyPr/>
          <a:lstStyle/>
          <a:p>
            <a:r>
              <a:rPr lang="en-IN" dirty="0"/>
              <a:t>Goal of the project</a:t>
            </a:r>
            <a:br>
              <a:rPr lang="en-IN" dirty="0"/>
            </a:br>
            <a:endParaRPr lang="en-IN" dirty="0"/>
          </a:p>
        </p:txBody>
      </p:sp>
      <p:sp>
        <p:nvSpPr>
          <p:cNvPr id="3" name="Content Placeholder 2">
            <a:extLst>
              <a:ext uri="{FF2B5EF4-FFF2-40B4-BE49-F238E27FC236}">
                <a16:creationId xmlns:a16="http://schemas.microsoft.com/office/drawing/2014/main" id="{AE0A8475-4F49-4240-9CA1-30B6060AEBAE}"/>
              </a:ext>
            </a:extLst>
          </p:cNvPr>
          <p:cNvSpPr>
            <a:spLocks noGrp="1"/>
          </p:cNvSpPr>
          <p:nvPr>
            <p:ph idx="1"/>
          </p:nvPr>
        </p:nvSpPr>
        <p:spPr/>
        <p:txBody>
          <a:bodyPr/>
          <a:lstStyle/>
          <a:p>
            <a:pPr marL="0" indent="0">
              <a:buNone/>
            </a:pPr>
            <a:r>
              <a:rPr lang="en-IN" dirty="0"/>
              <a:t>The goal of the project is to deblur the blurred image using the blind deconvolution algorithm using PSF and SNR values of the images.</a:t>
            </a:r>
          </a:p>
          <a:p>
            <a:pPr marL="0" indent="0">
              <a:buNone/>
            </a:pPr>
            <a:r>
              <a:rPr lang="en-IN" dirty="0"/>
              <a:t>And to prove that blind deconvolution technique is the best when we are deblurring the image of which  blur parameters are unknown.</a:t>
            </a:r>
          </a:p>
          <a:p>
            <a:pPr marL="0" indent="0">
              <a:buNone/>
            </a:pPr>
            <a:endParaRPr lang="en-IN" sz="1800" dirty="0"/>
          </a:p>
          <a:p>
            <a:pPr marL="0" indent="0">
              <a:buNone/>
            </a:pPr>
            <a:endParaRPr lang="en-IN" dirty="0"/>
          </a:p>
        </p:txBody>
      </p:sp>
    </p:spTree>
    <p:extLst>
      <p:ext uri="{BB962C8B-B14F-4D97-AF65-F5344CB8AC3E}">
        <p14:creationId xmlns:p14="http://schemas.microsoft.com/office/powerpoint/2010/main" val="143798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AE89-B8E9-484F-A01E-10700517F917}"/>
              </a:ext>
            </a:extLst>
          </p:cNvPr>
          <p:cNvSpPr>
            <a:spLocks noGrp="1"/>
          </p:cNvSpPr>
          <p:nvPr>
            <p:ph type="title"/>
          </p:nvPr>
        </p:nvSpPr>
        <p:spPr/>
        <p:txBody>
          <a:bodyPr/>
          <a:lstStyle/>
          <a:p>
            <a:r>
              <a:rPr lang="en-IN" dirty="0"/>
              <a:t>Procedure:</a:t>
            </a: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EF552F73-D93B-407B-AA86-4457C530C762}"/>
              </a:ext>
            </a:extLst>
          </p:cNvPr>
          <p:cNvSpPr>
            <a:spLocks noGrp="1"/>
          </p:cNvSpPr>
          <p:nvPr>
            <p:ph idx="1"/>
          </p:nvPr>
        </p:nvSpPr>
        <p:spPr/>
        <p:txBody>
          <a:bodyPr/>
          <a:lstStyle/>
          <a:p>
            <a:pPr>
              <a:buFont typeface="Wingdings" panose="05000000000000000000" pitchFamily="2" charset="2"/>
              <a:buChar char="q"/>
            </a:pPr>
            <a:r>
              <a:rPr lang="en-IN" dirty="0"/>
              <a:t>At first the blurred is taken and it considered as the convoluted form.</a:t>
            </a:r>
          </a:p>
          <a:p>
            <a:pPr>
              <a:buFont typeface="Wingdings" panose="05000000000000000000" pitchFamily="2" charset="2"/>
              <a:buChar char="q"/>
            </a:pPr>
            <a:r>
              <a:rPr lang="en-IN" dirty="0"/>
              <a:t>We calculate  SNR value of the initial blurred image.</a:t>
            </a:r>
          </a:p>
          <a:p>
            <a:pPr>
              <a:buFont typeface="Wingdings" panose="05000000000000000000" pitchFamily="2" charset="2"/>
              <a:buChar char="q"/>
            </a:pPr>
            <a:r>
              <a:rPr lang="en-IN" dirty="0"/>
              <a:t>We will perform blind deconvolution, Lucy-Richardson method, regularized filter, Wiener filter to the blurred image by estimating different PSF values.</a:t>
            </a:r>
          </a:p>
          <a:p>
            <a:pPr>
              <a:buFont typeface="Wingdings" panose="05000000000000000000" pitchFamily="2" charset="2"/>
              <a:buChar char="q"/>
            </a:pPr>
            <a:r>
              <a:rPr lang="en-IN" dirty="0"/>
              <a:t>For every PSF values we will generate a image and calculate its SNR value.</a:t>
            </a:r>
          </a:p>
          <a:p>
            <a:pPr>
              <a:buFont typeface="Wingdings" panose="05000000000000000000" pitchFamily="2" charset="2"/>
              <a:buChar char="q"/>
            </a:pPr>
            <a:r>
              <a:rPr lang="en-IN" dirty="0"/>
              <a:t>We will compare the SNR values of the generated images and the highest SNR value image is consider as output.</a:t>
            </a:r>
          </a:p>
          <a:p>
            <a:endParaRPr lang="en-IN" dirty="0"/>
          </a:p>
        </p:txBody>
      </p:sp>
    </p:spTree>
    <p:extLst>
      <p:ext uri="{BB962C8B-B14F-4D97-AF65-F5344CB8AC3E}">
        <p14:creationId xmlns:p14="http://schemas.microsoft.com/office/powerpoint/2010/main" val="126321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2F38-8747-4E32-A387-8347A80BC68D}"/>
              </a:ext>
            </a:extLst>
          </p:cNvPr>
          <p:cNvSpPr>
            <a:spLocks noGrp="1"/>
          </p:cNvSpPr>
          <p:nvPr>
            <p:ph type="title"/>
          </p:nvPr>
        </p:nvSpPr>
        <p:spPr/>
        <p:txBody>
          <a:bodyPr/>
          <a:lstStyle/>
          <a:p>
            <a:r>
              <a:rPr lang="en-IN" dirty="0"/>
              <a:t>Deconvolution:</a:t>
            </a:r>
            <a:br>
              <a:rPr lang="en-IN" dirty="0"/>
            </a:br>
            <a:br>
              <a:rPr lang="en-IN" dirty="0"/>
            </a:br>
            <a:endParaRPr lang="en-IN" dirty="0"/>
          </a:p>
        </p:txBody>
      </p:sp>
      <p:sp>
        <p:nvSpPr>
          <p:cNvPr id="3" name="Content Placeholder 2">
            <a:extLst>
              <a:ext uri="{FF2B5EF4-FFF2-40B4-BE49-F238E27FC236}">
                <a16:creationId xmlns:a16="http://schemas.microsoft.com/office/drawing/2014/main" id="{64DC32F8-1191-445D-8959-0D721D330044}"/>
              </a:ext>
            </a:extLst>
          </p:cNvPr>
          <p:cNvSpPr>
            <a:spLocks noGrp="1"/>
          </p:cNvSpPr>
          <p:nvPr>
            <p:ph idx="1"/>
          </p:nvPr>
        </p:nvSpPr>
        <p:spPr>
          <a:xfrm>
            <a:off x="1124322" y="1995539"/>
            <a:ext cx="8946541" cy="4195481"/>
          </a:xfrm>
        </p:spPr>
        <p:txBody>
          <a:bodyPr/>
          <a:lstStyle/>
          <a:p>
            <a:r>
              <a:rPr lang="en-IN" dirty="0"/>
              <a:t>Deconvolution is to restore or reconstruct the image that has been degraded by convoluting with a known degrading function.</a:t>
            </a:r>
          </a:p>
          <a:p>
            <a:endParaRPr lang="en-IN" dirty="0"/>
          </a:p>
          <a:p>
            <a:pPr marL="0" indent="0">
              <a:buNone/>
            </a:pPr>
            <a:endParaRPr lang="en-IN" dirty="0"/>
          </a:p>
        </p:txBody>
      </p:sp>
      <p:sp>
        <p:nvSpPr>
          <p:cNvPr id="4" name="Rectangle 3">
            <a:extLst>
              <a:ext uri="{FF2B5EF4-FFF2-40B4-BE49-F238E27FC236}">
                <a16:creationId xmlns:a16="http://schemas.microsoft.com/office/drawing/2014/main" id="{AED7A3BB-297B-4F3A-A5BD-62EEE941B720}"/>
              </a:ext>
            </a:extLst>
          </p:cNvPr>
          <p:cNvSpPr/>
          <p:nvPr/>
        </p:nvSpPr>
        <p:spPr>
          <a:xfrm>
            <a:off x="2815590" y="3773240"/>
            <a:ext cx="214884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convolution</a:t>
            </a:r>
          </a:p>
        </p:txBody>
      </p:sp>
      <p:sp>
        <p:nvSpPr>
          <p:cNvPr id="5" name="Rectangle 4">
            <a:extLst>
              <a:ext uri="{FF2B5EF4-FFF2-40B4-BE49-F238E27FC236}">
                <a16:creationId xmlns:a16="http://schemas.microsoft.com/office/drawing/2014/main" id="{1C83C20D-8F92-48DE-AC61-07B11AE552E8}"/>
              </a:ext>
            </a:extLst>
          </p:cNvPr>
          <p:cNvSpPr/>
          <p:nvPr/>
        </p:nvSpPr>
        <p:spPr>
          <a:xfrm>
            <a:off x="6416040" y="3773240"/>
            <a:ext cx="2148840"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Deconvolution</a:t>
            </a:r>
          </a:p>
        </p:txBody>
      </p:sp>
      <p:cxnSp>
        <p:nvCxnSpPr>
          <p:cNvPr id="6" name="Straight Arrow Connector 5">
            <a:extLst>
              <a:ext uri="{FF2B5EF4-FFF2-40B4-BE49-F238E27FC236}">
                <a16:creationId xmlns:a16="http://schemas.microsoft.com/office/drawing/2014/main" id="{740A0403-C601-4EC3-B523-B1E6504DD6C6}"/>
              </a:ext>
            </a:extLst>
          </p:cNvPr>
          <p:cNvCxnSpPr/>
          <p:nvPr/>
        </p:nvCxnSpPr>
        <p:spPr>
          <a:xfrm>
            <a:off x="2095500" y="4116140"/>
            <a:ext cx="7200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AC4970A-E4AA-4134-A8F5-7CD279316958}"/>
              </a:ext>
            </a:extLst>
          </p:cNvPr>
          <p:cNvCxnSpPr>
            <a:cxnSpLocks/>
            <a:endCxn id="5" idx="1"/>
          </p:cNvCxnSpPr>
          <p:nvPr/>
        </p:nvCxnSpPr>
        <p:spPr>
          <a:xfrm>
            <a:off x="4964430" y="4093280"/>
            <a:ext cx="14516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B8C849-9537-466A-A87A-D7D09C7044FD}"/>
              </a:ext>
            </a:extLst>
          </p:cNvPr>
          <p:cNvCxnSpPr/>
          <p:nvPr/>
        </p:nvCxnSpPr>
        <p:spPr>
          <a:xfrm>
            <a:off x="8564880" y="4104710"/>
            <a:ext cx="891540" cy="114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484A51B-07E9-4C2C-9312-4987CC9B1A10}"/>
              </a:ext>
            </a:extLst>
          </p:cNvPr>
          <p:cNvCxnSpPr/>
          <p:nvPr/>
        </p:nvCxnSpPr>
        <p:spPr>
          <a:xfrm flipV="1">
            <a:off x="3787140" y="4413320"/>
            <a:ext cx="0" cy="4343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33900E-43AB-4BB4-887F-98A6FE9908B0}"/>
              </a:ext>
            </a:extLst>
          </p:cNvPr>
          <p:cNvCxnSpPr/>
          <p:nvPr/>
        </p:nvCxnSpPr>
        <p:spPr>
          <a:xfrm flipV="1">
            <a:off x="7490460" y="4413320"/>
            <a:ext cx="0" cy="4343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9">
            <a:extLst>
              <a:ext uri="{FF2B5EF4-FFF2-40B4-BE49-F238E27FC236}">
                <a16:creationId xmlns:a16="http://schemas.microsoft.com/office/drawing/2014/main" id="{F2C938D8-E139-4D08-8D34-6F462D5F5274}"/>
              </a:ext>
            </a:extLst>
          </p:cNvPr>
          <p:cNvSpPr txBox="1"/>
          <p:nvPr/>
        </p:nvSpPr>
        <p:spPr>
          <a:xfrm>
            <a:off x="2363179" y="3692621"/>
            <a:ext cx="25519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f</a:t>
            </a:r>
          </a:p>
        </p:txBody>
      </p:sp>
      <p:sp>
        <p:nvSpPr>
          <p:cNvPr id="12" name="TextBox 20">
            <a:extLst>
              <a:ext uri="{FF2B5EF4-FFF2-40B4-BE49-F238E27FC236}">
                <a16:creationId xmlns:a16="http://schemas.microsoft.com/office/drawing/2014/main" id="{1E92BA96-F4C7-4A10-AD0E-E92FF7960666}"/>
              </a:ext>
            </a:extLst>
          </p:cNvPr>
          <p:cNvSpPr txBox="1"/>
          <p:nvPr/>
        </p:nvSpPr>
        <p:spPr>
          <a:xfrm>
            <a:off x="5632159" y="3588574"/>
            <a:ext cx="28886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y</a:t>
            </a:r>
          </a:p>
        </p:txBody>
      </p:sp>
      <p:sp>
        <p:nvSpPr>
          <p:cNvPr id="13" name="TextBox 21">
            <a:extLst>
              <a:ext uri="{FF2B5EF4-FFF2-40B4-BE49-F238E27FC236}">
                <a16:creationId xmlns:a16="http://schemas.microsoft.com/office/drawing/2014/main" id="{01539B1C-DBC8-4F15-B857-E5CBD142FC53}"/>
              </a:ext>
            </a:extLst>
          </p:cNvPr>
          <p:cNvSpPr txBox="1"/>
          <p:nvPr/>
        </p:nvSpPr>
        <p:spPr>
          <a:xfrm>
            <a:off x="8934803" y="3663835"/>
            <a:ext cx="34849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F’</a:t>
            </a:r>
          </a:p>
        </p:txBody>
      </p:sp>
      <p:sp>
        <p:nvSpPr>
          <p:cNvPr id="14" name="TextBox 23">
            <a:extLst>
              <a:ext uri="{FF2B5EF4-FFF2-40B4-BE49-F238E27FC236}">
                <a16:creationId xmlns:a16="http://schemas.microsoft.com/office/drawing/2014/main" id="{AEBB7CCB-FA39-453A-A8BA-F91B72F47B6A}"/>
              </a:ext>
            </a:extLst>
          </p:cNvPr>
          <p:cNvSpPr txBox="1"/>
          <p:nvPr/>
        </p:nvSpPr>
        <p:spPr>
          <a:xfrm>
            <a:off x="3901440" y="4637455"/>
            <a:ext cx="29367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g</a:t>
            </a:r>
          </a:p>
        </p:txBody>
      </p:sp>
      <p:sp>
        <p:nvSpPr>
          <p:cNvPr id="15" name="TextBox 24">
            <a:extLst>
              <a:ext uri="{FF2B5EF4-FFF2-40B4-BE49-F238E27FC236}">
                <a16:creationId xmlns:a16="http://schemas.microsoft.com/office/drawing/2014/main" id="{66FE5097-2406-4587-B59A-C6C2BA9296D3}"/>
              </a:ext>
            </a:extLst>
          </p:cNvPr>
          <p:cNvSpPr txBox="1"/>
          <p:nvPr/>
        </p:nvSpPr>
        <p:spPr>
          <a:xfrm>
            <a:off x="7681994" y="4629597"/>
            <a:ext cx="29367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g</a:t>
            </a:r>
          </a:p>
        </p:txBody>
      </p:sp>
    </p:spTree>
    <p:extLst>
      <p:ext uri="{BB962C8B-B14F-4D97-AF65-F5344CB8AC3E}">
        <p14:creationId xmlns:p14="http://schemas.microsoft.com/office/powerpoint/2010/main" val="9816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D049-2289-4339-B3DA-2634E90DE020}"/>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D99E7CEC-BF4F-4CAC-8090-25C3CA859800}"/>
              </a:ext>
            </a:extLst>
          </p:cNvPr>
          <p:cNvSpPr>
            <a:spLocks noGrp="1"/>
          </p:cNvSpPr>
          <p:nvPr>
            <p:ph idx="1"/>
          </p:nvPr>
        </p:nvSpPr>
        <p:spPr/>
        <p:txBody>
          <a:bodyPr/>
          <a:lstStyle/>
          <a:p>
            <a:pPr marL="0" indent="0">
              <a:buNone/>
            </a:pPr>
            <a:r>
              <a:rPr lang="en-IN" dirty="0"/>
              <a:t>Since we are using MATLAB , we have four Deconvolution functions. Based on your image blur ,you should select the respective deblurring method.</a:t>
            </a:r>
          </a:p>
          <a:p>
            <a:pPr marL="0" indent="0">
              <a:buNone/>
            </a:pPr>
            <a:endParaRPr lang="en-IN" dirty="0"/>
          </a:p>
          <a:p>
            <a:pPr marL="0" indent="0">
              <a:buNone/>
            </a:pPr>
            <a:r>
              <a:rPr lang="en-IN" dirty="0" err="1"/>
              <a:t>deconvblind</a:t>
            </a:r>
            <a:r>
              <a:rPr lang="en-IN" dirty="0"/>
              <a:t>-Deblur image using blind deconvolution</a:t>
            </a:r>
          </a:p>
          <a:p>
            <a:pPr marL="0" indent="0">
              <a:buNone/>
            </a:pPr>
            <a:r>
              <a:rPr lang="en-IN" dirty="0" err="1"/>
              <a:t>deconvlucy</a:t>
            </a:r>
            <a:r>
              <a:rPr lang="en-IN" dirty="0"/>
              <a:t>-Deblur image using Lucy-Richardson method</a:t>
            </a:r>
          </a:p>
          <a:p>
            <a:pPr marL="0" indent="0">
              <a:buNone/>
            </a:pPr>
            <a:r>
              <a:rPr lang="en-IN" dirty="0" err="1"/>
              <a:t>deconvreg</a:t>
            </a:r>
            <a:r>
              <a:rPr lang="en-IN" dirty="0"/>
              <a:t>-Deblur image using regularized filter</a:t>
            </a:r>
          </a:p>
          <a:p>
            <a:pPr marL="0" indent="0">
              <a:buNone/>
            </a:pPr>
            <a:r>
              <a:rPr lang="en-IN" dirty="0" err="1"/>
              <a:t>deconvwnr</a:t>
            </a:r>
            <a:r>
              <a:rPr lang="en-IN" dirty="0"/>
              <a:t>-Deblur image using Wiener filter</a:t>
            </a:r>
          </a:p>
        </p:txBody>
      </p:sp>
    </p:spTree>
    <p:extLst>
      <p:ext uri="{BB962C8B-B14F-4D97-AF65-F5344CB8AC3E}">
        <p14:creationId xmlns:p14="http://schemas.microsoft.com/office/powerpoint/2010/main" val="313349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427F-B0CE-4BE0-8A95-E9B14E0BD67B}"/>
              </a:ext>
            </a:extLst>
          </p:cNvPr>
          <p:cNvSpPr>
            <a:spLocks noGrp="1"/>
          </p:cNvSpPr>
          <p:nvPr>
            <p:ph type="title"/>
          </p:nvPr>
        </p:nvSpPr>
        <p:spPr/>
        <p:txBody>
          <a:bodyPr/>
          <a:lstStyle/>
          <a:p>
            <a:r>
              <a:rPr lang="en-IN" dirty="0"/>
              <a:t>PSF:</a:t>
            </a:r>
          </a:p>
        </p:txBody>
      </p:sp>
      <p:sp>
        <p:nvSpPr>
          <p:cNvPr id="3" name="Content Placeholder 2">
            <a:extLst>
              <a:ext uri="{FF2B5EF4-FFF2-40B4-BE49-F238E27FC236}">
                <a16:creationId xmlns:a16="http://schemas.microsoft.com/office/drawing/2014/main" id="{FBC660B0-401E-4DF9-8435-1825FC8117E3}"/>
              </a:ext>
            </a:extLst>
          </p:cNvPr>
          <p:cNvSpPr>
            <a:spLocks noGrp="1"/>
          </p:cNvSpPr>
          <p:nvPr>
            <p:ph idx="1"/>
          </p:nvPr>
        </p:nvSpPr>
        <p:spPr/>
        <p:txBody>
          <a:bodyPr>
            <a:normAutofit/>
          </a:bodyPr>
          <a:lstStyle/>
          <a:p>
            <a:r>
              <a:rPr lang="en-IN" dirty="0"/>
              <a:t>For applying deconvolution technique we are creating PSF to a image(Point Spread Function) in </a:t>
            </a:r>
            <a:r>
              <a:rPr lang="en-IN" dirty="0" err="1"/>
              <a:t>matlab</a:t>
            </a:r>
            <a:endParaRPr lang="en-IN" dirty="0"/>
          </a:p>
          <a:p>
            <a:r>
              <a:rPr lang="en-IN" dirty="0" err="1"/>
              <a:t>fspecial</a:t>
            </a:r>
            <a:r>
              <a:rPr lang="en-IN" dirty="0"/>
              <a:t> Create predefined 2-D filters.</a:t>
            </a:r>
          </a:p>
          <a:p>
            <a:r>
              <a:rPr lang="en-IN" dirty="0"/>
              <a:t>    H = </a:t>
            </a:r>
            <a:r>
              <a:rPr lang="en-IN" dirty="0" err="1"/>
              <a:t>fspecial</a:t>
            </a:r>
            <a:r>
              <a:rPr lang="en-IN" dirty="0"/>
              <a:t>(TYPE) creates a two-dimensional filter H of the</a:t>
            </a:r>
          </a:p>
          <a:p>
            <a:r>
              <a:rPr lang="en-IN" dirty="0"/>
              <a:t>    specified type. Possible values for TYPE are: </a:t>
            </a:r>
          </a:p>
          <a:p>
            <a:r>
              <a:rPr lang="en-IN" dirty="0"/>
              <a:t>      'average'   averaging filter</a:t>
            </a:r>
          </a:p>
          <a:p>
            <a:r>
              <a:rPr lang="en-IN" dirty="0"/>
              <a:t>      'disk'      circular averaging filter</a:t>
            </a:r>
          </a:p>
        </p:txBody>
      </p:sp>
    </p:spTree>
    <p:extLst>
      <p:ext uri="{BB962C8B-B14F-4D97-AF65-F5344CB8AC3E}">
        <p14:creationId xmlns:p14="http://schemas.microsoft.com/office/powerpoint/2010/main" val="204997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427F-B0CE-4BE0-8A95-E9B14E0BD67B}"/>
              </a:ext>
            </a:extLst>
          </p:cNvPr>
          <p:cNvSpPr>
            <a:spLocks noGrp="1"/>
          </p:cNvSpPr>
          <p:nvPr>
            <p:ph type="title"/>
          </p:nvPr>
        </p:nvSpPr>
        <p:spPr/>
        <p:txBody>
          <a:bodyPr/>
          <a:lstStyle/>
          <a:p>
            <a:r>
              <a:rPr lang="en-IN" dirty="0"/>
              <a:t>PSF:</a:t>
            </a:r>
          </a:p>
        </p:txBody>
      </p:sp>
      <p:sp>
        <p:nvSpPr>
          <p:cNvPr id="3" name="Content Placeholder 2">
            <a:extLst>
              <a:ext uri="{FF2B5EF4-FFF2-40B4-BE49-F238E27FC236}">
                <a16:creationId xmlns:a16="http://schemas.microsoft.com/office/drawing/2014/main" id="{FBC660B0-401E-4DF9-8435-1825FC8117E3}"/>
              </a:ext>
            </a:extLst>
          </p:cNvPr>
          <p:cNvSpPr>
            <a:spLocks noGrp="1"/>
          </p:cNvSpPr>
          <p:nvPr>
            <p:ph idx="1"/>
          </p:nvPr>
        </p:nvSpPr>
        <p:spPr>
          <a:xfrm>
            <a:off x="875201" y="1853248"/>
            <a:ext cx="8946541" cy="4195481"/>
          </a:xfrm>
        </p:spPr>
        <p:txBody>
          <a:bodyPr>
            <a:normAutofit/>
          </a:bodyPr>
          <a:lstStyle/>
          <a:p>
            <a:r>
              <a:rPr lang="en-IN" dirty="0"/>
              <a:t>      'gaussian'  Gaussian lowpass filter</a:t>
            </a:r>
          </a:p>
          <a:p>
            <a:r>
              <a:rPr lang="en-IN" dirty="0"/>
              <a:t>      '</a:t>
            </a:r>
            <a:r>
              <a:rPr lang="en-IN" dirty="0" err="1"/>
              <a:t>laplacian</a:t>
            </a:r>
            <a:r>
              <a:rPr lang="en-IN" dirty="0"/>
              <a:t>' filter approximating the 2-D Laplacian operator</a:t>
            </a:r>
          </a:p>
          <a:p>
            <a:r>
              <a:rPr lang="en-IN" dirty="0"/>
              <a:t>      'log'       Laplacian of Gaussian filter</a:t>
            </a:r>
          </a:p>
          <a:p>
            <a:r>
              <a:rPr lang="en-IN" dirty="0"/>
              <a:t>      'motion'    motion filter</a:t>
            </a:r>
          </a:p>
          <a:p>
            <a:r>
              <a:rPr lang="en-IN" dirty="0"/>
              <a:t>      '</a:t>
            </a:r>
            <a:r>
              <a:rPr lang="en-IN" dirty="0" err="1"/>
              <a:t>prewitt</a:t>
            </a:r>
            <a:r>
              <a:rPr lang="en-IN" dirty="0"/>
              <a:t>'   Prewitt horizontal edge-emphasizing filter</a:t>
            </a:r>
          </a:p>
          <a:p>
            <a:r>
              <a:rPr lang="en-IN" dirty="0"/>
              <a:t>      '</a:t>
            </a:r>
            <a:r>
              <a:rPr lang="en-IN" dirty="0" err="1"/>
              <a:t>sobel</a:t>
            </a:r>
            <a:r>
              <a:rPr lang="en-IN" dirty="0"/>
              <a:t>'     Sobel horizontal edge-emphasizing filter</a:t>
            </a:r>
          </a:p>
          <a:p>
            <a:r>
              <a:rPr lang="en-IN" dirty="0"/>
              <a:t>      'gaussian'  Gaussian lowpass filter</a:t>
            </a:r>
          </a:p>
          <a:p>
            <a:r>
              <a:rPr lang="en-IN" dirty="0"/>
              <a:t>      '</a:t>
            </a:r>
            <a:r>
              <a:rPr lang="en-IN" dirty="0" err="1"/>
              <a:t>laplacian</a:t>
            </a:r>
            <a:r>
              <a:rPr lang="en-IN" dirty="0"/>
              <a:t>' filter approximating the 2-D Laplacian operator</a:t>
            </a:r>
          </a:p>
        </p:txBody>
      </p:sp>
    </p:spTree>
    <p:extLst>
      <p:ext uri="{BB962C8B-B14F-4D97-AF65-F5344CB8AC3E}">
        <p14:creationId xmlns:p14="http://schemas.microsoft.com/office/powerpoint/2010/main" val="2049976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TotalTime>
  <Words>604</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Image  Deblurring using Modified Blind- Deconvolution </vt:lpstr>
      <vt:lpstr>BATCH NO:17B Guide: B. Ravikiran</vt:lpstr>
      <vt:lpstr>Abstract: </vt:lpstr>
      <vt:lpstr>Goal of the project </vt:lpstr>
      <vt:lpstr>Procedure:   </vt:lpstr>
      <vt:lpstr>Deconvolution:  </vt:lpstr>
      <vt:lpstr>Cont…</vt:lpstr>
      <vt:lpstr>PSF:</vt:lpstr>
      <vt:lpstr>PSF:</vt:lpstr>
      <vt:lpstr>PSF:</vt:lpstr>
      <vt:lpstr>SNR:</vt:lpstr>
      <vt:lpstr>Architecture: </vt:lpstr>
      <vt:lpstr>Expected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Deblurring using Modified Blind- Deconvolution</dc:title>
  <dc:creator>aravind sativada</dc:creator>
  <cp:lastModifiedBy>aravind sativada</cp:lastModifiedBy>
  <cp:revision>9</cp:revision>
  <dcterms:created xsi:type="dcterms:W3CDTF">2018-03-09T18:42:40Z</dcterms:created>
  <dcterms:modified xsi:type="dcterms:W3CDTF">2018-03-09T20:20:37Z</dcterms:modified>
</cp:coreProperties>
</file>