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vind sativada" initials="as" lastIdx="0" clrIdx="0">
    <p:extLst>
      <p:ext uri="{19B8F6BF-5375-455C-9EA6-DF929625EA0E}">
        <p15:presenceInfo xmlns:p15="http://schemas.microsoft.com/office/powerpoint/2012/main" userId="aravind sativa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9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7BF72-1CC8-40C4-BB9F-6A43E1CA710C}"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DB596-B38E-4C5B-8668-366EB1597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53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7BF72-1CC8-40C4-BB9F-6A43E1CA710C}"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46811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7BF72-1CC8-40C4-BB9F-6A43E1CA710C}"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377646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7BF72-1CC8-40C4-BB9F-6A43E1CA710C}"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240359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7BF72-1CC8-40C4-BB9F-6A43E1CA710C}" type="datetimeFigureOut">
              <a:rPr lang="en-IN" smtClean="0"/>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DB596-B38E-4C5B-8668-366EB1597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58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7BF72-1CC8-40C4-BB9F-6A43E1CA710C}" type="datetimeFigureOut">
              <a:rPr lang="en-IN" smtClean="0"/>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143224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7BF72-1CC8-40C4-BB9F-6A43E1CA710C}" type="datetimeFigureOut">
              <a:rPr lang="en-IN" smtClean="0"/>
              <a:t>19-01-2018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59434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7BF72-1CC8-40C4-BB9F-6A43E1CA710C}" type="datetimeFigureOut">
              <a:rPr lang="en-IN" smtClean="0"/>
              <a:t>19-01-2018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392102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7BF72-1CC8-40C4-BB9F-6A43E1CA710C}" type="datetimeFigureOut">
              <a:rPr lang="en-IN" smtClean="0"/>
              <a:t>19-01-2018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62262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17BF72-1CC8-40C4-BB9F-6A43E1CA710C}" type="datetimeFigureOut">
              <a:rPr lang="en-IN" smtClean="0"/>
              <a:t>19-01-2018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7DB596-B38E-4C5B-8668-366EB15976A4}" type="slidenum">
              <a:rPr lang="en-IN" smtClean="0"/>
              <a:t>‹#›</a:t>
            </a:fld>
            <a:endParaRPr lang="en-IN"/>
          </a:p>
        </p:txBody>
      </p:sp>
    </p:spTree>
    <p:extLst>
      <p:ext uri="{BB962C8B-B14F-4D97-AF65-F5344CB8AC3E}">
        <p14:creationId xmlns:p14="http://schemas.microsoft.com/office/powerpoint/2010/main" val="24858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17BF72-1CC8-40C4-BB9F-6A43E1CA710C}" type="datetimeFigureOut">
              <a:rPr lang="en-IN" smtClean="0"/>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7DB596-B38E-4C5B-8668-366EB15976A4}" type="slidenum">
              <a:rPr lang="en-IN" smtClean="0"/>
              <a:t>‹#›</a:t>
            </a:fld>
            <a:endParaRPr lang="en-IN"/>
          </a:p>
        </p:txBody>
      </p:sp>
    </p:spTree>
    <p:extLst>
      <p:ext uri="{BB962C8B-B14F-4D97-AF65-F5344CB8AC3E}">
        <p14:creationId xmlns:p14="http://schemas.microsoft.com/office/powerpoint/2010/main" val="25319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17BF72-1CC8-40C4-BB9F-6A43E1CA710C}" type="datetimeFigureOut">
              <a:rPr lang="en-IN" smtClean="0"/>
              <a:t>19-01-2018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7DB596-B38E-4C5B-8668-366EB1597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69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CC39-CAB7-4653-A604-455D84FF013B}"/>
              </a:ext>
            </a:extLst>
          </p:cNvPr>
          <p:cNvSpPr>
            <a:spLocks noGrp="1"/>
          </p:cNvSpPr>
          <p:nvPr>
            <p:ph type="ctrTitle"/>
          </p:nvPr>
        </p:nvSpPr>
        <p:spPr/>
        <p:txBody>
          <a:bodyPr/>
          <a:lstStyle/>
          <a:p>
            <a:r>
              <a:rPr lang="en-IN" dirty="0"/>
              <a:t>Image  Deblurring using Modified Blind- Deconvolution</a:t>
            </a:r>
          </a:p>
        </p:txBody>
      </p:sp>
      <p:sp>
        <p:nvSpPr>
          <p:cNvPr id="3" name="Subtitle 2">
            <a:extLst>
              <a:ext uri="{FF2B5EF4-FFF2-40B4-BE49-F238E27FC236}">
                <a16:creationId xmlns:a16="http://schemas.microsoft.com/office/drawing/2014/main" id="{68B42FF6-DB5F-44BF-BBFF-AE20F52FA49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1843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C4D2-C316-4A50-AAA4-AE4DEBAC7AC9}"/>
              </a:ext>
            </a:extLst>
          </p:cNvPr>
          <p:cNvSpPr>
            <a:spLocks noGrp="1"/>
          </p:cNvSpPr>
          <p:nvPr>
            <p:ph type="title"/>
          </p:nvPr>
        </p:nvSpPr>
        <p:spPr/>
        <p:txBody>
          <a:bodyPr/>
          <a:lstStyle/>
          <a:p>
            <a:r>
              <a:rPr lang="en-GB" dirty="0"/>
              <a:t>BATCH NO:17B</a:t>
            </a:r>
            <a:br>
              <a:rPr lang="en-GB" dirty="0"/>
            </a:br>
            <a:r>
              <a:rPr lang="en-GB" dirty="0"/>
              <a:t>Guide: B. </a:t>
            </a:r>
            <a:r>
              <a:rPr lang="en-GB" dirty="0" err="1"/>
              <a:t>Ravikiran</a:t>
            </a:r>
            <a:endParaRPr lang="en-IN" dirty="0"/>
          </a:p>
        </p:txBody>
      </p:sp>
      <p:sp>
        <p:nvSpPr>
          <p:cNvPr id="3" name="Content Placeholder 2">
            <a:extLst>
              <a:ext uri="{FF2B5EF4-FFF2-40B4-BE49-F238E27FC236}">
                <a16:creationId xmlns:a16="http://schemas.microsoft.com/office/drawing/2014/main" id="{C07AF642-15EE-436C-AD29-CE019F5B9BC0}"/>
              </a:ext>
            </a:extLst>
          </p:cNvPr>
          <p:cNvSpPr>
            <a:spLocks noGrp="1"/>
          </p:cNvSpPr>
          <p:nvPr>
            <p:ph idx="1"/>
          </p:nvPr>
        </p:nvSpPr>
        <p:spPr/>
        <p:txBody>
          <a:bodyPr>
            <a:normAutofit/>
          </a:bodyPr>
          <a:lstStyle/>
          <a:p>
            <a:pPr lvl="5"/>
            <a:endParaRPr lang="en-IN" dirty="0"/>
          </a:p>
          <a:p>
            <a:pPr lvl="5"/>
            <a:endParaRPr lang="en-IN" dirty="0"/>
          </a:p>
          <a:p>
            <a:pPr marL="0" lvl="0" indent="0">
              <a:spcBef>
                <a:spcPts val="0"/>
              </a:spcBef>
              <a:spcAft>
                <a:spcPts val="0"/>
              </a:spcAft>
              <a:buNone/>
            </a:pPr>
            <a:r>
              <a:rPr lang="en-GB" dirty="0"/>
              <a:t>                     	 Y.VENKAIAH NAIDU                        314126510118</a:t>
            </a:r>
          </a:p>
          <a:p>
            <a:pPr marL="0" lvl="0" indent="0">
              <a:spcBef>
                <a:spcPts val="1600"/>
              </a:spcBef>
              <a:spcAft>
                <a:spcPts val="0"/>
              </a:spcAft>
              <a:buNone/>
            </a:pPr>
            <a:r>
              <a:rPr lang="en-GB" dirty="0"/>
              <a:t>                                 R.NAVATEJA                                     314126510081</a:t>
            </a:r>
          </a:p>
          <a:p>
            <a:pPr marL="0" lvl="0" indent="0">
              <a:spcBef>
                <a:spcPts val="1600"/>
              </a:spcBef>
              <a:spcAft>
                <a:spcPts val="0"/>
              </a:spcAft>
              <a:buNone/>
            </a:pPr>
            <a:r>
              <a:rPr lang="en-GB" dirty="0"/>
              <a:t>                                 S.ARAVIND BABU                           314126510088                                </a:t>
            </a:r>
          </a:p>
          <a:p>
            <a:pPr marL="0" indent="0">
              <a:spcBef>
                <a:spcPts val="1600"/>
              </a:spcBef>
              <a:spcAft>
                <a:spcPts val="1600"/>
              </a:spcAft>
              <a:buNone/>
            </a:pPr>
            <a:r>
              <a:rPr lang="en-GB" dirty="0"/>
              <a:t>                                 R.SARAT KUMAR                            314126510080 </a:t>
            </a:r>
          </a:p>
          <a:p>
            <a:pPr marL="0" indent="0">
              <a:spcBef>
                <a:spcPts val="1600"/>
              </a:spcBef>
              <a:spcAft>
                <a:spcPts val="1600"/>
              </a:spcAft>
              <a:buNone/>
            </a:pPr>
            <a:endParaRPr lang="en-GB" dirty="0"/>
          </a:p>
          <a:p>
            <a:pPr marL="0" lvl="0" indent="0">
              <a:spcBef>
                <a:spcPts val="1600"/>
              </a:spcBef>
              <a:spcAft>
                <a:spcPts val="0"/>
              </a:spcAft>
              <a:buNone/>
            </a:pPr>
            <a:r>
              <a:rPr lang="en-GB" dirty="0"/>
              <a:t>	 </a:t>
            </a:r>
          </a:p>
          <a:p>
            <a:pPr lvl="5"/>
            <a:endParaRPr lang="en-IN" dirty="0"/>
          </a:p>
        </p:txBody>
      </p:sp>
    </p:spTree>
    <p:extLst>
      <p:ext uri="{BB962C8B-B14F-4D97-AF65-F5344CB8AC3E}">
        <p14:creationId xmlns:p14="http://schemas.microsoft.com/office/powerpoint/2010/main" val="407968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E0E0-658F-4152-8D81-328C217CF07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FDBD35A-158E-419E-BFC7-583FF02F8F5E}"/>
              </a:ext>
            </a:extLst>
          </p:cNvPr>
          <p:cNvSpPr>
            <a:spLocks noGrp="1"/>
          </p:cNvSpPr>
          <p:nvPr>
            <p:ph idx="1"/>
          </p:nvPr>
        </p:nvSpPr>
        <p:spPr/>
        <p:txBody>
          <a:bodyPr/>
          <a:lstStyle/>
          <a:p>
            <a:r>
              <a:rPr lang="en-GB" dirty="0"/>
              <a:t>Observed images of a scene are usually degraded by blurring due to atmospheric turbulence and inappropriate camera settings. The images are further degraded by the various noises present in the environment and the system. Therefore it is essential to get a sharp clean image from the noisy blurred image. In digital imaging, blurring is a bandwidth reduction of the image due to imperfect image construction process which gives poor image quality. Some blurring always arises in the recording of a digital image. Along with these blurring effects, noise always corrupts any recorded image. Reconstructing process is divided into two categories, first is nonblind in which the blurring function is given and the degradation process is inverted using one of the restoration algorithms and second blind where blurring operator is not known. Deconvolution using blind method is very complex process where image recovery is performed with little or no prior knowledge of the degrading PSF. The PSF re present the impulse response of a point source . In this paper Blind Deconvolution method has been implemented to deblur a single image. SNR value is calculated for the image.</a:t>
            </a:r>
            <a:br>
              <a:rPr lang="en-GB" dirty="0"/>
            </a:br>
            <a:endParaRPr lang="en-GB" dirty="0"/>
          </a:p>
          <a:p>
            <a:endParaRPr lang="en-IN" dirty="0"/>
          </a:p>
        </p:txBody>
      </p:sp>
    </p:spTree>
    <p:extLst>
      <p:ext uri="{BB962C8B-B14F-4D97-AF65-F5344CB8AC3E}">
        <p14:creationId xmlns:p14="http://schemas.microsoft.com/office/powerpoint/2010/main" val="208452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1B4E-C5EF-49D3-B947-30238A681B7E}"/>
              </a:ext>
            </a:extLst>
          </p:cNvPr>
          <p:cNvSpPr>
            <a:spLocks noGrp="1"/>
          </p:cNvSpPr>
          <p:nvPr>
            <p:ph type="title"/>
          </p:nvPr>
        </p:nvSpPr>
        <p:spPr/>
        <p:txBody>
          <a:bodyPr/>
          <a:lstStyle/>
          <a:p>
            <a:r>
              <a:rPr lang="en-IN" dirty="0"/>
              <a:t>Goal of the project</a:t>
            </a:r>
          </a:p>
        </p:txBody>
      </p:sp>
      <p:sp>
        <p:nvSpPr>
          <p:cNvPr id="3" name="Content Placeholder 2">
            <a:extLst>
              <a:ext uri="{FF2B5EF4-FFF2-40B4-BE49-F238E27FC236}">
                <a16:creationId xmlns:a16="http://schemas.microsoft.com/office/drawing/2014/main" id="{F82FD3C1-6BF5-4023-A8A3-4231F483707E}"/>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2800" dirty="0"/>
              <a:t>The goal of the project is to deblur the blurred image using the blind deconvolution algorithm using PSF and SNR values of the images.</a:t>
            </a:r>
          </a:p>
          <a:p>
            <a:pPr marL="0" indent="0">
              <a:buNone/>
            </a:pPr>
            <a:endParaRPr lang="en-IN" sz="2200" dirty="0"/>
          </a:p>
          <a:p>
            <a:pPr marL="749808" lvl="4" indent="0">
              <a:buNone/>
            </a:pPr>
            <a:endParaRPr lang="en-IN" sz="2200" dirty="0"/>
          </a:p>
          <a:p>
            <a:pPr marL="749808" lvl="4" indent="0">
              <a:buNone/>
            </a:pPr>
            <a:endParaRPr lang="en-IN" sz="2200" dirty="0"/>
          </a:p>
        </p:txBody>
      </p:sp>
    </p:spTree>
    <p:extLst>
      <p:ext uri="{BB962C8B-B14F-4D97-AF65-F5344CB8AC3E}">
        <p14:creationId xmlns:p14="http://schemas.microsoft.com/office/powerpoint/2010/main" val="306531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569C-FA9B-4E9A-AB28-0CFB023D3ED8}"/>
              </a:ext>
            </a:extLst>
          </p:cNvPr>
          <p:cNvSpPr>
            <a:spLocks noGrp="1"/>
          </p:cNvSpPr>
          <p:nvPr>
            <p:ph type="title"/>
          </p:nvPr>
        </p:nvSpPr>
        <p:spPr/>
        <p:txBody>
          <a:bodyPr/>
          <a:lstStyle/>
          <a:p>
            <a:r>
              <a:rPr lang="en-IN" dirty="0" err="1"/>
              <a:t>Producure</a:t>
            </a:r>
            <a:r>
              <a:rPr lang="en-IN" dirty="0"/>
              <a:t>:</a:t>
            </a:r>
          </a:p>
        </p:txBody>
      </p:sp>
      <p:sp>
        <p:nvSpPr>
          <p:cNvPr id="3" name="Content Placeholder 2">
            <a:extLst>
              <a:ext uri="{FF2B5EF4-FFF2-40B4-BE49-F238E27FC236}">
                <a16:creationId xmlns:a16="http://schemas.microsoft.com/office/drawing/2014/main" id="{E81ECD8D-32F9-4BE5-83F6-8B09C538BD4B}"/>
              </a:ext>
            </a:extLst>
          </p:cNvPr>
          <p:cNvSpPr>
            <a:spLocks noGrp="1"/>
          </p:cNvSpPr>
          <p:nvPr>
            <p:ph idx="1"/>
          </p:nvPr>
        </p:nvSpPr>
        <p:spPr/>
        <p:txBody>
          <a:bodyPr/>
          <a:lstStyle/>
          <a:p>
            <a:pPr>
              <a:buFont typeface="Wingdings" panose="05000000000000000000" pitchFamily="2" charset="2"/>
              <a:buChar char="q"/>
            </a:pPr>
            <a:r>
              <a:rPr lang="en-IN" dirty="0"/>
              <a:t>At first the blurred is taken and it considered as the convoluted form.</a:t>
            </a:r>
          </a:p>
          <a:p>
            <a:pPr>
              <a:buFont typeface="Wingdings" panose="05000000000000000000" pitchFamily="2" charset="2"/>
              <a:buChar char="q"/>
            </a:pPr>
            <a:r>
              <a:rPr lang="en-IN" dirty="0"/>
              <a:t>We calculate  SNR value of the initial blurred image.</a:t>
            </a:r>
          </a:p>
          <a:p>
            <a:pPr>
              <a:buFont typeface="Wingdings" panose="05000000000000000000" pitchFamily="2" charset="2"/>
              <a:buChar char="q"/>
            </a:pPr>
            <a:r>
              <a:rPr lang="en-IN" dirty="0"/>
              <a:t>We will perform blind deconvolution to the blurred image by estimating different PSF values.</a:t>
            </a:r>
          </a:p>
          <a:p>
            <a:pPr>
              <a:buFont typeface="Wingdings" panose="05000000000000000000" pitchFamily="2" charset="2"/>
              <a:buChar char="q"/>
            </a:pPr>
            <a:r>
              <a:rPr lang="en-IN" dirty="0"/>
              <a:t>For every PSF values we will generate a image and calculate its SNR value.</a:t>
            </a:r>
          </a:p>
          <a:p>
            <a:pPr>
              <a:buFont typeface="Wingdings" panose="05000000000000000000" pitchFamily="2" charset="2"/>
              <a:buChar char="q"/>
            </a:pPr>
            <a:r>
              <a:rPr lang="en-IN" dirty="0"/>
              <a:t>We will compare the SNR values of the generated images and the highest SNR value image is consider as output.</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00004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9946-1922-4FC1-9E2D-3C10C7978682}"/>
              </a:ext>
            </a:extLst>
          </p:cNvPr>
          <p:cNvSpPr>
            <a:spLocks noGrp="1"/>
          </p:cNvSpPr>
          <p:nvPr>
            <p:ph type="title"/>
          </p:nvPr>
        </p:nvSpPr>
        <p:spPr/>
        <p:txBody>
          <a:bodyPr/>
          <a:lstStyle/>
          <a:p>
            <a:r>
              <a:rPr lang="en-IN" dirty="0"/>
              <a:t>Deconvolution</a:t>
            </a:r>
          </a:p>
        </p:txBody>
      </p:sp>
      <p:sp>
        <p:nvSpPr>
          <p:cNvPr id="3" name="Content Placeholder 2">
            <a:extLst>
              <a:ext uri="{FF2B5EF4-FFF2-40B4-BE49-F238E27FC236}">
                <a16:creationId xmlns:a16="http://schemas.microsoft.com/office/drawing/2014/main" id="{0EF7BEE7-9C73-4683-90E6-9C58E586D99F}"/>
              </a:ext>
            </a:extLst>
          </p:cNvPr>
          <p:cNvSpPr>
            <a:spLocks noGrp="1"/>
          </p:cNvSpPr>
          <p:nvPr>
            <p:ph idx="1"/>
          </p:nvPr>
        </p:nvSpPr>
        <p:spPr>
          <a:xfrm>
            <a:off x="1097280" y="1849874"/>
            <a:ext cx="10058400" cy="4023360"/>
          </a:xfrm>
        </p:spPr>
        <p:txBody>
          <a:bodyPr>
            <a:normAutofit/>
          </a:bodyPr>
          <a:lstStyle/>
          <a:p>
            <a:r>
              <a:rPr lang="en-IN" sz="1800" dirty="0"/>
              <a:t>Deconvolution is to restore or reconstruct the image that has been degraded by convoluting with a known degrading function.</a:t>
            </a:r>
          </a:p>
          <a:p>
            <a:endParaRPr lang="en-IN" sz="1800" dirty="0"/>
          </a:p>
          <a:p>
            <a:endParaRPr lang="en-IN" sz="1800" dirty="0"/>
          </a:p>
        </p:txBody>
      </p:sp>
      <p:sp>
        <p:nvSpPr>
          <p:cNvPr id="6" name="Rectangle 5">
            <a:extLst>
              <a:ext uri="{FF2B5EF4-FFF2-40B4-BE49-F238E27FC236}">
                <a16:creationId xmlns:a16="http://schemas.microsoft.com/office/drawing/2014/main" id="{942D52E7-FDFB-4E09-A3FA-A3176245D6A5}"/>
              </a:ext>
            </a:extLst>
          </p:cNvPr>
          <p:cNvSpPr/>
          <p:nvPr/>
        </p:nvSpPr>
        <p:spPr>
          <a:xfrm>
            <a:off x="2548890" y="4046220"/>
            <a:ext cx="21488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convolution</a:t>
            </a:r>
          </a:p>
        </p:txBody>
      </p:sp>
      <p:sp>
        <p:nvSpPr>
          <p:cNvPr id="7" name="Rectangle 6">
            <a:extLst>
              <a:ext uri="{FF2B5EF4-FFF2-40B4-BE49-F238E27FC236}">
                <a16:creationId xmlns:a16="http://schemas.microsoft.com/office/drawing/2014/main" id="{F77DA14D-9EFC-45F0-BD3B-7AA0674BE6B8}"/>
              </a:ext>
            </a:extLst>
          </p:cNvPr>
          <p:cNvSpPr/>
          <p:nvPr/>
        </p:nvSpPr>
        <p:spPr>
          <a:xfrm>
            <a:off x="6149340" y="4046220"/>
            <a:ext cx="21488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Deconvolution</a:t>
            </a:r>
          </a:p>
        </p:txBody>
      </p:sp>
      <p:cxnSp>
        <p:nvCxnSpPr>
          <p:cNvPr id="9" name="Straight Arrow Connector 8">
            <a:extLst>
              <a:ext uri="{FF2B5EF4-FFF2-40B4-BE49-F238E27FC236}">
                <a16:creationId xmlns:a16="http://schemas.microsoft.com/office/drawing/2014/main" id="{75344EE8-CD22-42BF-850D-E0C7FCA8C989}"/>
              </a:ext>
            </a:extLst>
          </p:cNvPr>
          <p:cNvCxnSpPr/>
          <p:nvPr/>
        </p:nvCxnSpPr>
        <p:spPr>
          <a:xfrm>
            <a:off x="1828800" y="4389120"/>
            <a:ext cx="7200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E25CCC-94AA-4DF3-B225-D53D272A494F}"/>
              </a:ext>
            </a:extLst>
          </p:cNvPr>
          <p:cNvCxnSpPr>
            <a:cxnSpLocks/>
            <a:endCxn id="7" idx="1"/>
          </p:cNvCxnSpPr>
          <p:nvPr/>
        </p:nvCxnSpPr>
        <p:spPr>
          <a:xfrm>
            <a:off x="4697730" y="4366260"/>
            <a:ext cx="14516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244E320-CC58-43CB-8ADE-7B515F2588CA}"/>
              </a:ext>
            </a:extLst>
          </p:cNvPr>
          <p:cNvCxnSpPr/>
          <p:nvPr/>
        </p:nvCxnSpPr>
        <p:spPr>
          <a:xfrm>
            <a:off x="8298180" y="4377690"/>
            <a:ext cx="891540" cy="114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EC8A60-F35D-4103-B77D-271CD579777F}"/>
              </a:ext>
            </a:extLst>
          </p:cNvPr>
          <p:cNvCxnSpPr/>
          <p:nvPr/>
        </p:nvCxnSpPr>
        <p:spPr>
          <a:xfrm flipV="1">
            <a:off x="3520440" y="4686300"/>
            <a:ext cx="0" cy="4343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7F757-BAD8-43F0-93A3-830D7CB9E141}"/>
              </a:ext>
            </a:extLst>
          </p:cNvPr>
          <p:cNvCxnSpPr/>
          <p:nvPr/>
        </p:nvCxnSpPr>
        <p:spPr>
          <a:xfrm flipV="1">
            <a:off x="7223760" y="4686300"/>
            <a:ext cx="0" cy="4343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08DF7A1-8A7C-458A-90DD-1EC8A2B094B7}"/>
              </a:ext>
            </a:extLst>
          </p:cNvPr>
          <p:cNvSpPr/>
          <p:nvPr/>
        </p:nvSpPr>
        <p:spPr>
          <a:xfrm>
            <a:off x="5968401" y="3244334"/>
            <a:ext cx="184731" cy="369332"/>
          </a:xfrm>
          <a:prstGeom prst="rect">
            <a:avLst/>
          </a:prstGeom>
        </p:spPr>
        <p:txBody>
          <a:bodyPr wrap="none">
            <a:spAutoFit/>
          </a:bodyPr>
          <a:lstStyle/>
          <a:p>
            <a:endParaRPr lang="en-IN" dirty="0"/>
          </a:p>
        </p:txBody>
      </p:sp>
      <p:sp>
        <p:nvSpPr>
          <p:cNvPr id="20" name="TextBox 19">
            <a:extLst>
              <a:ext uri="{FF2B5EF4-FFF2-40B4-BE49-F238E27FC236}">
                <a16:creationId xmlns:a16="http://schemas.microsoft.com/office/drawing/2014/main" id="{DA1C1334-0B3F-4563-8381-D15E9942C837}"/>
              </a:ext>
            </a:extLst>
          </p:cNvPr>
          <p:cNvSpPr txBox="1"/>
          <p:nvPr/>
        </p:nvSpPr>
        <p:spPr>
          <a:xfrm>
            <a:off x="2096479" y="3965601"/>
            <a:ext cx="255198" cy="369332"/>
          </a:xfrm>
          <a:prstGeom prst="rect">
            <a:avLst/>
          </a:prstGeom>
          <a:noFill/>
        </p:spPr>
        <p:txBody>
          <a:bodyPr wrap="none" rtlCol="0">
            <a:spAutoFit/>
          </a:bodyPr>
          <a:lstStyle/>
          <a:p>
            <a:r>
              <a:rPr lang="en-IN" dirty="0"/>
              <a:t>f</a:t>
            </a:r>
          </a:p>
        </p:txBody>
      </p:sp>
      <p:sp>
        <p:nvSpPr>
          <p:cNvPr id="21" name="TextBox 20">
            <a:extLst>
              <a:ext uri="{FF2B5EF4-FFF2-40B4-BE49-F238E27FC236}">
                <a16:creationId xmlns:a16="http://schemas.microsoft.com/office/drawing/2014/main" id="{D962F589-7270-4ECE-B343-862517BB2B41}"/>
              </a:ext>
            </a:extLst>
          </p:cNvPr>
          <p:cNvSpPr txBox="1"/>
          <p:nvPr/>
        </p:nvSpPr>
        <p:spPr>
          <a:xfrm>
            <a:off x="5365459" y="3861554"/>
            <a:ext cx="288862" cy="369332"/>
          </a:xfrm>
          <a:prstGeom prst="rect">
            <a:avLst/>
          </a:prstGeom>
          <a:noFill/>
        </p:spPr>
        <p:txBody>
          <a:bodyPr wrap="none" rtlCol="0">
            <a:spAutoFit/>
          </a:bodyPr>
          <a:lstStyle/>
          <a:p>
            <a:r>
              <a:rPr lang="en-IN" dirty="0"/>
              <a:t>y</a:t>
            </a:r>
          </a:p>
        </p:txBody>
      </p:sp>
      <p:sp>
        <p:nvSpPr>
          <p:cNvPr id="22" name="TextBox 21">
            <a:extLst>
              <a:ext uri="{FF2B5EF4-FFF2-40B4-BE49-F238E27FC236}">
                <a16:creationId xmlns:a16="http://schemas.microsoft.com/office/drawing/2014/main" id="{CD87E451-1C94-456E-BE4C-CA4DC5A27B55}"/>
              </a:ext>
            </a:extLst>
          </p:cNvPr>
          <p:cNvSpPr txBox="1"/>
          <p:nvPr/>
        </p:nvSpPr>
        <p:spPr>
          <a:xfrm>
            <a:off x="8668103" y="3936815"/>
            <a:ext cx="348493" cy="369332"/>
          </a:xfrm>
          <a:prstGeom prst="rect">
            <a:avLst/>
          </a:prstGeom>
          <a:noFill/>
        </p:spPr>
        <p:txBody>
          <a:bodyPr wrap="none" rtlCol="0">
            <a:spAutoFit/>
          </a:bodyPr>
          <a:lstStyle/>
          <a:p>
            <a:r>
              <a:rPr lang="en-IN" dirty="0"/>
              <a:t>F’</a:t>
            </a:r>
          </a:p>
        </p:txBody>
      </p:sp>
      <p:sp>
        <p:nvSpPr>
          <p:cNvPr id="24" name="TextBox 23">
            <a:extLst>
              <a:ext uri="{FF2B5EF4-FFF2-40B4-BE49-F238E27FC236}">
                <a16:creationId xmlns:a16="http://schemas.microsoft.com/office/drawing/2014/main" id="{671622B0-D90D-4590-8DAB-A7288983B2D0}"/>
              </a:ext>
            </a:extLst>
          </p:cNvPr>
          <p:cNvSpPr txBox="1"/>
          <p:nvPr/>
        </p:nvSpPr>
        <p:spPr>
          <a:xfrm>
            <a:off x="3634740" y="4910435"/>
            <a:ext cx="293670" cy="369332"/>
          </a:xfrm>
          <a:prstGeom prst="rect">
            <a:avLst/>
          </a:prstGeom>
          <a:noFill/>
        </p:spPr>
        <p:txBody>
          <a:bodyPr wrap="none" rtlCol="0">
            <a:spAutoFit/>
          </a:bodyPr>
          <a:lstStyle/>
          <a:p>
            <a:r>
              <a:rPr lang="en-IN" dirty="0"/>
              <a:t>g</a:t>
            </a:r>
          </a:p>
        </p:txBody>
      </p:sp>
      <p:sp>
        <p:nvSpPr>
          <p:cNvPr id="25" name="TextBox 24">
            <a:extLst>
              <a:ext uri="{FF2B5EF4-FFF2-40B4-BE49-F238E27FC236}">
                <a16:creationId xmlns:a16="http://schemas.microsoft.com/office/drawing/2014/main" id="{2DC92969-A4DA-4D7B-9638-EA641CBAC4C3}"/>
              </a:ext>
            </a:extLst>
          </p:cNvPr>
          <p:cNvSpPr txBox="1"/>
          <p:nvPr/>
        </p:nvSpPr>
        <p:spPr>
          <a:xfrm>
            <a:off x="7415294" y="4902577"/>
            <a:ext cx="293670" cy="369332"/>
          </a:xfrm>
          <a:prstGeom prst="rect">
            <a:avLst/>
          </a:prstGeom>
          <a:noFill/>
        </p:spPr>
        <p:txBody>
          <a:bodyPr wrap="none" rtlCol="0">
            <a:spAutoFit/>
          </a:bodyPr>
          <a:lstStyle/>
          <a:p>
            <a:r>
              <a:rPr lang="en-IN" dirty="0"/>
              <a:t>g</a:t>
            </a:r>
          </a:p>
        </p:txBody>
      </p:sp>
    </p:spTree>
    <p:extLst>
      <p:ext uri="{BB962C8B-B14F-4D97-AF65-F5344CB8AC3E}">
        <p14:creationId xmlns:p14="http://schemas.microsoft.com/office/powerpoint/2010/main" val="176701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B77B-122E-4056-95A5-63853E5743AA}"/>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7F3B6ADE-7570-4C55-8B5C-602FD1E0018B}"/>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124518-DB88-4029-8F6D-BA3B0B3C21C5}"/>
              </a:ext>
            </a:extLst>
          </p:cNvPr>
          <p:cNvSpPr/>
          <p:nvPr/>
        </p:nvSpPr>
        <p:spPr>
          <a:xfrm>
            <a:off x="1611630" y="3000375"/>
            <a:ext cx="2125980"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Blurred image</a:t>
            </a:r>
          </a:p>
        </p:txBody>
      </p:sp>
      <p:cxnSp>
        <p:nvCxnSpPr>
          <p:cNvPr id="6" name="Straight Arrow Connector 5">
            <a:extLst>
              <a:ext uri="{FF2B5EF4-FFF2-40B4-BE49-F238E27FC236}">
                <a16:creationId xmlns:a16="http://schemas.microsoft.com/office/drawing/2014/main" id="{7F376D4E-88F5-4A11-915A-A176F8E3815C}"/>
              </a:ext>
            </a:extLst>
          </p:cNvPr>
          <p:cNvCxnSpPr>
            <a:cxnSpLocks/>
          </p:cNvCxnSpPr>
          <p:nvPr/>
        </p:nvCxnSpPr>
        <p:spPr>
          <a:xfrm flipV="1">
            <a:off x="3737610" y="3428999"/>
            <a:ext cx="1085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BFBD18-8987-49E6-BC24-9EE2A32B1E3C}"/>
              </a:ext>
            </a:extLst>
          </p:cNvPr>
          <p:cNvSpPr/>
          <p:nvPr/>
        </p:nvSpPr>
        <p:spPr>
          <a:xfrm>
            <a:off x="4823460" y="2826067"/>
            <a:ext cx="2686050" cy="120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Optimized blind deconvolution algorithm</a:t>
            </a:r>
          </a:p>
        </p:txBody>
      </p:sp>
      <p:cxnSp>
        <p:nvCxnSpPr>
          <p:cNvPr id="9" name="Straight Arrow Connector 8">
            <a:extLst>
              <a:ext uri="{FF2B5EF4-FFF2-40B4-BE49-F238E27FC236}">
                <a16:creationId xmlns:a16="http://schemas.microsoft.com/office/drawing/2014/main" id="{C2F4FCA4-C974-470B-A520-128E021C2BD9}"/>
              </a:ext>
            </a:extLst>
          </p:cNvPr>
          <p:cNvCxnSpPr>
            <a:cxnSpLocks/>
          </p:cNvCxnSpPr>
          <p:nvPr/>
        </p:nvCxnSpPr>
        <p:spPr>
          <a:xfrm flipV="1">
            <a:off x="7509510" y="3451858"/>
            <a:ext cx="8801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4B9CC03-2544-45FE-A4C5-EBA1C1E796A8}"/>
              </a:ext>
            </a:extLst>
          </p:cNvPr>
          <p:cNvSpPr/>
          <p:nvPr/>
        </p:nvSpPr>
        <p:spPr>
          <a:xfrm>
            <a:off x="8389620" y="2848931"/>
            <a:ext cx="2167890" cy="120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Deblurred image</a:t>
            </a:r>
          </a:p>
        </p:txBody>
      </p:sp>
    </p:spTree>
    <p:extLst>
      <p:ext uri="{BB962C8B-B14F-4D97-AF65-F5344CB8AC3E}">
        <p14:creationId xmlns:p14="http://schemas.microsoft.com/office/powerpoint/2010/main" val="128451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7185-8BC8-479C-A471-3457B1B4C4FF}"/>
              </a:ext>
            </a:extLst>
          </p:cNvPr>
          <p:cNvSpPr>
            <a:spLocks noGrp="1"/>
          </p:cNvSpPr>
          <p:nvPr>
            <p:ph type="title"/>
          </p:nvPr>
        </p:nvSpPr>
        <p:spPr/>
        <p:txBody>
          <a:bodyPr/>
          <a:lstStyle/>
          <a:p>
            <a:r>
              <a:rPr lang="en-IN" dirty="0" err="1"/>
              <a:t>Input&amp;output</a:t>
            </a:r>
            <a:r>
              <a:rPr lang="en-IN" dirty="0"/>
              <a:t>:</a:t>
            </a:r>
          </a:p>
        </p:txBody>
      </p:sp>
      <p:pic>
        <p:nvPicPr>
          <p:cNvPr id="4" name="Shape 186">
            <a:extLst>
              <a:ext uri="{FF2B5EF4-FFF2-40B4-BE49-F238E27FC236}">
                <a16:creationId xmlns:a16="http://schemas.microsoft.com/office/drawing/2014/main" id="{E91FD8A2-DBAC-401F-9078-CFE8079F4B9C}"/>
              </a:ext>
            </a:extLst>
          </p:cNvPr>
          <p:cNvPicPr preferRelativeResize="0">
            <a:picLocks noGrp="1"/>
          </p:cNvPicPr>
          <p:nvPr>
            <p:ph idx="1"/>
          </p:nvPr>
        </p:nvPicPr>
        <p:blipFill>
          <a:blip r:embed="rId2"/>
          <a:stretch>
            <a:fillRect/>
          </a:stretch>
        </p:blipFill>
        <p:spPr>
          <a:xfrm>
            <a:off x="4214814" y="2914650"/>
            <a:ext cx="3843336" cy="2205991"/>
          </a:xfrm>
          <a:prstGeom prst="rect">
            <a:avLst/>
          </a:prstGeom>
          <a:noFill/>
          <a:ln>
            <a:noFill/>
          </a:ln>
        </p:spPr>
      </p:pic>
    </p:spTree>
    <p:extLst>
      <p:ext uri="{BB962C8B-B14F-4D97-AF65-F5344CB8AC3E}">
        <p14:creationId xmlns:p14="http://schemas.microsoft.com/office/powerpoint/2010/main" val="9587658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TotalTime>
  <Words>338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Image  Deblurring using Modified Blind- Deconvolution</vt:lpstr>
      <vt:lpstr>BATCH NO:17B Guide: B. Ravikiran</vt:lpstr>
      <vt:lpstr>Abstract:</vt:lpstr>
      <vt:lpstr>Goal of the project</vt:lpstr>
      <vt:lpstr>Producure:</vt:lpstr>
      <vt:lpstr>Deconvolution</vt:lpstr>
      <vt:lpstr>Architecture:</vt:lpstr>
      <vt:lpstr>Input&amp;output: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Deblurring using Modified Blind- Deconvolution</dc:title>
  <dc:creator>aravind sativada</dc:creator>
  <cp:lastModifiedBy>aravind sativada</cp:lastModifiedBy>
  <cp:revision>11</cp:revision>
  <dcterms:created xsi:type="dcterms:W3CDTF">2018-01-19T10:17:00Z</dcterms:created>
  <dcterms:modified xsi:type="dcterms:W3CDTF">2018-01-19T12:00:23Z</dcterms:modified>
</cp:coreProperties>
</file>