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28327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177738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829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13174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328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101586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814316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71526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251312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6701CF-6BE7-4285-A49F-7EA6FEE2030F}" type="datetimeFigureOut">
              <a:rPr lang="es-CO" smtClean="0"/>
              <a:t>22/01/2023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94853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6701CF-6BE7-4285-A49F-7EA6FEE2030F}" type="datetimeFigureOut">
              <a:rPr lang="es-CO" smtClean="0"/>
              <a:t>22/01/2023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226300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6701CF-6BE7-4285-A49F-7EA6FEE2030F}" type="datetimeFigureOut">
              <a:rPr lang="es-CO" smtClean="0"/>
              <a:t>22/01/2023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227890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6701CF-6BE7-4285-A49F-7EA6FEE2030F}" type="datetimeFigureOut">
              <a:rPr lang="es-CO" smtClean="0"/>
              <a:t>22/01/2023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36343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701CF-6BE7-4285-A49F-7EA6FEE2030F}" type="datetimeFigureOut">
              <a:rPr lang="es-CO" smtClean="0"/>
              <a:t>22/01/2023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307433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6701CF-6BE7-4285-A49F-7EA6FEE2030F}" type="datetimeFigureOut">
              <a:rPr lang="es-CO" smtClean="0"/>
              <a:t>22/01/2023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150787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6701CF-6BE7-4285-A49F-7EA6FEE2030F}" type="datetimeFigureOut">
              <a:rPr lang="es-CO" smtClean="0"/>
              <a:t>22/01/2023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519D67-8E5A-4DF0-B43B-FF0A1562F6A0}" type="slidenum">
              <a:rPr lang="es-CO" smtClean="0"/>
              <a:t>‹Nº›</a:t>
            </a:fld>
            <a:endParaRPr lang="es-CO"/>
          </a:p>
        </p:txBody>
      </p:sp>
    </p:spTree>
    <p:extLst>
      <p:ext uri="{BB962C8B-B14F-4D97-AF65-F5344CB8AC3E}">
        <p14:creationId xmlns:p14="http://schemas.microsoft.com/office/powerpoint/2010/main" val="251257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6701CF-6BE7-4285-A49F-7EA6FEE2030F}" type="datetimeFigureOut">
              <a:rPr lang="es-CO" smtClean="0"/>
              <a:t>22/01/2023</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519D67-8E5A-4DF0-B43B-FF0A1562F6A0}" type="slidenum">
              <a:rPr lang="es-CO" smtClean="0"/>
              <a:t>‹Nº›</a:t>
            </a:fld>
            <a:endParaRPr lang="es-CO"/>
          </a:p>
        </p:txBody>
      </p:sp>
    </p:spTree>
    <p:extLst>
      <p:ext uri="{BB962C8B-B14F-4D97-AF65-F5344CB8AC3E}">
        <p14:creationId xmlns:p14="http://schemas.microsoft.com/office/powerpoint/2010/main" val="181170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60F1-95C6-99C0-36A7-1FCA06581EB2}"/>
              </a:ext>
            </a:extLst>
          </p:cNvPr>
          <p:cNvSpPr>
            <a:spLocks noGrp="1"/>
          </p:cNvSpPr>
          <p:nvPr>
            <p:ph type="title"/>
          </p:nvPr>
        </p:nvSpPr>
        <p:spPr>
          <a:xfrm>
            <a:off x="341774" y="489757"/>
            <a:ext cx="3022211" cy="1278466"/>
          </a:xfrm>
        </p:spPr>
        <p:txBody>
          <a:bodyPr/>
          <a:lstStyle/>
          <a:p>
            <a:r>
              <a:rPr lang="es-MX" sz="3200" dirty="0"/>
              <a:t>Prueba Técnica Data Scientisc</a:t>
            </a:r>
            <a:endParaRPr lang="es-CO" sz="3200" dirty="0"/>
          </a:p>
        </p:txBody>
      </p:sp>
      <p:sp>
        <p:nvSpPr>
          <p:cNvPr id="3" name="Subtítulo 2">
            <a:extLst>
              <a:ext uri="{FF2B5EF4-FFF2-40B4-BE49-F238E27FC236}">
                <a16:creationId xmlns:a16="http://schemas.microsoft.com/office/drawing/2014/main" id="{3AA96366-D0DD-44B8-BFF5-66C1826C4B5B}"/>
              </a:ext>
            </a:extLst>
          </p:cNvPr>
          <p:cNvSpPr>
            <a:spLocks noGrp="1"/>
          </p:cNvSpPr>
          <p:nvPr>
            <p:ph idx="1"/>
          </p:nvPr>
        </p:nvSpPr>
        <p:spPr>
          <a:xfrm>
            <a:off x="3808603" y="1128990"/>
            <a:ext cx="5767404" cy="4803985"/>
          </a:xfrm>
        </p:spPr>
        <p:txBody>
          <a:bodyPr>
            <a:normAutofit/>
          </a:bodyPr>
          <a:lstStyle/>
          <a:p>
            <a:pPr algn="just"/>
            <a:r>
              <a:rPr lang="es-MX" dirty="0"/>
              <a:t>El tipo de modelo utilizado para este ejercicio de predicción de descapitalización de clientes en plazo de 3 meses es un bosque aleatorio, modelo de tipo supervisado.</a:t>
            </a:r>
          </a:p>
          <a:p>
            <a:pPr algn="just"/>
            <a:r>
              <a:rPr lang="es-MX" dirty="0"/>
              <a:t>Para llegar a este modelo se utilizaron tres bases de datos, la base de los clientes, la base de los saldos mes a mes y la base de trasferencias y retiros diarios por contrato. A estas bases se les realizo un tratamiento que es explicado en los comentarios del código. En resumen se crean una serie de variables de la tabla  de trasferencias, se limpia y se usa toda la información de los clientes que tuvieron saldo 22 meses y al final se resume esa información por cliente para crear la variable dependiente que es básicamente la diferencia de saldos de el mes mas actual y tres mes atrás.</a:t>
            </a:r>
            <a:endParaRPr lang="es-CO" dirty="0"/>
          </a:p>
        </p:txBody>
      </p:sp>
      <p:sp>
        <p:nvSpPr>
          <p:cNvPr id="6" name="Marcador de texto 5">
            <a:extLst>
              <a:ext uri="{FF2B5EF4-FFF2-40B4-BE49-F238E27FC236}">
                <a16:creationId xmlns:a16="http://schemas.microsoft.com/office/drawing/2014/main" id="{E3DF2509-B3A4-9CDF-740C-5B57A9F013BB}"/>
              </a:ext>
            </a:extLst>
          </p:cNvPr>
          <p:cNvSpPr>
            <a:spLocks noGrp="1"/>
          </p:cNvSpPr>
          <p:nvPr>
            <p:ph type="body" sz="half" idx="2"/>
          </p:nvPr>
        </p:nvSpPr>
        <p:spPr>
          <a:xfrm>
            <a:off x="708470" y="1837502"/>
            <a:ext cx="2201138" cy="335247"/>
          </a:xfrm>
        </p:spPr>
        <p:txBody>
          <a:bodyPr/>
          <a:lstStyle/>
          <a:p>
            <a:r>
              <a:rPr lang="es-MX" dirty="0"/>
              <a:t>Yerson Jose Gil Gaitan</a:t>
            </a:r>
            <a:endParaRPr lang="es-CO" dirty="0"/>
          </a:p>
          <a:p>
            <a:endParaRPr lang="es-CO" dirty="0"/>
          </a:p>
        </p:txBody>
      </p:sp>
      <p:pic>
        <p:nvPicPr>
          <p:cNvPr id="5" name="Imagen 4">
            <a:extLst>
              <a:ext uri="{FF2B5EF4-FFF2-40B4-BE49-F238E27FC236}">
                <a16:creationId xmlns:a16="http://schemas.microsoft.com/office/drawing/2014/main" id="{0C432C97-447A-06F5-FA33-33D7B3DA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49" y="6136254"/>
            <a:ext cx="2391911" cy="657776"/>
          </a:xfrm>
          <a:prstGeom prst="rect">
            <a:avLst/>
          </a:prstGeom>
        </p:spPr>
      </p:pic>
      <p:pic>
        <p:nvPicPr>
          <p:cNvPr id="8" name="Imagen 7">
            <a:extLst>
              <a:ext uri="{FF2B5EF4-FFF2-40B4-BE49-F238E27FC236}">
                <a16:creationId xmlns:a16="http://schemas.microsoft.com/office/drawing/2014/main" id="{A6547F7A-B240-7E49-0466-BD9663109FF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8725" y1="22384" x2="43464" y2="21802"/>
                        <a14:foregroundMark x1="12582" y1="53198" x2="19608" y2="37209"/>
                        <a14:foregroundMark x1="81209" y1="38953" x2="70588" y2="60174"/>
                        <a14:foregroundMark x1="80392" y1="69477" x2="79248" y2="80523"/>
                        <a14:foregroundMark x1="51144" y1="77326" x2="42974" y2="77035"/>
                        <a14:foregroundMark x1="29575" y1="77035" x2="17647" y2="70058"/>
                        <a14:foregroundMark x1="50490" y1="28198" x2="49673" y2="34884"/>
                      </a14:backgroundRemoval>
                    </a14:imgEffect>
                  </a14:imgLayer>
                </a14:imgProps>
              </a:ext>
              <a:ext uri="{28A0092B-C50C-407E-A947-70E740481C1C}">
                <a14:useLocalDpi xmlns:a14="http://schemas.microsoft.com/office/drawing/2010/main" val="0"/>
              </a:ext>
            </a:extLst>
          </a:blip>
          <a:srcRect l="5616" r="9503" b="9358"/>
          <a:stretch/>
        </p:blipFill>
        <p:spPr>
          <a:xfrm>
            <a:off x="341774" y="2962787"/>
            <a:ext cx="3296876" cy="1978903"/>
          </a:xfrm>
          <a:prstGeom prst="rect">
            <a:avLst/>
          </a:prstGeom>
        </p:spPr>
      </p:pic>
    </p:spTree>
    <p:extLst>
      <p:ext uri="{BB962C8B-B14F-4D97-AF65-F5344CB8AC3E}">
        <p14:creationId xmlns:p14="http://schemas.microsoft.com/office/powerpoint/2010/main" val="221676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4D72E-C472-3F2D-861F-2F2B18BD48EC}"/>
              </a:ext>
            </a:extLst>
          </p:cNvPr>
          <p:cNvSpPr>
            <a:spLocks noGrp="1"/>
          </p:cNvSpPr>
          <p:nvPr>
            <p:ph type="title"/>
          </p:nvPr>
        </p:nvSpPr>
        <p:spPr>
          <a:xfrm>
            <a:off x="791634" y="514924"/>
            <a:ext cx="3854528" cy="654655"/>
          </a:xfrm>
        </p:spPr>
        <p:txBody>
          <a:bodyPr/>
          <a:lstStyle/>
          <a:p>
            <a:r>
              <a:rPr lang="es-MX" dirty="0"/>
              <a:t>Métricas del modelo</a:t>
            </a:r>
            <a:endParaRPr lang="es-CO" dirty="0"/>
          </a:p>
        </p:txBody>
      </p:sp>
      <p:sp>
        <p:nvSpPr>
          <p:cNvPr id="3" name="Marcador de contenido 2">
            <a:extLst>
              <a:ext uri="{FF2B5EF4-FFF2-40B4-BE49-F238E27FC236}">
                <a16:creationId xmlns:a16="http://schemas.microsoft.com/office/drawing/2014/main" id="{071101A5-8FA9-FD60-6072-0D6EEA61D0D6}"/>
              </a:ext>
            </a:extLst>
          </p:cNvPr>
          <p:cNvSpPr>
            <a:spLocks noGrp="1"/>
          </p:cNvSpPr>
          <p:nvPr>
            <p:ph idx="1"/>
          </p:nvPr>
        </p:nvSpPr>
        <p:spPr/>
        <p:txBody>
          <a:bodyPr/>
          <a:lstStyle/>
          <a:p>
            <a:r>
              <a:rPr lang="es-MX" dirty="0"/>
              <a:t>Reporte de clasificación y matriz:</a:t>
            </a:r>
          </a:p>
          <a:p>
            <a:endParaRPr lang="es-MX" dirty="0"/>
          </a:p>
          <a:p>
            <a:endParaRPr lang="es-CO" dirty="0"/>
          </a:p>
        </p:txBody>
      </p:sp>
      <p:sp>
        <p:nvSpPr>
          <p:cNvPr id="4" name="Marcador de texto 3">
            <a:extLst>
              <a:ext uri="{FF2B5EF4-FFF2-40B4-BE49-F238E27FC236}">
                <a16:creationId xmlns:a16="http://schemas.microsoft.com/office/drawing/2014/main" id="{B124AB82-80EB-5978-E052-BCA210895F3D}"/>
              </a:ext>
            </a:extLst>
          </p:cNvPr>
          <p:cNvSpPr>
            <a:spLocks noGrp="1"/>
          </p:cNvSpPr>
          <p:nvPr>
            <p:ph type="body" sz="half" idx="2"/>
          </p:nvPr>
        </p:nvSpPr>
        <p:spPr>
          <a:xfrm>
            <a:off x="635389" y="1389999"/>
            <a:ext cx="3854528" cy="4651362"/>
          </a:xfrm>
        </p:spPr>
        <p:txBody>
          <a:bodyPr>
            <a:normAutofit/>
          </a:bodyPr>
          <a:lstStyle/>
          <a:p>
            <a:pPr algn="just"/>
            <a:r>
              <a:rPr lang="es-MX" sz="1600" dirty="0"/>
              <a:t>Las métricas usadas para medir el modelo fueron: el </a:t>
            </a:r>
            <a:r>
              <a:rPr lang="es-MX" sz="1600" dirty="0" err="1"/>
              <a:t>Accuracy</a:t>
            </a:r>
            <a:r>
              <a:rPr lang="es-MX" sz="1600" dirty="0"/>
              <a:t> (la exactitud), la precisión, la sensibilidad, la especificad y el indicador F1.</a:t>
            </a:r>
          </a:p>
          <a:p>
            <a:pPr algn="just"/>
            <a:r>
              <a:rPr lang="es-MX" sz="1600" dirty="0"/>
              <a:t>Todas estas métricas las mediré con el reporte de clasificación de sklearn que me brinda la información de como el modelo esta clasificando los datos.</a:t>
            </a:r>
            <a:r>
              <a:rPr lang="es-CO" sz="1600" dirty="0"/>
              <a:t> Adicionalmente estaré viendo la matriz de confusión para validar el clasificatorio.</a:t>
            </a:r>
          </a:p>
          <a:p>
            <a:pPr algn="just"/>
            <a:r>
              <a:rPr lang="es-CO" sz="1600" dirty="0"/>
              <a:t>Como se puede ver, todas las métricas tiene un buen nivel, podría mejorarse un poco la sensibilidad, ya que el modelo  deja unos pocos en la categoría 0 pero el indicador F1 nos dice que el problema no es tan cebero. </a:t>
            </a:r>
          </a:p>
          <a:p>
            <a:endParaRPr lang="es-MX" dirty="0"/>
          </a:p>
        </p:txBody>
      </p:sp>
      <p:graphicFrame>
        <p:nvGraphicFramePr>
          <p:cNvPr id="5" name="Tabla 4">
            <a:extLst>
              <a:ext uri="{FF2B5EF4-FFF2-40B4-BE49-F238E27FC236}">
                <a16:creationId xmlns:a16="http://schemas.microsoft.com/office/drawing/2014/main" id="{4E8E618E-A9FB-E806-C47F-710B18D1C2DB}"/>
              </a:ext>
            </a:extLst>
          </p:cNvPr>
          <p:cNvGraphicFramePr>
            <a:graphicFrameLocks noGrp="1"/>
          </p:cNvGraphicFramePr>
          <p:nvPr>
            <p:extLst>
              <p:ext uri="{D42A27DB-BD31-4B8C-83A1-F6EECF244321}">
                <p14:modId xmlns:p14="http://schemas.microsoft.com/office/powerpoint/2010/main" val="2694540703"/>
              </p:ext>
            </p:extLst>
          </p:nvPr>
        </p:nvGraphicFramePr>
        <p:xfrm>
          <a:off x="4944249" y="1645392"/>
          <a:ext cx="4329753" cy="2068830"/>
        </p:xfrm>
        <a:graphic>
          <a:graphicData uri="http://schemas.openxmlformats.org/drawingml/2006/table">
            <a:tbl>
              <a:tblPr firstRow="1" firstCol="1">
                <a:tableStyleId>{5C22544A-7EE6-4342-B048-85BDC9FD1C3A}</a:tableStyleId>
              </a:tblPr>
              <a:tblGrid>
                <a:gridCol w="912813">
                  <a:extLst>
                    <a:ext uri="{9D8B030D-6E8A-4147-A177-3AD203B41FA5}">
                      <a16:colId xmlns:a16="http://schemas.microsoft.com/office/drawing/2014/main" val="3281652953"/>
                    </a:ext>
                  </a:extLst>
                </a:gridCol>
                <a:gridCol w="761435">
                  <a:extLst>
                    <a:ext uri="{9D8B030D-6E8A-4147-A177-3AD203B41FA5}">
                      <a16:colId xmlns:a16="http://schemas.microsoft.com/office/drawing/2014/main" val="2770977356"/>
                    </a:ext>
                  </a:extLst>
                </a:gridCol>
                <a:gridCol w="761435">
                  <a:extLst>
                    <a:ext uri="{9D8B030D-6E8A-4147-A177-3AD203B41FA5}">
                      <a16:colId xmlns:a16="http://schemas.microsoft.com/office/drawing/2014/main" val="1177295831"/>
                    </a:ext>
                  </a:extLst>
                </a:gridCol>
                <a:gridCol w="761435">
                  <a:extLst>
                    <a:ext uri="{9D8B030D-6E8A-4147-A177-3AD203B41FA5}">
                      <a16:colId xmlns:a16="http://schemas.microsoft.com/office/drawing/2014/main" val="1929554781"/>
                    </a:ext>
                  </a:extLst>
                </a:gridCol>
                <a:gridCol w="1132635">
                  <a:extLst>
                    <a:ext uri="{9D8B030D-6E8A-4147-A177-3AD203B41FA5}">
                      <a16:colId xmlns:a16="http://schemas.microsoft.com/office/drawing/2014/main" val="59961974"/>
                    </a:ext>
                  </a:extLst>
                </a:gridCol>
              </a:tblGrid>
              <a:tr h="190500">
                <a:tc>
                  <a:txBody>
                    <a:bodyPr/>
                    <a:lstStyle/>
                    <a:p>
                      <a:pPr algn="ctr" fontAlgn="b"/>
                      <a:r>
                        <a:rPr lang="es-CO" sz="1100" u="none" strike="noStrike" dirty="0">
                          <a:effectLst/>
                        </a:rPr>
                        <a:t>Categoría</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precision</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recall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f1-score</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Cantidad de datos</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4206531"/>
                  </a:ext>
                </a:extLst>
              </a:tr>
              <a:tr h="190500">
                <a:tc>
                  <a:txBody>
                    <a:bodyPr/>
                    <a:lstStyle/>
                    <a:p>
                      <a:pPr algn="ctr" fontAlgn="b"/>
                      <a:r>
                        <a:rPr lang="es-CO" sz="1100" u="none" strike="noStrike" dirty="0">
                          <a:effectLst/>
                        </a:rPr>
                        <a:t>0</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96%</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100%</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98%</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                          7.322 </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1257874"/>
                  </a:ext>
                </a:extLst>
              </a:tr>
              <a:tr h="190500">
                <a:tc>
                  <a:txBody>
                    <a:bodyPr/>
                    <a:lstStyle/>
                    <a:p>
                      <a:pPr algn="ctr" fontAlgn="b"/>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97%</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75%</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85%</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                          1.103 </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6181063"/>
                  </a:ext>
                </a:extLst>
              </a:tr>
              <a:tr h="190500">
                <a:tc>
                  <a:txBody>
                    <a:bodyPr/>
                    <a:lstStyle/>
                    <a:p>
                      <a:pPr algn="ctr" fontAlgn="b"/>
                      <a:r>
                        <a:rPr lang="es-CO" sz="1100" u="none" strike="noStrike">
                          <a:effectLst/>
                        </a:rPr>
                        <a:t>accuracy</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 </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96%</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                          8.425 </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1216469"/>
                  </a:ext>
                </a:extLst>
              </a:tr>
              <a:tr h="190500">
                <a:tc>
                  <a:txBody>
                    <a:bodyPr/>
                    <a:lstStyle/>
                    <a:p>
                      <a:pPr algn="ctr" fontAlgn="b"/>
                      <a:r>
                        <a:rPr lang="es-CO" sz="1100" u="none" strike="noStrike">
                          <a:effectLst/>
                        </a:rPr>
                        <a:t>macro avg</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97%</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87%</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91%</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                          8.425 </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9041737"/>
                  </a:ext>
                </a:extLst>
              </a:tr>
              <a:tr h="190500">
                <a:tc>
                  <a:txBody>
                    <a:bodyPr/>
                    <a:lstStyle/>
                    <a:p>
                      <a:pPr algn="ctr" fontAlgn="b"/>
                      <a:r>
                        <a:rPr lang="es-CO" sz="1100" u="none" strike="noStrike" dirty="0" err="1">
                          <a:effectLst/>
                        </a:rPr>
                        <a:t>weighted</a:t>
                      </a:r>
                      <a:r>
                        <a:rPr lang="es-CO" sz="1100" u="none" strike="noStrike" dirty="0">
                          <a:effectLst/>
                        </a:rPr>
                        <a:t> </a:t>
                      </a:r>
                      <a:r>
                        <a:rPr lang="es-CO" sz="1100" u="none" strike="noStrike" dirty="0" err="1">
                          <a:effectLst/>
                        </a:rPr>
                        <a:t>avg</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96%</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96%</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96%</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dirty="0">
                          <a:effectLst/>
                        </a:rPr>
                        <a:t>                          8.425 </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7914613"/>
                  </a:ext>
                </a:extLst>
              </a:tr>
            </a:tbl>
          </a:graphicData>
        </a:graphic>
      </p:graphicFrame>
      <p:pic>
        <p:nvPicPr>
          <p:cNvPr id="6" name="Imagen 5">
            <a:extLst>
              <a:ext uri="{FF2B5EF4-FFF2-40B4-BE49-F238E27FC236}">
                <a16:creationId xmlns:a16="http://schemas.microsoft.com/office/drawing/2014/main" id="{68F28091-0D88-681E-5CEB-DE085E7B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7" y="6041361"/>
            <a:ext cx="2391911" cy="657776"/>
          </a:xfrm>
          <a:prstGeom prst="rect">
            <a:avLst/>
          </a:prstGeom>
        </p:spPr>
      </p:pic>
      <p:graphicFrame>
        <p:nvGraphicFramePr>
          <p:cNvPr id="7" name="Tabla 6">
            <a:extLst>
              <a:ext uri="{FF2B5EF4-FFF2-40B4-BE49-F238E27FC236}">
                <a16:creationId xmlns:a16="http://schemas.microsoft.com/office/drawing/2014/main" id="{0EEE8C6F-0078-3B5A-751B-CAAC72711BB2}"/>
              </a:ext>
            </a:extLst>
          </p:cNvPr>
          <p:cNvGraphicFramePr>
            <a:graphicFrameLocks noGrp="1"/>
          </p:cNvGraphicFramePr>
          <p:nvPr>
            <p:extLst>
              <p:ext uri="{D42A27DB-BD31-4B8C-83A1-F6EECF244321}">
                <p14:modId xmlns:p14="http://schemas.microsoft.com/office/powerpoint/2010/main" val="198356039"/>
              </p:ext>
            </p:extLst>
          </p:nvPr>
        </p:nvGraphicFramePr>
        <p:xfrm>
          <a:off x="5442431" y="4178193"/>
          <a:ext cx="3149600" cy="762000"/>
        </p:xfrm>
        <a:graphic>
          <a:graphicData uri="http://schemas.openxmlformats.org/drawingml/2006/table">
            <a:tbl>
              <a:tblPr>
                <a:tableStyleId>{ED083AE6-46FA-4A59-8FB0-9F97EB10719F}</a:tableStyleId>
              </a:tblPr>
              <a:tblGrid>
                <a:gridCol w="762000">
                  <a:extLst>
                    <a:ext uri="{9D8B030D-6E8A-4147-A177-3AD203B41FA5}">
                      <a16:colId xmlns:a16="http://schemas.microsoft.com/office/drawing/2014/main" val="1010193634"/>
                    </a:ext>
                  </a:extLst>
                </a:gridCol>
                <a:gridCol w="863600">
                  <a:extLst>
                    <a:ext uri="{9D8B030D-6E8A-4147-A177-3AD203B41FA5}">
                      <a16:colId xmlns:a16="http://schemas.microsoft.com/office/drawing/2014/main" val="929843946"/>
                    </a:ext>
                  </a:extLst>
                </a:gridCol>
                <a:gridCol w="762000">
                  <a:extLst>
                    <a:ext uri="{9D8B030D-6E8A-4147-A177-3AD203B41FA5}">
                      <a16:colId xmlns:a16="http://schemas.microsoft.com/office/drawing/2014/main" val="2893007854"/>
                    </a:ext>
                  </a:extLst>
                </a:gridCol>
                <a:gridCol w="762000">
                  <a:extLst>
                    <a:ext uri="{9D8B030D-6E8A-4147-A177-3AD203B41FA5}">
                      <a16:colId xmlns:a16="http://schemas.microsoft.com/office/drawing/2014/main" val="3120408883"/>
                    </a:ext>
                  </a:extLst>
                </a:gridCol>
              </a:tblGrid>
              <a:tr h="190500">
                <a:tc>
                  <a:txBody>
                    <a:bodyPr/>
                    <a:lstStyle/>
                    <a:p>
                      <a:pPr algn="l" fontAlgn="b"/>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O" sz="1100" u="none" strike="noStrike" dirty="0">
                          <a:effectLst/>
                        </a:rPr>
                        <a:t>Predicción</a:t>
                      </a:r>
                      <a:endParaRPr lang="es-CO"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extLst>
                  <a:ext uri="{0D108BD9-81ED-4DB2-BD59-A6C34878D82A}">
                    <a16:rowId xmlns:a16="http://schemas.microsoft.com/office/drawing/2014/main" val="3321684612"/>
                  </a:ext>
                </a:extLst>
              </a:tr>
              <a:tr h="190500">
                <a:tc>
                  <a:txBody>
                    <a:bodyPr/>
                    <a:lstStyle/>
                    <a:p>
                      <a:pPr algn="l" fontAlgn="b"/>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100" u="none" strike="noStrike">
                          <a:effectLst/>
                        </a:rPr>
                        <a:t>Categoria</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0</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590477"/>
                  </a:ext>
                </a:extLst>
              </a:tr>
              <a:tr h="190500">
                <a:tc rowSpan="2">
                  <a:txBody>
                    <a:bodyPr/>
                    <a:lstStyle/>
                    <a:p>
                      <a:pPr algn="ctr" fontAlgn="b"/>
                      <a:r>
                        <a:rPr lang="es-CO" sz="1100" u="none" strike="noStrike">
                          <a:effectLst/>
                        </a:rPr>
                        <a:t>Real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0</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7293</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29</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5741246"/>
                  </a:ext>
                </a:extLst>
              </a:tr>
              <a:tr h="190500">
                <a:tc vMerge="1">
                  <a:txBody>
                    <a:bodyPr/>
                    <a:lstStyle/>
                    <a:p>
                      <a:endParaRPr lang="es-CO"/>
                    </a:p>
                  </a:txBody>
                  <a:tcPr/>
                </a:tc>
                <a:tc>
                  <a:txBody>
                    <a:bodyPr/>
                    <a:lstStyle/>
                    <a:p>
                      <a:pPr algn="r" fontAlgn="b"/>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a:effectLst/>
                        </a:rPr>
                        <a:t>273</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CO" sz="1100" u="none" strike="noStrike" dirty="0">
                          <a:effectLst/>
                        </a:rPr>
                        <a:t>830</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8875471"/>
                  </a:ext>
                </a:extLst>
              </a:tr>
            </a:tbl>
          </a:graphicData>
        </a:graphic>
      </p:graphicFrame>
    </p:spTree>
    <p:extLst>
      <p:ext uri="{BB962C8B-B14F-4D97-AF65-F5344CB8AC3E}">
        <p14:creationId xmlns:p14="http://schemas.microsoft.com/office/powerpoint/2010/main" val="394656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4D72E-C472-3F2D-861F-2F2B18BD48EC}"/>
              </a:ext>
            </a:extLst>
          </p:cNvPr>
          <p:cNvSpPr>
            <a:spLocks noGrp="1"/>
          </p:cNvSpPr>
          <p:nvPr>
            <p:ph type="title"/>
          </p:nvPr>
        </p:nvSpPr>
        <p:spPr>
          <a:xfrm>
            <a:off x="791634" y="514924"/>
            <a:ext cx="3854528" cy="654655"/>
          </a:xfrm>
        </p:spPr>
        <p:txBody>
          <a:bodyPr/>
          <a:lstStyle/>
          <a:p>
            <a:r>
              <a:rPr lang="es-MX" dirty="0"/>
              <a:t>Descripción del modelado</a:t>
            </a:r>
            <a:endParaRPr lang="es-CO" dirty="0"/>
          </a:p>
        </p:txBody>
      </p:sp>
      <p:sp>
        <p:nvSpPr>
          <p:cNvPr id="3" name="Marcador de contenido 2">
            <a:extLst>
              <a:ext uri="{FF2B5EF4-FFF2-40B4-BE49-F238E27FC236}">
                <a16:creationId xmlns:a16="http://schemas.microsoft.com/office/drawing/2014/main" id="{071101A5-8FA9-FD60-6072-0D6EEA61D0D6}"/>
              </a:ext>
            </a:extLst>
          </p:cNvPr>
          <p:cNvSpPr>
            <a:spLocks noGrp="1"/>
          </p:cNvSpPr>
          <p:nvPr>
            <p:ph idx="1"/>
          </p:nvPr>
        </p:nvSpPr>
        <p:spPr>
          <a:xfrm>
            <a:off x="4646162" y="468834"/>
            <a:ext cx="4513541" cy="458199"/>
          </a:xfrm>
        </p:spPr>
        <p:txBody>
          <a:bodyPr/>
          <a:lstStyle/>
          <a:p>
            <a:r>
              <a:rPr lang="es-MX" dirty="0"/>
              <a:t>Resumen:</a:t>
            </a:r>
          </a:p>
          <a:p>
            <a:endParaRPr lang="es-MX" dirty="0"/>
          </a:p>
          <a:p>
            <a:endParaRPr lang="es-CO" dirty="0"/>
          </a:p>
        </p:txBody>
      </p:sp>
      <p:sp>
        <p:nvSpPr>
          <p:cNvPr id="4" name="Marcador de texto 3">
            <a:extLst>
              <a:ext uri="{FF2B5EF4-FFF2-40B4-BE49-F238E27FC236}">
                <a16:creationId xmlns:a16="http://schemas.microsoft.com/office/drawing/2014/main" id="{B124AB82-80EB-5978-E052-BCA210895F3D}"/>
              </a:ext>
            </a:extLst>
          </p:cNvPr>
          <p:cNvSpPr>
            <a:spLocks noGrp="1"/>
          </p:cNvSpPr>
          <p:nvPr>
            <p:ph type="body" sz="half" idx="2"/>
          </p:nvPr>
        </p:nvSpPr>
        <p:spPr>
          <a:xfrm>
            <a:off x="727668" y="1239140"/>
            <a:ext cx="3854528" cy="4549263"/>
          </a:xfrm>
        </p:spPr>
        <p:txBody>
          <a:bodyPr>
            <a:normAutofit fontScale="92500" lnSpcReduction="10000"/>
          </a:bodyPr>
          <a:lstStyle/>
          <a:p>
            <a:pPr algn="just"/>
            <a:r>
              <a:rPr lang="es-MX" sz="1600" dirty="0"/>
              <a:t>Para la realizar el modelo lo primero que se hizo fue ordenar la data de las transacciones, ya que esta era diaria se ordenó de forma resumida en numero de aportes, retiros, valores de retiros y aportes y eso se resumió de forma mensual, seguido se pivoteo la información y así se tenia movimientos mes a mes, muy parecida ala tabla de saldos.</a:t>
            </a:r>
          </a:p>
          <a:p>
            <a:pPr algn="just"/>
            <a:r>
              <a:rPr lang="es-MX" sz="1600" dirty="0"/>
              <a:t>Seguido, la tabla de saldos se limpio ya que había clientes que no tenían saldo en los 2 años de estudio, después se unifico con la data clientes y trasferencias para crear una base única, a esa base se le hizo un resumen por clientes.</a:t>
            </a:r>
          </a:p>
          <a:p>
            <a:pPr algn="just"/>
            <a:r>
              <a:rPr lang="es-MX" sz="1600" dirty="0"/>
              <a:t>Al final se calcula el índice de descapitalización y si este supera el 70% se le clasifica como cliente en riesgo de retirar su capital.</a:t>
            </a:r>
          </a:p>
        </p:txBody>
      </p:sp>
      <p:pic>
        <p:nvPicPr>
          <p:cNvPr id="6" name="Imagen 5">
            <a:extLst>
              <a:ext uri="{FF2B5EF4-FFF2-40B4-BE49-F238E27FC236}">
                <a16:creationId xmlns:a16="http://schemas.microsoft.com/office/drawing/2014/main" id="{68F28091-0D88-681E-5CEB-DE085E7B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7" y="6041361"/>
            <a:ext cx="2391911" cy="657776"/>
          </a:xfrm>
          <a:prstGeom prst="rect">
            <a:avLst/>
          </a:prstGeom>
        </p:spPr>
      </p:pic>
      <p:grpSp>
        <p:nvGrpSpPr>
          <p:cNvPr id="54" name="Grupo 53">
            <a:extLst>
              <a:ext uri="{FF2B5EF4-FFF2-40B4-BE49-F238E27FC236}">
                <a16:creationId xmlns:a16="http://schemas.microsoft.com/office/drawing/2014/main" id="{472339F1-BF79-990A-2EA0-BD35CC0516BE}"/>
              </a:ext>
            </a:extLst>
          </p:cNvPr>
          <p:cNvGrpSpPr/>
          <p:nvPr/>
        </p:nvGrpSpPr>
        <p:grpSpPr>
          <a:xfrm>
            <a:off x="4760569" y="1493678"/>
            <a:ext cx="5415268" cy="2593309"/>
            <a:chOff x="4878015" y="1871182"/>
            <a:chExt cx="5415268" cy="2593309"/>
          </a:xfrm>
        </p:grpSpPr>
        <p:grpSp>
          <p:nvGrpSpPr>
            <p:cNvPr id="12" name="Grupo 11">
              <a:extLst>
                <a:ext uri="{FF2B5EF4-FFF2-40B4-BE49-F238E27FC236}">
                  <a16:creationId xmlns:a16="http://schemas.microsoft.com/office/drawing/2014/main" id="{B505AF75-1610-0FD2-C75C-70EC947502BD}"/>
                </a:ext>
              </a:extLst>
            </p:cNvPr>
            <p:cNvGrpSpPr/>
            <p:nvPr/>
          </p:nvGrpSpPr>
          <p:grpSpPr>
            <a:xfrm>
              <a:off x="4878015" y="1871182"/>
              <a:ext cx="1057013" cy="757606"/>
              <a:chOff x="5150840" y="1145394"/>
              <a:chExt cx="1048625" cy="1049325"/>
            </a:xfrm>
          </p:grpSpPr>
          <p:grpSp>
            <p:nvGrpSpPr>
              <p:cNvPr id="10" name="Grupo 9">
                <a:extLst>
                  <a:ext uri="{FF2B5EF4-FFF2-40B4-BE49-F238E27FC236}">
                    <a16:creationId xmlns:a16="http://schemas.microsoft.com/office/drawing/2014/main" id="{B86B68E0-69CA-9864-F271-98FA64C2A8DB}"/>
                  </a:ext>
                </a:extLst>
              </p:cNvPr>
              <p:cNvGrpSpPr/>
              <p:nvPr/>
            </p:nvGrpSpPr>
            <p:grpSpPr>
              <a:xfrm>
                <a:off x="5150840" y="1457088"/>
                <a:ext cx="1048625" cy="737631"/>
                <a:chOff x="5134062" y="1096361"/>
                <a:chExt cx="1048625" cy="737631"/>
              </a:xfrm>
            </p:grpSpPr>
            <p:sp>
              <p:nvSpPr>
                <p:cNvPr id="8" name="Diagrama de flujo: disco magnético 7">
                  <a:extLst>
                    <a:ext uri="{FF2B5EF4-FFF2-40B4-BE49-F238E27FC236}">
                      <a16:creationId xmlns:a16="http://schemas.microsoft.com/office/drawing/2014/main" id="{A8725BCE-6346-23F2-6ED1-2152E1CD0A3B}"/>
                    </a:ext>
                  </a:extLst>
                </p:cNvPr>
                <p:cNvSpPr/>
                <p:nvPr/>
              </p:nvSpPr>
              <p:spPr>
                <a:xfrm>
                  <a:off x="5134062" y="1375794"/>
                  <a:ext cx="1048625" cy="458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Diagrama de flujo: disco magnético 8">
                  <a:extLst>
                    <a:ext uri="{FF2B5EF4-FFF2-40B4-BE49-F238E27FC236}">
                      <a16:creationId xmlns:a16="http://schemas.microsoft.com/office/drawing/2014/main" id="{53F62184-0E7E-9EB7-F85B-E2BCD13DD809}"/>
                    </a:ext>
                  </a:extLst>
                </p:cNvPr>
                <p:cNvSpPr/>
                <p:nvPr/>
              </p:nvSpPr>
              <p:spPr>
                <a:xfrm>
                  <a:off x="5134062" y="1096361"/>
                  <a:ext cx="1048625" cy="458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Transacciones</a:t>
                  </a:r>
                  <a:endParaRPr lang="es-CO" sz="1050" dirty="0"/>
                </a:p>
              </p:txBody>
            </p:sp>
          </p:grpSp>
          <p:sp>
            <p:nvSpPr>
              <p:cNvPr id="11" name="Diagrama de flujo: disco magnético 10">
                <a:extLst>
                  <a:ext uri="{FF2B5EF4-FFF2-40B4-BE49-F238E27FC236}">
                    <a16:creationId xmlns:a16="http://schemas.microsoft.com/office/drawing/2014/main" id="{9338134B-7E8E-0FAA-32D1-F893A283522A}"/>
                  </a:ext>
                </a:extLst>
              </p:cNvPr>
              <p:cNvSpPr/>
              <p:nvPr/>
            </p:nvSpPr>
            <p:spPr>
              <a:xfrm>
                <a:off x="5150840" y="1145394"/>
                <a:ext cx="1048625" cy="458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3" name="Flecha: hacia abajo 12">
              <a:extLst>
                <a:ext uri="{FF2B5EF4-FFF2-40B4-BE49-F238E27FC236}">
                  <a16:creationId xmlns:a16="http://schemas.microsoft.com/office/drawing/2014/main" id="{FBE0D98F-58F9-CB7E-D11F-15C7BB376311}"/>
                </a:ext>
              </a:extLst>
            </p:cNvPr>
            <p:cNvSpPr/>
            <p:nvPr/>
          </p:nvSpPr>
          <p:spPr>
            <a:xfrm rot="16200000">
              <a:off x="6176319" y="2042304"/>
              <a:ext cx="201336" cy="427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5" name="Grupo 14">
              <a:extLst>
                <a:ext uri="{FF2B5EF4-FFF2-40B4-BE49-F238E27FC236}">
                  <a16:creationId xmlns:a16="http://schemas.microsoft.com/office/drawing/2014/main" id="{6474B133-4B4D-FE20-8482-D2F389435132}"/>
                </a:ext>
              </a:extLst>
            </p:cNvPr>
            <p:cNvGrpSpPr/>
            <p:nvPr/>
          </p:nvGrpSpPr>
          <p:grpSpPr>
            <a:xfrm>
              <a:off x="6642873" y="1888628"/>
              <a:ext cx="1157683" cy="678264"/>
              <a:chOff x="5134062" y="1122894"/>
              <a:chExt cx="1048626" cy="645667"/>
            </a:xfrm>
          </p:grpSpPr>
          <p:sp>
            <p:nvSpPr>
              <p:cNvPr id="17" name="Diagrama de flujo: disco magnético 16">
                <a:extLst>
                  <a:ext uri="{FF2B5EF4-FFF2-40B4-BE49-F238E27FC236}">
                    <a16:creationId xmlns:a16="http://schemas.microsoft.com/office/drawing/2014/main" id="{286AF253-2006-6E06-1054-8E78150C5BCB}"/>
                  </a:ext>
                </a:extLst>
              </p:cNvPr>
              <p:cNvSpPr/>
              <p:nvPr/>
            </p:nvSpPr>
            <p:spPr>
              <a:xfrm>
                <a:off x="5134062" y="1310363"/>
                <a:ext cx="1048625" cy="458198"/>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18" name="Diagrama de flujo: disco magnético 17">
                <a:extLst>
                  <a:ext uri="{FF2B5EF4-FFF2-40B4-BE49-F238E27FC236}">
                    <a16:creationId xmlns:a16="http://schemas.microsoft.com/office/drawing/2014/main" id="{006CD045-FD53-CA53-3AF3-E236053D59F0}"/>
                  </a:ext>
                </a:extLst>
              </p:cNvPr>
              <p:cNvSpPr/>
              <p:nvPr/>
            </p:nvSpPr>
            <p:spPr>
              <a:xfrm>
                <a:off x="5134063" y="1122894"/>
                <a:ext cx="1048625" cy="458198"/>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sz="1050" dirty="0" err="1"/>
                  <a:t>Pivot</a:t>
                </a:r>
                <a:r>
                  <a:rPr lang="es-MX" sz="1050" dirty="0"/>
                  <a:t>-transacciones</a:t>
                </a:r>
                <a:endParaRPr lang="es-CO" sz="1050" dirty="0"/>
              </a:p>
            </p:txBody>
          </p:sp>
        </p:grpSp>
        <p:grpSp>
          <p:nvGrpSpPr>
            <p:cNvPr id="19" name="Grupo 18">
              <a:extLst>
                <a:ext uri="{FF2B5EF4-FFF2-40B4-BE49-F238E27FC236}">
                  <a16:creationId xmlns:a16="http://schemas.microsoft.com/office/drawing/2014/main" id="{0F981F92-AA37-EC41-B2C2-08BC558B591A}"/>
                </a:ext>
              </a:extLst>
            </p:cNvPr>
            <p:cNvGrpSpPr/>
            <p:nvPr/>
          </p:nvGrpSpPr>
          <p:grpSpPr>
            <a:xfrm>
              <a:off x="4878016" y="2884596"/>
              <a:ext cx="1057013" cy="757606"/>
              <a:chOff x="5150840" y="1145394"/>
              <a:chExt cx="1048625" cy="1049325"/>
            </a:xfrm>
          </p:grpSpPr>
          <p:grpSp>
            <p:nvGrpSpPr>
              <p:cNvPr id="20" name="Grupo 19">
                <a:extLst>
                  <a:ext uri="{FF2B5EF4-FFF2-40B4-BE49-F238E27FC236}">
                    <a16:creationId xmlns:a16="http://schemas.microsoft.com/office/drawing/2014/main" id="{5DC7A372-C3B0-F98E-7E80-D916824728D9}"/>
                  </a:ext>
                </a:extLst>
              </p:cNvPr>
              <p:cNvGrpSpPr/>
              <p:nvPr/>
            </p:nvGrpSpPr>
            <p:grpSpPr>
              <a:xfrm>
                <a:off x="5150840" y="1457088"/>
                <a:ext cx="1048625" cy="737631"/>
                <a:chOff x="5134062" y="1096361"/>
                <a:chExt cx="1048625" cy="737631"/>
              </a:xfrm>
            </p:grpSpPr>
            <p:sp>
              <p:nvSpPr>
                <p:cNvPr id="22" name="Diagrama de flujo: disco magnético 21">
                  <a:extLst>
                    <a:ext uri="{FF2B5EF4-FFF2-40B4-BE49-F238E27FC236}">
                      <a16:creationId xmlns:a16="http://schemas.microsoft.com/office/drawing/2014/main" id="{633EB9BF-7459-BECF-434B-5FD346564671}"/>
                    </a:ext>
                  </a:extLst>
                </p:cNvPr>
                <p:cNvSpPr/>
                <p:nvPr/>
              </p:nvSpPr>
              <p:spPr>
                <a:xfrm>
                  <a:off x="5134062" y="1375794"/>
                  <a:ext cx="1048625" cy="458198"/>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23" name="Diagrama de flujo: disco magnético 22">
                  <a:extLst>
                    <a:ext uri="{FF2B5EF4-FFF2-40B4-BE49-F238E27FC236}">
                      <a16:creationId xmlns:a16="http://schemas.microsoft.com/office/drawing/2014/main" id="{ACCC3713-53B8-03D7-453B-4403E90FF8CD}"/>
                    </a:ext>
                  </a:extLst>
                </p:cNvPr>
                <p:cNvSpPr/>
                <p:nvPr/>
              </p:nvSpPr>
              <p:spPr>
                <a:xfrm>
                  <a:off x="5134062" y="1096361"/>
                  <a:ext cx="1048625" cy="458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Saldos</a:t>
                  </a:r>
                  <a:endParaRPr lang="es-CO" sz="1050" dirty="0"/>
                </a:p>
              </p:txBody>
            </p:sp>
          </p:grpSp>
          <p:sp>
            <p:nvSpPr>
              <p:cNvPr id="21" name="Diagrama de flujo: disco magnético 20">
                <a:extLst>
                  <a:ext uri="{FF2B5EF4-FFF2-40B4-BE49-F238E27FC236}">
                    <a16:creationId xmlns:a16="http://schemas.microsoft.com/office/drawing/2014/main" id="{A3A5B688-9BF9-2845-1ECE-8084A11092C5}"/>
                  </a:ext>
                </a:extLst>
              </p:cNvPr>
              <p:cNvSpPr/>
              <p:nvPr/>
            </p:nvSpPr>
            <p:spPr>
              <a:xfrm>
                <a:off x="5150840" y="1145394"/>
                <a:ext cx="1048625" cy="458198"/>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grpSp>
        <p:sp>
          <p:nvSpPr>
            <p:cNvPr id="24" name="Flecha: hacia abajo 23">
              <a:extLst>
                <a:ext uri="{FF2B5EF4-FFF2-40B4-BE49-F238E27FC236}">
                  <a16:creationId xmlns:a16="http://schemas.microsoft.com/office/drawing/2014/main" id="{3BDB7A9A-1EB4-6BF7-C48A-EE71B1E245A1}"/>
                </a:ext>
              </a:extLst>
            </p:cNvPr>
            <p:cNvSpPr/>
            <p:nvPr/>
          </p:nvSpPr>
          <p:spPr>
            <a:xfrm rot="16200000">
              <a:off x="6176319" y="3037834"/>
              <a:ext cx="201336" cy="427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a:extLst>
                <a:ext uri="{FF2B5EF4-FFF2-40B4-BE49-F238E27FC236}">
                  <a16:creationId xmlns:a16="http://schemas.microsoft.com/office/drawing/2014/main" id="{7964B642-E187-883D-CFE1-0FF6CE7264EC}"/>
                </a:ext>
              </a:extLst>
            </p:cNvPr>
            <p:cNvGrpSpPr/>
            <p:nvPr/>
          </p:nvGrpSpPr>
          <p:grpSpPr>
            <a:xfrm>
              <a:off x="6728105" y="2920937"/>
              <a:ext cx="1057013" cy="555857"/>
              <a:chOff x="5150840" y="1145394"/>
              <a:chExt cx="1048625" cy="769892"/>
            </a:xfrm>
          </p:grpSpPr>
          <p:sp>
            <p:nvSpPr>
              <p:cNvPr id="29" name="Diagrama de flujo: disco magnético 28">
                <a:extLst>
                  <a:ext uri="{FF2B5EF4-FFF2-40B4-BE49-F238E27FC236}">
                    <a16:creationId xmlns:a16="http://schemas.microsoft.com/office/drawing/2014/main" id="{AEA6E6A6-E22D-539C-2BC0-B9D153778E39}"/>
                  </a:ext>
                </a:extLst>
              </p:cNvPr>
              <p:cNvSpPr/>
              <p:nvPr/>
            </p:nvSpPr>
            <p:spPr>
              <a:xfrm>
                <a:off x="5150840" y="1457088"/>
                <a:ext cx="1048625" cy="458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Saldos limpio</a:t>
                </a:r>
                <a:endParaRPr lang="es-CO" sz="1050" dirty="0"/>
              </a:p>
            </p:txBody>
          </p:sp>
          <p:sp>
            <p:nvSpPr>
              <p:cNvPr id="27" name="Diagrama de flujo: disco magnético 26">
                <a:extLst>
                  <a:ext uri="{FF2B5EF4-FFF2-40B4-BE49-F238E27FC236}">
                    <a16:creationId xmlns:a16="http://schemas.microsoft.com/office/drawing/2014/main" id="{3712E0D4-B087-749E-EB91-55B2DC07DFE9}"/>
                  </a:ext>
                </a:extLst>
              </p:cNvPr>
              <p:cNvSpPr/>
              <p:nvPr/>
            </p:nvSpPr>
            <p:spPr>
              <a:xfrm>
                <a:off x="5150840" y="1145394"/>
                <a:ext cx="1048625" cy="458198"/>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grpSp>
        <p:grpSp>
          <p:nvGrpSpPr>
            <p:cNvPr id="30" name="Grupo 29">
              <a:extLst>
                <a:ext uri="{FF2B5EF4-FFF2-40B4-BE49-F238E27FC236}">
                  <a16:creationId xmlns:a16="http://schemas.microsoft.com/office/drawing/2014/main" id="{69D7AE2B-ABBA-450D-0313-EA6580A24EC2}"/>
                </a:ext>
              </a:extLst>
            </p:cNvPr>
            <p:cNvGrpSpPr/>
            <p:nvPr/>
          </p:nvGrpSpPr>
          <p:grpSpPr>
            <a:xfrm>
              <a:off x="6736494" y="3899339"/>
              <a:ext cx="1057013" cy="565152"/>
              <a:chOff x="5150840" y="1132520"/>
              <a:chExt cx="1048625" cy="782766"/>
            </a:xfrm>
          </p:grpSpPr>
          <p:sp>
            <p:nvSpPr>
              <p:cNvPr id="34" name="Diagrama de flujo: disco magnético 33">
                <a:extLst>
                  <a:ext uri="{FF2B5EF4-FFF2-40B4-BE49-F238E27FC236}">
                    <a16:creationId xmlns:a16="http://schemas.microsoft.com/office/drawing/2014/main" id="{683DA63A-2C62-157E-B7E4-B5ABB0B193F4}"/>
                  </a:ext>
                </a:extLst>
              </p:cNvPr>
              <p:cNvSpPr/>
              <p:nvPr/>
            </p:nvSpPr>
            <p:spPr>
              <a:xfrm>
                <a:off x="5150840" y="1457088"/>
                <a:ext cx="1048625" cy="458198"/>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1050" dirty="0"/>
                  <a:t>Clientes</a:t>
                </a:r>
                <a:endParaRPr lang="es-CO" sz="1050" dirty="0"/>
              </a:p>
            </p:txBody>
          </p:sp>
          <p:sp>
            <p:nvSpPr>
              <p:cNvPr id="32" name="Diagrama de flujo: disco magnético 31">
                <a:extLst>
                  <a:ext uri="{FF2B5EF4-FFF2-40B4-BE49-F238E27FC236}">
                    <a16:creationId xmlns:a16="http://schemas.microsoft.com/office/drawing/2014/main" id="{71CB4181-17F0-091C-D433-27B3D36FC0FA}"/>
                  </a:ext>
                </a:extLst>
              </p:cNvPr>
              <p:cNvSpPr/>
              <p:nvPr/>
            </p:nvSpPr>
            <p:spPr>
              <a:xfrm>
                <a:off x="5150840" y="1132520"/>
                <a:ext cx="1048625" cy="458198"/>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grpSp>
        <p:grpSp>
          <p:nvGrpSpPr>
            <p:cNvPr id="40" name="Grupo 39">
              <a:extLst>
                <a:ext uri="{FF2B5EF4-FFF2-40B4-BE49-F238E27FC236}">
                  <a16:creationId xmlns:a16="http://schemas.microsoft.com/office/drawing/2014/main" id="{68E33E40-C79A-4EB0-9FB9-14C4C05CC89B}"/>
                </a:ext>
              </a:extLst>
            </p:cNvPr>
            <p:cNvGrpSpPr/>
            <p:nvPr/>
          </p:nvGrpSpPr>
          <p:grpSpPr>
            <a:xfrm>
              <a:off x="8646630" y="2906463"/>
              <a:ext cx="1646653" cy="785134"/>
              <a:chOff x="5166153" y="1130427"/>
              <a:chExt cx="1633586" cy="1087457"/>
            </a:xfrm>
          </p:grpSpPr>
          <p:grpSp>
            <p:nvGrpSpPr>
              <p:cNvPr id="41" name="Grupo 40">
                <a:extLst>
                  <a:ext uri="{FF2B5EF4-FFF2-40B4-BE49-F238E27FC236}">
                    <a16:creationId xmlns:a16="http://schemas.microsoft.com/office/drawing/2014/main" id="{8E0448BE-EA9D-9EF9-C94F-A1A7FFF9151B}"/>
                  </a:ext>
                </a:extLst>
              </p:cNvPr>
              <p:cNvGrpSpPr/>
              <p:nvPr/>
            </p:nvGrpSpPr>
            <p:grpSpPr>
              <a:xfrm>
                <a:off x="5166153" y="1457088"/>
                <a:ext cx="1633586" cy="760796"/>
                <a:chOff x="5149375" y="1096361"/>
                <a:chExt cx="1633586" cy="760796"/>
              </a:xfrm>
            </p:grpSpPr>
            <p:sp>
              <p:nvSpPr>
                <p:cNvPr id="43" name="Diagrama de flujo: disco magnético 42">
                  <a:extLst>
                    <a:ext uri="{FF2B5EF4-FFF2-40B4-BE49-F238E27FC236}">
                      <a16:creationId xmlns:a16="http://schemas.microsoft.com/office/drawing/2014/main" id="{18971283-1250-8F7E-4529-8C1C281CC89C}"/>
                    </a:ext>
                  </a:extLst>
                </p:cNvPr>
                <p:cNvSpPr/>
                <p:nvPr/>
              </p:nvSpPr>
              <p:spPr>
                <a:xfrm>
                  <a:off x="5149375" y="1398962"/>
                  <a:ext cx="1633585" cy="458195"/>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44" name="Diagrama de flujo: disco magnético 43">
                  <a:extLst>
                    <a:ext uri="{FF2B5EF4-FFF2-40B4-BE49-F238E27FC236}">
                      <a16:creationId xmlns:a16="http://schemas.microsoft.com/office/drawing/2014/main" id="{ECA225F2-260B-AC72-20CC-0D45F24DFD34}"/>
                    </a:ext>
                  </a:extLst>
                </p:cNvPr>
                <p:cNvSpPr/>
                <p:nvPr/>
              </p:nvSpPr>
              <p:spPr>
                <a:xfrm>
                  <a:off x="5149376" y="1096361"/>
                  <a:ext cx="1633585" cy="458198"/>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050" dirty="0"/>
                    <a:t>Base modelo por cliente</a:t>
                  </a:r>
                  <a:endParaRPr lang="es-CO" sz="1050" dirty="0"/>
                </a:p>
              </p:txBody>
            </p:sp>
          </p:grpSp>
          <p:sp>
            <p:nvSpPr>
              <p:cNvPr id="42" name="Diagrama de flujo: disco magnético 41">
                <a:extLst>
                  <a:ext uri="{FF2B5EF4-FFF2-40B4-BE49-F238E27FC236}">
                    <a16:creationId xmlns:a16="http://schemas.microsoft.com/office/drawing/2014/main" id="{BF68E48A-0142-CE80-D114-04C49962F4FE}"/>
                  </a:ext>
                </a:extLst>
              </p:cNvPr>
              <p:cNvSpPr/>
              <p:nvPr/>
            </p:nvSpPr>
            <p:spPr>
              <a:xfrm>
                <a:off x="5166155" y="1130427"/>
                <a:ext cx="1633583" cy="458198"/>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grpSp>
        <p:cxnSp>
          <p:nvCxnSpPr>
            <p:cNvPr id="46" name="Conector: angular 45">
              <a:extLst>
                <a:ext uri="{FF2B5EF4-FFF2-40B4-BE49-F238E27FC236}">
                  <a16:creationId xmlns:a16="http://schemas.microsoft.com/office/drawing/2014/main" id="{3AFD959B-AEF8-6A7C-D6C3-D51910D73FAB}"/>
                </a:ext>
              </a:extLst>
            </p:cNvPr>
            <p:cNvCxnSpPr>
              <a:cxnSpLocks/>
              <a:stCxn id="18" idx="4"/>
              <a:endCxn id="44" idx="2"/>
            </p:cNvCxnSpPr>
            <p:nvPr/>
          </p:nvCxnSpPr>
          <p:spPr>
            <a:xfrm>
              <a:off x="7800556" y="2129293"/>
              <a:ext cx="846076" cy="11784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r 47">
              <a:extLst>
                <a:ext uri="{FF2B5EF4-FFF2-40B4-BE49-F238E27FC236}">
                  <a16:creationId xmlns:a16="http://schemas.microsoft.com/office/drawing/2014/main" id="{A4F4D99F-0B71-5A02-F093-D388913D9E4C}"/>
                </a:ext>
              </a:extLst>
            </p:cNvPr>
            <p:cNvCxnSpPr>
              <a:cxnSpLocks/>
              <a:stCxn id="29" idx="4"/>
              <a:endCxn id="44" idx="2"/>
            </p:cNvCxnSpPr>
            <p:nvPr/>
          </p:nvCxnSpPr>
          <p:spPr>
            <a:xfrm flipV="1">
              <a:off x="7785118" y="3307717"/>
              <a:ext cx="861514" cy="36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6DE2291D-60AD-BC6E-323F-1F938BC1021B}"/>
                </a:ext>
              </a:extLst>
            </p:cNvPr>
            <p:cNvCxnSpPr>
              <a:cxnSpLocks/>
              <a:stCxn id="34" idx="4"/>
              <a:endCxn id="44" idx="2"/>
            </p:cNvCxnSpPr>
            <p:nvPr/>
          </p:nvCxnSpPr>
          <p:spPr>
            <a:xfrm flipV="1">
              <a:off x="7793507" y="3307717"/>
              <a:ext cx="853125" cy="991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8" name="Conector: angular 67">
            <a:extLst>
              <a:ext uri="{FF2B5EF4-FFF2-40B4-BE49-F238E27FC236}">
                <a16:creationId xmlns:a16="http://schemas.microsoft.com/office/drawing/2014/main" id="{35E0FCD5-1955-2AE7-5595-21CC88674D62}"/>
              </a:ext>
            </a:extLst>
          </p:cNvPr>
          <p:cNvCxnSpPr>
            <a:cxnSpLocks/>
            <a:stCxn id="43" idx="3"/>
            <a:endCxn id="69" idx="0"/>
          </p:cNvCxnSpPr>
          <p:nvPr/>
        </p:nvCxnSpPr>
        <p:spPr>
          <a:xfrm rot="5400000">
            <a:off x="7387002" y="2774415"/>
            <a:ext cx="1425831" cy="2505186"/>
          </a:xfrm>
          <a:prstGeom prst="bentConnector3">
            <a:avLst>
              <a:gd name="adj1" fmla="val 71181"/>
            </a:avLst>
          </a:prstGeom>
          <a:ln>
            <a:tailEnd type="triangle"/>
          </a:ln>
        </p:spPr>
        <p:style>
          <a:lnRef idx="1">
            <a:schemeClr val="accent6"/>
          </a:lnRef>
          <a:fillRef idx="0">
            <a:schemeClr val="accent6"/>
          </a:fillRef>
          <a:effectRef idx="0">
            <a:schemeClr val="accent6"/>
          </a:effectRef>
          <a:fontRef idx="minor">
            <a:schemeClr val="tx1"/>
          </a:fontRef>
        </p:style>
      </p:cxnSp>
      <p:pic>
        <p:nvPicPr>
          <p:cNvPr id="69" name="Imagen 68">
            <a:extLst>
              <a:ext uri="{FF2B5EF4-FFF2-40B4-BE49-F238E27FC236}">
                <a16:creationId xmlns:a16="http://schemas.microsoft.com/office/drawing/2014/main" id="{67ABA594-085E-FB7F-4636-184F87C55F7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8725" y1="22384" x2="43464" y2="21802"/>
                        <a14:foregroundMark x1="12582" y1="53198" x2="19608" y2="37209"/>
                        <a14:foregroundMark x1="81209" y1="38953" x2="70588" y2="60174"/>
                        <a14:foregroundMark x1="80392" y1="69477" x2="79248" y2="80523"/>
                        <a14:foregroundMark x1="51144" y1="77326" x2="42974" y2="77035"/>
                        <a14:foregroundMark x1="29575" y1="77035" x2="17647" y2="70058"/>
                        <a14:foregroundMark x1="50490" y1="28198" x2="49673" y2="34884"/>
                      </a14:backgroundRemoval>
                    </a14:imgEffect>
                  </a14:imgLayer>
                </a14:imgProps>
              </a:ext>
              <a:ext uri="{28A0092B-C50C-407E-A947-70E740481C1C}">
                <a14:useLocalDpi xmlns:a14="http://schemas.microsoft.com/office/drawing/2010/main" val="0"/>
              </a:ext>
            </a:extLst>
          </a:blip>
          <a:srcRect l="7560" t="13493" r="7560" b="6748"/>
          <a:stretch/>
        </p:blipFill>
        <p:spPr>
          <a:xfrm>
            <a:off x="5198886" y="4739924"/>
            <a:ext cx="3296876" cy="1649242"/>
          </a:xfrm>
          <a:prstGeom prst="rect">
            <a:avLst/>
          </a:prstGeom>
        </p:spPr>
      </p:pic>
    </p:spTree>
    <p:extLst>
      <p:ext uri="{BB962C8B-B14F-4D97-AF65-F5344CB8AC3E}">
        <p14:creationId xmlns:p14="http://schemas.microsoft.com/office/powerpoint/2010/main" val="342024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4D72E-C472-3F2D-861F-2F2B18BD48EC}"/>
              </a:ext>
            </a:extLst>
          </p:cNvPr>
          <p:cNvSpPr>
            <a:spLocks noGrp="1"/>
          </p:cNvSpPr>
          <p:nvPr>
            <p:ph type="title"/>
          </p:nvPr>
        </p:nvSpPr>
        <p:spPr>
          <a:xfrm>
            <a:off x="791634" y="527983"/>
            <a:ext cx="3854528" cy="458199"/>
          </a:xfrm>
        </p:spPr>
        <p:txBody>
          <a:bodyPr/>
          <a:lstStyle/>
          <a:p>
            <a:r>
              <a:rPr lang="es-MX" dirty="0"/>
              <a:t>Selección del modelo</a:t>
            </a:r>
            <a:endParaRPr lang="es-CO" dirty="0"/>
          </a:p>
        </p:txBody>
      </p:sp>
      <p:sp>
        <p:nvSpPr>
          <p:cNvPr id="3" name="Marcador de contenido 2">
            <a:extLst>
              <a:ext uri="{FF2B5EF4-FFF2-40B4-BE49-F238E27FC236}">
                <a16:creationId xmlns:a16="http://schemas.microsoft.com/office/drawing/2014/main" id="{071101A5-8FA9-FD60-6072-0D6EEA61D0D6}"/>
              </a:ext>
            </a:extLst>
          </p:cNvPr>
          <p:cNvSpPr>
            <a:spLocks noGrp="1"/>
          </p:cNvSpPr>
          <p:nvPr>
            <p:ph idx="1"/>
          </p:nvPr>
        </p:nvSpPr>
        <p:spPr>
          <a:xfrm>
            <a:off x="4646162" y="468834"/>
            <a:ext cx="4513541" cy="458199"/>
          </a:xfrm>
        </p:spPr>
        <p:txBody>
          <a:bodyPr/>
          <a:lstStyle/>
          <a:p>
            <a:r>
              <a:rPr lang="es-MX" dirty="0"/>
              <a:t>Resumen:</a:t>
            </a:r>
          </a:p>
          <a:p>
            <a:endParaRPr lang="es-MX" dirty="0"/>
          </a:p>
          <a:p>
            <a:endParaRPr lang="es-CO" dirty="0"/>
          </a:p>
        </p:txBody>
      </p:sp>
      <p:sp>
        <p:nvSpPr>
          <p:cNvPr id="4" name="Marcador de texto 3">
            <a:extLst>
              <a:ext uri="{FF2B5EF4-FFF2-40B4-BE49-F238E27FC236}">
                <a16:creationId xmlns:a16="http://schemas.microsoft.com/office/drawing/2014/main" id="{B124AB82-80EB-5978-E052-BCA210895F3D}"/>
              </a:ext>
            </a:extLst>
          </p:cNvPr>
          <p:cNvSpPr>
            <a:spLocks noGrp="1"/>
          </p:cNvSpPr>
          <p:nvPr>
            <p:ph type="body" sz="half" idx="2"/>
          </p:nvPr>
        </p:nvSpPr>
        <p:spPr>
          <a:xfrm>
            <a:off x="727668" y="1239140"/>
            <a:ext cx="3854528" cy="4549263"/>
          </a:xfrm>
        </p:spPr>
        <p:txBody>
          <a:bodyPr>
            <a:normAutofit fontScale="85000" lnSpcReduction="10000"/>
          </a:bodyPr>
          <a:lstStyle/>
          <a:p>
            <a:pPr algn="just"/>
            <a:r>
              <a:rPr lang="es-MX" sz="2000" dirty="0"/>
              <a:t>Para la selección final del modelo se realizo una corrida de varios modelos </a:t>
            </a:r>
            <a:r>
              <a:rPr lang="es-419" sz="2000" dirty="0"/>
              <a:t>las cuales son: Regresiones logísticas, KNN, maquinas de soporte vectorial, NB Gaussian, árboles de decisión y bosques aleatorios. se pensó en usar metodologías un poco mas robustas como: </a:t>
            </a:r>
            <a:r>
              <a:rPr lang="es-419" sz="2000" dirty="0" err="1"/>
              <a:t>XGboots</a:t>
            </a:r>
            <a:r>
              <a:rPr lang="es-419" sz="2000" dirty="0"/>
              <a:t>, </a:t>
            </a:r>
            <a:r>
              <a:rPr lang="es-419" sz="2000" dirty="0" err="1"/>
              <a:t>LightGBM</a:t>
            </a:r>
            <a:r>
              <a:rPr lang="es-419" sz="2000" dirty="0"/>
              <a:t>, </a:t>
            </a:r>
            <a:r>
              <a:rPr lang="es-419" sz="2000" dirty="0" err="1"/>
              <a:t>Catboots</a:t>
            </a:r>
            <a:r>
              <a:rPr lang="es-419" sz="2000" dirty="0"/>
              <a:t> y redes neuronales, sin embargo los resultados con las primeros algoritmos mencionados fueron bastante buenos.</a:t>
            </a:r>
          </a:p>
          <a:p>
            <a:pPr algn="just"/>
            <a:r>
              <a:rPr lang="es-419" sz="2000" dirty="0"/>
              <a:t>ya como ultima parte hago una comparación del </a:t>
            </a:r>
            <a:r>
              <a:rPr lang="es-419" sz="2000" dirty="0" err="1"/>
              <a:t>Accuracy</a:t>
            </a:r>
            <a:r>
              <a:rPr lang="es-419" sz="2000" dirty="0"/>
              <a:t> de todos los modelos con el fin de ver cuales entregan mejores resultados, estos fueron los siguientes:</a:t>
            </a:r>
            <a:endParaRPr lang="es-MX" sz="2000" dirty="0"/>
          </a:p>
        </p:txBody>
      </p:sp>
      <p:pic>
        <p:nvPicPr>
          <p:cNvPr id="6" name="Imagen 5">
            <a:extLst>
              <a:ext uri="{FF2B5EF4-FFF2-40B4-BE49-F238E27FC236}">
                <a16:creationId xmlns:a16="http://schemas.microsoft.com/office/drawing/2014/main" id="{68F28091-0D88-681E-5CEB-DE085E7B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7" y="6041361"/>
            <a:ext cx="2391911" cy="657776"/>
          </a:xfrm>
          <a:prstGeom prst="rect">
            <a:avLst/>
          </a:prstGeom>
        </p:spPr>
      </p:pic>
      <p:graphicFrame>
        <p:nvGraphicFramePr>
          <p:cNvPr id="5" name="Tabla 4">
            <a:extLst>
              <a:ext uri="{FF2B5EF4-FFF2-40B4-BE49-F238E27FC236}">
                <a16:creationId xmlns:a16="http://schemas.microsoft.com/office/drawing/2014/main" id="{5750989A-A309-E771-AD5B-D41695B440E4}"/>
              </a:ext>
            </a:extLst>
          </p:cNvPr>
          <p:cNvGraphicFramePr>
            <a:graphicFrameLocks noGrp="1"/>
          </p:cNvGraphicFramePr>
          <p:nvPr>
            <p:extLst>
              <p:ext uri="{D42A27DB-BD31-4B8C-83A1-F6EECF244321}">
                <p14:modId xmlns:p14="http://schemas.microsoft.com/office/powerpoint/2010/main" val="3495321344"/>
              </p:ext>
            </p:extLst>
          </p:nvPr>
        </p:nvGraphicFramePr>
        <p:xfrm>
          <a:off x="5854715" y="1207874"/>
          <a:ext cx="2650106" cy="1940285"/>
        </p:xfrm>
        <a:graphic>
          <a:graphicData uri="http://schemas.openxmlformats.org/drawingml/2006/table">
            <a:tbl>
              <a:tblPr firstRow="1" firstCol="1">
                <a:tableStyleId>{5C22544A-7EE6-4342-B048-85BDC9FD1C3A}</a:tableStyleId>
              </a:tblPr>
              <a:tblGrid>
                <a:gridCol w="1617597">
                  <a:extLst>
                    <a:ext uri="{9D8B030D-6E8A-4147-A177-3AD203B41FA5}">
                      <a16:colId xmlns:a16="http://schemas.microsoft.com/office/drawing/2014/main" val="2096071044"/>
                    </a:ext>
                  </a:extLst>
                </a:gridCol>
                <a:gridCol w="1032509">
                  <a:extLst>
                    <a:ext uri="{9D8B030D-6E8A-4147-A177-3AD203B41FA5}">
                      <a16:colId xmlns:a16="http://schemas.microsoft.com/office/drawing/2014/main" val="1983876390"/>
                    </a:ext>
                  </a:extLst>
                </a:gridCol>
              </a:tblGrid>
              <a:tr h="248436">
                <a:tc>
                  <a:txBody>
                    <a:bodyPr/>
                    <a:lstStyle/>
                    <a:p>
                      <a:pPr algn="ctr" fontAlgn="b"/>
                      <a:r>
                        <a:rPr lang="es-CO" sz="1200" u="none" strike="noStrike" dirty="0" err="1">
                          <a:effectLst/>
                        </a:rPr>
                        <a:t>Model</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a:effectLst/>
                        </a:rPr>
                        <a:t>Accuracy</a:t>
                      </a:r>
                      <a:endParaRPr lang="es-C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281186"/>
                  </a:ext>
                </a:extLst>
              </a:tr>
              <a:tr h="248436">
                <a:tc>
                  <a:txBody>
                    <a:bodyPr/>
                    <a:lstStyle/>
                    <a:p>
                      <a:pPr algn="ctr" fontAlgn="b"/>
                      <a:r>
                        <a:rPr lang="es-CO" sz="1200" u="none" strike="noStrike" dirty="0" err="1">
                          <a:effectLst/>
                        </a:rPr>
                        <a:t>Random</a:t>
                      </a:r>
                      <a:r>
                        <a:rPr lang="es-CO" sz="1200" u="none" strike="noStrike" dirty="0">
                          <a:effectLst/>
                        </a:rPr>
                        <a:t> Forest</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a:effectLst/>
                        </a:rPr>
                        <a:t>96,4%</a:t>
                      </a:r>
                      <a:endParaRPr lang="es-C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6663216"/>
                  </a:ext>
                </a:extLst>
              </a:tr>
              <a:tr h="248436">
                <a:tc>
                  <a:txBody>
                    <a:bodyPr/>
                    <a:lstStyle/>
                    <a:p>
                      <a:pPr algn="ctr" fontAlgn="b"/>
                      <a:r>
                        <a:rPr lang="es-CO" sz="1200" u="none" strike="noStrike" dirty="0" err="1">
                          <a:effectLst/>
                        </a:rPr>
                        <a:t>Decision</a:t>
                      </a:r>
                      <a:r>
                        <a:rPr lang="es-CO" sz="1200" u="none" strike="noStrike" dirty="0">
                          <a:effectLst/>
                        </a:rPr>
                        <a:t> </a:t>
                      </a:r>
                      <a:r>
                        <a:rPr lang="es-CO" sz="1200" u="none" strike="noStrike" dirty="0" err="1">
                          <a:effectLst/>
                        </a:rPr>
                        <a:t>Tree</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a:effectLst/>
                        </a:rPr>
                        <a:t>94,0%</a:t>
                      </a:r>
                      <a:endParaRPr lang="es-C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8735759"/>
                  </a:ext>
                </a:extLst>
              </a:tr>
              <a:tr h="248436">
                <a:tc>
                  <a:txBody>
                    <a:bodyPr/>
                    <a:lstStyle/>
                    <a:p>
                      <a:pPr algn="ctr" fontAlgn="b"/>
                      <a:r>
                        <a:rPr lang="es-CO" sz="1200" u="none" strike="noStrike" dirty="0">
                          <a:effectLst/>
                        </a:rPr>
                        <a:t>K </a:t>
                      </a:r>
                      <a:r>
                        <a:rPr lang="es-CO" sz="1200" u="none" strike="noStrike" dirty="0" err="1">
                          <a:effectLst/>
                        </a:rPr>
                        <a:t>Neighbors</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a:effectLst/>
                        </a:rPr>
                        <a:t>90,3%</a:t>
                      </a:r>
                      <a:endParaRPr lang="es-CO"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6587918"/>
                  </a:ext>
                </a:extLst>
              </a:tr>
              <a:tr h="248436">
                <a:tc>
                  <a:txBody>
                    <a:bodyPr/>
                    <a:lstStyle/>
                    <a:p>
                      <a:pPr algn="ctr" fontAlgn="b"/>
                      <a:r>
                        <a:rPr lang="es-CO" sz="1200" u="none" strike="noStrike">
                          <a:effectLst/>
                        </a:rPr>
                        <a:t>SVM</a:t>
                      </a:r>
                      <a:endParaRPr lang="es-CO"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dirty="0">
                          <a:effectLst/>
                        </a:rPr>
                        <a:t>86,9%</a:t>
                      </a:r>
                      <a:endParaRPr lang="es-CO"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049356"/>
                  </a:ext>
                </a:extLst>
              </a:tr>
              <a:tr h="449669">
                <a:tc>
                  <a:txBody>
                    <a:bodyPr/>
                    <a:lstStyle/>
                    <a:p>
                      <a:pPr algn="ctr" fontAlgn="b"/>
                      <a:r>
                        <a:rPr lang="es-CO" sz="1200" u="none" strike="noStrike" dirty="0" err="1">
                          <a:effectLst/>
                        </a:rPr>
                        <a:t>Logistic</a:t>
                      </a:r>
                      <a:r>
                        <a:rPr lang="es-CO" sz="1200" u="none" strike="noStrike" dirty="0">
                          <a:effectLst/>
                        </a:rPr>
                        <a:t> </a:t>
                      </a:r>
                      <a:r>
                        <a:rPr lang="es-CO" sz="1200" u="none" strike="noStrike" dirty="0" err="1">
                          <a:effectLst/>
                        </a:rPr>
                        <a:t>Regression</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dirty="0">
                          <a:effectLst/>
                        </a:rPr>
                        <a:t>86,6%</a:t>
                      </a:r>
                      <a:endParaRPr lang="es-CO"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7132944"/>
                  </a:ext>
                </a:extLst>
              </a:tr>
              <a:tr h="248436">
                <a:tc>
                  <a:txBody>
                    <a:bodyPr/>
                    <a:lstStyle/>
                    <a:p>
                      <a:pPr algn="ctr" fontAlgn="b"/>
                      <a:r>
                        <a:rPr lang="es-CO" sz="1200" u="none" strike="noStrike" dirty="0">
                          <a:effectLst/>
                        </a:rPr>
                        <a:t>Gaussian NB</a:t>
                      </a:r>
                      <a:endParaRPr lang="es-CO"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O" sz="1200" u="none" strike="noStrike" dirty="0">
                          <a:effectLst/>
                        </a:rPr>
                        <a:t>15,9%</a:t>
                      </a:r>
                      <a:endParaRPr lang="es-CO"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1254264"/>
                  </a:ext>
                </a:extLst>
              </a:tr>
            </a:tbl>
          </a:graphicData>
        </a:graphic>
      </p:graphicFrame>
      <p:sp>
        <p:nvSpPr>
          <p:cNvPr id="7" name="Marcador de texto 3">
            <a:extLst>
              <a:ext uri="{FF2B5EF4-FFF2-40B4-BE49-F238E27FC236}">
                <a16:creationId xmlns:a16="http://schemas.microsoft.com/office/drawing/2014/main" id="{4DF86947-A416-7955-8EED-18E6DE2CB3A3}"/>
              </a:ext>
            </a:extLst>
          </p:cNvPr>
          <p:cNvSpPr txBox="1">
            <a:spLocks/>
          </p:cNvSpPr>
          <p:nvPr/>
        </p:nvSpPr>
        <p:spPr>
          <a:xfrm>
            <a:off x="4999038" y="3429000"/>
            <a:ext cx="4623135" cy="3098724"/>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just"/>
            <a:r>
              <a:rPr lang="es-419" sz="1600" dirty="0"/>
              <a:t>con estos resultados concluyo que el mejor modelo son los bosques aleatorios, al revisar su matriz de confuccion y el reporte de clasificación este es el que mas minimiza los errores tipo I y tipo II, sin embargo no descartaría del todo el árbol de decisión ya que sus resultados no son nada despreciables adicionalmente el poder explicativo de el árbol de decisión es bastante importante a la hora de auditorias (muy comunes en el sistema financiero)</a:t>
            </a:r>
            <a:endParaRPr lang="es-MX" sz="1600" dirty="0"/>
          </a:p>
        </p:txBody>
      </p:sp>
    </p:spTree>
    <p:extLst>
      <p:ext uri="{BB962C8B-B14F-4D97-AF65-F5344CB8AC3E}">
        <p14:creationId xmlns:p14="http://schemas.microsoft.com/office/powerpoint/2010/main" val="257590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4D72E-C472-3F2D-861F-2F2B18BD48EC}"/>
              </a:ext>
            </a:extLst>
          </p:cNvPr>
          <p:cNvSpPr>
            <a:spLocks noGrp="1"/>
          </p:cNvSpPr>
          <p:nvPr>
            <p:ph type="title"/>
          </p:nvPr>
        </p:nvSpPr>
        <p:spPr>
          <a:xfrm>
            <a:off x="791634" y="527983"/>
            <a:ext cx="3854528" cy="458199"/>
          </a:xfrm>
        </p:spPr>
        <p:txBody>
          <a:bodyPr/>
          <a:lstStyle/>
          <a:p>
            <a:r>
              <a:rPr lang="es-MX" dirty="0"/>
              <a:t>Hallazgos y recomendaciones </a:t>
            </a:r>
            <a:endParaRPr lang="es-CO" dirty="0"/>
          </a:p>
        </p:txBody>
      </p:sp>
      <p:sp>
        <p:nvSpPr>
          <p:cNvPr id="4" name="Marcador de texto 3">
            <a:extLst>
              <a:ext uri="{FF2B5EF4-FFF2-40B4-BE49-F238E27FC236}">
                <a16:creationId xmlns:a16="http://schemas.microsoft.com/office/drawing/2014/main" id="{B124AB82-80EB-5978-E052-BCA210895F3D}"/>
              </a:ext>
            </a:extLst>
          </p:cNvPr>
          <p:cNvSpPr>
            <a:spLocks noGrp="1"/>
          </p:cNvSpPr>
          <p:nvPr>
            <p:ph type="body" sz="half" idx="2"/>
          </p:nvPr>
        </p:nvSpPr>
        <p:spPr>
          <a:xfrm>
            <a:off x="727667" y="1239140"/>
            <a:ext cx="8902893" cy="4666709"/>
          </a:xfrm>
        </p:spPr>
        <p:txBody>
          <a:bodyPr>
            <a:normAutofit fontScale="92500" lnSpcReduction="10000"/>
          </a:bodyPr>
          <a:lstStyle/>
          <a:p>
            <a:pPr marL="342900" indent="-342900" algn="just">
              <a:buFont typeface="Arial" panose="020B0604020202020204" pitchFamily="34" charset="0"/>
              <a:buChar char="•"/>
            </a:pPr>
            <a:r>
              <a:rPr lang="es-MX" sz="2000" dirty="0"/>
              <a:t>El primer de todos estos hallazgos es que en los saldos de septiembre no encontré ningún dato por tanto lo omite de cualquier análisis.</a:t>
            </a:r>
          </a:p>
          <a:p>
            <a:pPr marL="342900" indent="-342900" algn="just">
              <a:buFont typeface="Arial" panose="020B0604020202020204" pitchFamily="34" charset="0"/>
              <a:buChar char="•"/>
            </a:pPr>
            <a:r>
              <a:rPr lang="es-MX" sz="2000" dirty="0"/>
              <a:t>Segundo, en cuanto al despliegue o ejecución del modelo aun queda mucho por trabajar, la depuración de variables es importante ya que este tal como esta tiene muchas que poco o nada están aportando, para esto se debe hacer un ACP (análisis de componentes principales) y claramente una EDA, adicionalmente la validación se hizo con el conocido método de dividir la data pero también se podría hacer una validación a futuro, es decir, tomar datos mas recientes, y validar si este modelo presenta resultados similares o no. Hecho estos análisis y esta validación con data mas reciente se podría salir a producción o despliegue. </a:t>
            </a:r>
          </a:p>
          <a:p>
            <a:pPr marL="342900" indent="-342900" algn="just">
              <a:buFont typeface="Arial" panose="020B0604020202020204" pitchFamily="34" charset="0"/>
              <a:buChar char="•"/>
            </a:pPr>
            <a:r>
              <a:rPr lang="es-MX" sz="2000" dirty="0"/>
              <a:t>Tercero, existen muchas formas d optimizar los parámetros de un modelo de machine </a:t>
            </a:r>
            <a:r>
              <a:rPr lang="es-MX" sz="2000" dirty="0" err="1"/>
              <a:t>learnig</a:t>
            </a:r>
            <a:r>
              <a:rPr lang="es-MX" sz="2000" dirty="0"/>
              <a:t>, se hizo una optimización básica para este modelo, se podrían hacer optimizaciones mas robustas, como recomendación realizar este ejercicio de forma mas amplia pero no afectaría los resultados actuales. </a:t>
            </a:r>
          </a:p>
        </p:txBody>
      </p:sp>
      <p:pic>
        <p:nvPicPr>
          <p:cNvPr id="6" name="Imagen 5">
            <a:extLst>
              <a:ext uri="{FF2B5EF4-FFF2-40B4-BE49-F238E27FC236}">
                <a16:creationId xmlns:a16="http://schemas.microsoft.com/office/drawing/2014/main" id="{68F28091-0D88-681E-5CEB-DE085E7B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87" y="6041361"/>
            <a:ext cx="2391911" cy="657776"/>
          </a:xfrm>
          <a:prstGeom prst="rect">
            <a:avLst/>
          </a:prstGeom>
        </p:spPr>
      </p:pic>
    </p:spTree>
    <p:extLst>
      <p:ext uri="{BB962C8B-B14F-4D97-AF65-F5344CB8AC3E}">
        <p14:creationId xmlns:p14="http://schemas.microsoft.com/office/powerpoint/2010/main" val="471364554"/>
      </p:ext>
    </p:extLst>
  </p:cSld>
  <p:clrMapOvr>
    <a:masterClrMapping/>
  </p:clrMapOvr>
</p:sld>
</file>

<file path=ppt/theme/theme1.xml><?xml version="1.0" encoding="utf-8"?>
<a:theme xmlns:a="http://schemas.openxmlformats.org/drawingml/2006/main" name="Facet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138</TotalTime>
  <Words>895</Words>
  <Application>Microsoft Office PowerPoint</Application>
  <PresentationFormat>Panorámica</PresentationFormat>
  <Paragraphs>84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Trebuchet MS</vt:lpstr>
      <vt:lpstr>Wingdings 3</vt:lpstr>
      <vt:lpstr>Faceta</vt:lpstr>
      <vt:lpstr>Prueba Técnica Data Scientisc</vt:lpstr>
      <vt:lpstr>Métricas del modelo</vt:lpstr>
      <vt:lpstr>Descripción del modelado</vt:lpstr>
      <vt:lpstr>Selección del modelo</vt:lpstr>
      <vt:lpstr>Hallazgos y recomendaciones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Técnica Data Scientisc</dc:title>
  <dc:creator>Yerson Jose Gil Gaitan</dc:creator>
  <cp:lastModifiedBy>Yerson Jose Gil Gaitan</cp:lastModifiedBy>
  <cp:revision>1</cp:revision>
  <dcterms:created xsi:type="dcterms:W3CDTF">2023-01-22T14:41:02Z</dcterms:created>
  <dcterms:modified xsi:type="dcterms:W3CDTF">2023-01-22T16:59:24Z</dcterms:modified>
</cp:coreProperties>
</file>