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AF92"/>
    <a:srgbClr val="FEA006"/>
    <a:srgbClr val="FDA007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424" autoAdjust="0"/>
  </p:normalViewPr>
  <p:slideViewPr>
    <p:cSldViewPr snapToGrid="0">
      <p:cViewPr varScale="1">
        <p:scale>
          <a:sx n="93" d="100"/>
          <a:sy n="93" d="100"/>
        </p:scale>
        <p:origin x="876" y="72"/>
      </p:cViewPr>
      <p:guideLst>
        <p:guide orient="horz" pos="1620"/>
        <p:guide pos="28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.xml"/><Relationship Id="rId2" Type="http://schemas.openxmlformats.org/officeDocument/2006/relationships/tags" Target="../tags/tag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60315" y="1086013"/>
            <a:ext cx="6524089" cy="1540456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zh-CN" altLang="en-US" sz="6000" b="1" smtClean="0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项目三</a:t>
            </a:r>
            <a:br>
              <a:rPr lang="en-US" altLang="zh-CN" sz="6000" b="1" smtClean="0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6000" b="1" smtClean="0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开发团队调度软件</a:t>
            </a:r>
            <a:endParaRPr lang="zh-CN" altLang="zh-CN" sz="6000" b="1" dirty="0" smtClean="0">
              <a:solidFill>
                <a:srgbClr val="FEA00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2886458" y="4374059"/>
            <a:ext cx="5223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AF9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讲师：宋红康   </a:t>
            </a:r>
            <a:endParaRPr lang="en-US" altLang="zh-CN" sz="2400" b="1" dirty="0" smtClean="0">
              <a:solidFill>
                <a:srgbClr val="00AF9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r"/>
            <a:r>
              <a:rPr lang="zh-CN" altLang="en-US" sz="2000" b="1" dirty="0" smtClean="0">
                <a:solidFill>
                  <a:srgbClr val="00AF9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新浪微博：</a:t>
            </a:r>
            <a:r>
              <a:rPr lang="zh-CN" altLang="en-US" sz="2000" b="1" dirty="0">
                <a:solidFill>
                  <a:srgbClr val="00AF9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尚</a:t>
            </a:r>
            <a:r>
              <a:rPr lang="zh-CN" altLang="en-US" sz="2000" b="1" dirty="0" smtClean="0">
                <a:solidFill>
                  <a:srgbClr val="00AF9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硅谷</a:t>
            </a:r>
            <a:r>
              <a:rPr lang="en-US" altLang="zh-CN" sz="2000" b="1" dirty="0" smtClean="0">
                <a:solidFill>
                  <a:srgbClr val="00AF9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000" b="1" dirty="0" smtClean="0">
                <a:solidFill>
                  <a:srgbClr val="00AF9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宋红康</a:t>
            </a:r>
            <a:endParaRPr lang="zh-CN" altLang="en-US" sz="2000" b="1" dirty="0">
              <a:solidFill>
                <a:srgbClr val="00AF9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内容占位符 2"/>
          <p:cNvSpPr>
            <a:spLocks noGrp="1"/>
          </p:cNvSpPr>
          <p:nvPr>
            <p:ph idx="1"/>
          </p:nvPr>
        </p:nvSpPr>
        <p:spPr>
          <a:xfrm>
            <a:off x="1099335" y="1178710"/>
            <a:ext cx="7510409" cy="361235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defRPr/>
            </a:pPr>
            <a:r>
              <a:rPr lang="en-US" altLang="zh-CN" dirty="0" err="1" smtClean="0">
                <a:ea typeface="宋体" panose="02010600030101010101" pitchFamily="2" charset="-122"/>
              </a:rPr>
              <a:t>com.atguigu.team.domain</a:t>
            </a:r>
            <a:r>
              <a:rPr lang="zh-CN" altLang="en-US" dirty="0" smtClean="0">
                <a:ea typeface="宋体" panose="02010600030101010101" pitchFamily="2" charset="-122"/>
              </a:rPr>
              <a:t>模块中包含了所有实体类：</a:t>
            </a: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其中程序员</a:t>
            </a:r>
            <a:r>
              <a:rPr lang="en-US" altLang="zh-CN" dirty="0" smtClean="0">
                <a:latin typeface="+mj-lt"/>
                <a:ea typeface="宋体" panose="02010600030101010101" pitchFamily="2" charset="-122"/>
              </a:rPr>
              <a:t>(Programmer)</a:t>
            </a: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及其子类，均会领用某种电子设备</a:t>
            </a:r>
            <a:r>
              <a:rPr lang="en-US" altLang="zh-CN" dirty="0" smtClean="0">
                <a:latin typeface="+mj-lt"/>
                <a:ea typeface="宋体" panose="02010600030101010101" pitchFamily="2" charset="-122"/>
              </a:rPr>
              <a:t>(Equipment)</a:t>
            </a: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82439" y="1666068"/>
            <a:ext cx="1080120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/>
              <a:t>Employee</a:t>
            </a:r>
            <a:endParaRPr lang="en-US" altLang="zh-CN" sz="1200" dirty="0"/>
          </a:p>
          <a:p>
            <a:endParaRPr lang="zh-CN" altLang="en-US" sz="750" dirty="0"/>
          </a:p>
        </p:txBody>
      </p:sp>
      <p:sp>
        <p:nvSpPr>
          <p:cNvPr id="38" name="TextBox 37"/>
          <p:cNvSpPr txBox="1"/>
          <p:nvPr/>
        </p:nvSpPr>
        <p:spPr>
          <a:xfrm>
            <a:off x="4966715" y="2314139"/>
            <a:ext cx="1080120" cy="542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75" dirty="0"/>
              <a:t>&lt;&lt;interface&gt;&gt;</a:t>
            </a:r>
            <a:endParaRPr lang="en-US" altLang="zh-CN" sz="975" dirty="0"/>
          </a:p>
          <a:p>
            <a:r>
              <a:rPr lang="en-US" altLang="zh-CN" sz="1200" dirty="0"/>
              <a:t>Equipment</a:t>
            </a:r>
            <a:endParaRPr lang="en-US" altLang="zh-CN" sz="1200" dirty="0"/>
          </a:p>
          <a:p>
            <a:endParaRPr lang="zh-CN" altLang="en-US" sz="750" dirty="0"/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 bwMode="auto">
          <a:xfrm>
            <a:off x="3562559" y="2544972"/>
            <a:ext cx="1404156" cy="288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2482439" y="2314140"/>
            <a:ext cx="1080120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/>
              <a:t>Programmer</a:t>
            </a:r>
            <a:endParaRPr lang="en-US" altLang="zh-CN" sz="1200" dirty="0"/>
          </a:p>
          <a:p>
            <a:endParaRPr lang="zh-CN" altLang="en-US" sz="750" dirty="0"/>
          </a:p>
        </p:txBody>
      </p:sp>
      <p:sp>
        <p:nvSpPr>
          <p:cNvPr id="41" name="TextBox 40"/>
          <p:cNvSpPr txBox="1"/>
          <p:nvPr/>
        </p:nvSpPr>
        <p:spPr>
          <a:xfrm>
            <a:off x="2482439" y="2962212"/>
            <a:ext cx="1080120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/>
              <a:t>Designer</a:t>
            </a:r>
            <a:endParaRPr lang="en-US" altLang="zh-CN" sz="1200" dirty="0"/>
          </a:p>
          <a:p>
            <a:endParaRPr lang="zh-CN" altLang="en-US" sz="750" dirty="0"/>
          </a:p>
        </p:txBody>
      </p:sp>
      <p:sp>
        <p:nvSpPr>
          <p:cNvPr id="42" name="TextBox 41"/>
          <p:cNvSpPr txBox="1"/>
          <p:nvPr/>
        </p:nvSpPr>
        <p:spPr>
          <a:xfrm>
            <a:off x="2482439" y="3610284"/>
            <a:ext cx="1080120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/>
              <a:t>Architect</a:t>
            </a:r>
            <a:endParaRPr lang="en-US" altLang="zh-CN" sz="1200" dirty="0"/>
          </a:p>
          <a:p>
            <a:endParaRPr lang="zh-CN" altLang="en-US" sz="750" dirty="0"/>
          </a:p>
        </p:txBody>
      </p:sp>
      <p:sp>
        <p:nvSpPr>
          <p:cNvPr id="43" name="TextBox 42"/>
          <p:cNvSpPr txBox="1"/>
          <p:nvPr/>
        </p:nvSpPr>
        <p:spPr>
          <a:xfrm>
            <a:off x="6100841" y="3232242"/>
            <a:ext cx="756084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/>
              <a:t>Printer</a:t>
            </a:r>
            <a:endParaRPr lang="en-US" altLang="zh-CN" sz="1200" dirty="0"/>
          </a:p>
          <a:p>
            <a:endParaRPr lang="zh-CN" altLang="en-US" sz="750" dirty="0"/>
          </a:p>
        </p:txBody>
      </p:sp>
      <p:sp>
        <p:nvSpPr>
          <p:cNvPr id="44" name="TextBox 43"/>
          <p:cNvSpPr txBox="1"/>
          <p:nvPr/>
        </p:nvSpPr>
        <p:spPr>
          <a:xfrm>
            <a:off x="5074727" y="3232242"/>
            <a:ext cx="918102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 err="1"/>
              <a:t>NoteBook</a:t>
            </a:r>
            <a:endParaRPr lang="en-US" altLang="zh-CN" sz="1200" dirty="0"/>
          </a:p>
          <a:p>
            <a:endParaRPr lang="zh-CN" altLang="en-US" sz="750" dirty="0"/>
          </a:p>
        </p:txBody>
      </p:sp>
      <p:sp>
        <p:nvSpPr>
          <p:cNvPr id="45" name="TextBox 44"/>
          <p:cNvSpPr txBox="1"/>
          <p:nvPr/>
        </p:nvSpPr>
        <p:spPr>
          <a:xfrm>
            <a:off x="4156625" y="3232242"/>
            <a:ext cx="810090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/>
              <a:t>  PC</a:t>
            </a:r>
            <a:endParaRPr lang="en-US" altLang="zh-CN" sz="1200" dirty="0"/>
          </a:p>
          <a:p>
            <a:endParaRPr lang="zh-CN" altLang="en-US" sz="750" dirty="0"/>
          </a:p>
        </p:txBody>
      </p:sp>
      <p:sp>
        <p:nvSpPr>
          <p:cNvPr id="46" name="等腰三角形 45"/>
          <p:cNvSpPr/>
          <p:nvPr/>
        </p:nvSpPr>
        <p:spPr bwMode="auto">
          <a:xfrm>
            <a:off x="2968493" y="2152121"/>
            <a:ext cx="108012" cy="54006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Gulim" panose="020B0600000101010101" pitchFamily="34" charset="-127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47" name="直接连接符 46"/>
          <p:cNvCxnSpPr>
            <a:stCxn id="46" idx="3"/>
          </p:cNvCxnSpPr>
          <p:nvPr/>
        </p:nvCxnSpPr>
        <p:spPr bwMode="auto">
          <a:xfrm>
            <a:off x="3022499" y="2206127"/>
            <a:ext cx="0" cy="1080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等腰三角形 47"/>
          <p:cNvSpPr/>
          <p:nvPr/>
        </p:nvSpPr>
        <p:spPr bwMode="auto">
          <a:xfrm>
            <a:off x="2968493" y="2800193"/>
            <a:ext cx="108012" cy="54006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Gulim" panose="020B0600000101010101" pitchFamily="34" charset="-127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49" name="直接连接符 48"/>
          <p:cNvCxnSpPr>
            <a:stCxn id="48" idx="3"/>
            <a:endCxn id="41" idx="0"/>
          </p:cNvCxnSpPr>
          <p:nvPr/>
        </p:nvCxnSpPr>
        <p:spPr bwMode="auto">
          <a:xfrm>
            <a:off x="3022499" y="2854199"/>
            <a:ext cx="0" cy="1080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等腰三角形 49"/>
          <p:cNvSpPr/>
          <p:nvPr/>
        </p:nvSpPr>
        <p:spPr bwMode="auto">
          <a:xfrm>
            <a:off x="2968493" y="3448265"/>
            <a:ext cx="108012" cy="54006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Gulim" panose="020B0600000101010101" pitchFamily="34" charset="-127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51" name="直接连接符 50"/>
          <p:cNvCxnSpPr>
            <a:stCxn id="50" idx="3"/>
          </p:cNvCxnSpPr>
          <p:nvPr/>
        </p:nvCxnSpPr>
        <p:spPr bwMode="auto">
          <a:xfrm>
            <a:off x="3022499" y="3502271"/>
            <a:ext cx="0" cy="1080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等腰三角形 51"/>
          <p:cNvSpPr/>
          <p:nvPr/>
        </p:nvSpPr>
        <p:spPr bwMode="auto">
          <a:xfrm>
            <a:off x="5452769" y="2800193"/>
            <a:ext cx="108012" cy="54006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Gulim" panose="020B0600000101010101" pitchFamily="34" charset="-127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53" name="直接连接符 52"/>
          <p:cNvCxnSpPr>
            <a:stCxn id="52" idx="3"/>
          </p:cNvCxnSpPr>
          <p:nvPr/>
        </p:nvCxnSpPr>
        <p:spPr bwMode="auto">
          <a:xfrm>
            <a:off x="5506775" y="2854199"/>
            <a:ext cx="0" cy="37804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/>
          <p:nvPr/>
        </p:nvCxnSpPr>
        <p:spPr bwMode="auto">
          <a:xfrm>
            <a:off x="4588673" y="3016217"/>
            <a:ext cx="0" cy="21602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/>
          <p:nvPr/>
        </p:nvCxnSpPr>
        <p:spPr bwMode="auto">
          <a:xfrm>
            <a:off x="6478883" y="3016217"/>
            <a:ext cx="0" cy="21602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/>
          <p:nvPr/>
        </p:nvCxnSpPr>
        <p:spPr bwMode="auto">
          <a:xfrm flipH="1">
            <a:off x="4588673" y="3016217"/>
            <a:ext cx="189021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3923928" y="2260133"/>
            <a:ext cx="8946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>
                <a:latin typeface="宋体" panose="02010600030101010101" pitchFamily="2" charset="-122"/>
                <a:ea typeface="宋体" panose="02010600030101010101" pitchFamily="2" charset="-122"/>
              </a:rPr>
              <a:t>包含属性：</a:t>
            </a:r>
            <a:endParaRPr lang="zh-CN" altLang="en-US" sz="13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TextBox 3"/>
          <p:cNvSpPr txBox="1"/>
          <p:nvPr/>
        </p:nvSpPr>
        <p:spPr>
          <a:xfrm>
            <a:off x="1670646" y="537499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ea typeface="宋体" panose="02010600030101010101" pitchFamily="2" charset="-122"/>
              </a:rPr>
              <a:t>软件设计结构</a:t>
            </a:r>
            <a:endParaRPr lang="zh-CN" altLang="en-US" sz="24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83" y="428610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创建项目基本组件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288" y="1159054"/>
            <a:ext cx="7541231" cy="374786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zh-CN" smtClean="0">
                <a:ea typeface="宋体" panose="02010600030101010101" pitchFamily="2" charset="-122"/>
              </a:rPr>
              <a:t>1. </a:t>
            </a:r>
            <a:r>
              <a:rPr lang="zh-CN" altLang="en-US" smtClean="0">
                <a:ea typeface="宋体" panose="02010600030101010101" pitchFamily="2" charset="-122"/>
              </a:rPr>
              <a:t>完成</a:t>
            </a:r>
            <a:r>
              <a:rPr lang="zh-CN" altLang="en-US" dirty="0" smtClean="0">
                <a:ea typeface="宋体" panose="02010600030101010101" pitchFamily="2" charset="-122"/>
              </a:rPr>
              <a:t>以下工作：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600075" lvl="1" indent="-26543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创建</a:t>
            </a:r>
            <a:r>
              <a:rPr lang="en-US" altLang="zh-CN" dirty="0" err="1" smtClean="0">
                <a:ea typeface="宋体" panose="02010600030101010101" pitchFamily="2" charset="-122"/>
              </a:rPr>
              <a:t>TeamSchedule</a:t>
            </a:r>
            <a:r>
              <a:rPr lang="zh-CN" altLang="en-US" dirty="0" smtClean="0">
                <a:ea typeface="宋体" panose="02010600030101010101" pitchFamily="2" charset="-122"/>
              </a:rPr>
              <a:t>项目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600075" lvl="1" indent="-26543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按照设计要求，创建所有包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600075" lvl="1" indent="-26543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CN" altLang="en-US">
                <a:ea typeface="宋体" panose="02010600030101010101" pitchFamily="2" charset="-122"/>
              </a:rPr>
              <a:t>将项目提供的几个类复制到相应的包中</a:t>
            </a:r>
            <a:endParaRPr lang="en-US" altLang="zh-CN">
              <a:ea typeface="宋体" panose="02010600030101010101" pitchFamily="2" charset="-122"/>
            </a:endParaRPr>
          </a:p>
          <a:p>
            <a:pPr marL="334645" lvl="1" indent="0">
              <a:lnSpc>
                <a:spcPct val="100000"/>
              </a:lnSpc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(view</a:t>
            </a:r>
            <a:r>
              <a:rPr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包中：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TSUtility.java;   service</a:t>
            </a:r>
            <a:r>
              <a:rPr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包中：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Data.java</a:t>
            </a:r>
            <a:r>
              <a:rPr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endParaRPr lang="en-US" altLang="zh-CN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77470" lvl="1" indent="0">
              <a:lnSpc>
                <a:spcPct val="100000"/>
              </a:lnSpc>
              <a:buNone/>
              <a:defRPr/>
            </a:pPr>
            <a:r>
              <a:rPr lang="en-US" altLang="zh-CN" sz="1800" smtClean="0">
                <a:ea typeface="宋体" panose="02010600030101010101" pitchFamily="2" charset="-122"/>
              </a:rPr>
              <a:t>2. </a:t>
            </a:r>
            <a:r>
              <a:rPr lang="zh-CN" altLang="en-US" sz="1800" smtClean="0">
                <a:ea typeface="宋体" panose="02010600030101010101" pitchFamily="2" charset="-122"/>
              </a:rPr>
              <a:t>按照设计要求，在</a:t>
            </a:r>
            <a:r>
              <a:rPr lang="en-US" altLang="zh-CN" sz="1800" smtClean="0">
                <a:ea typeface="宋体" panose="02010600030101010101" pitchFamily="2" charset="-122"/>
              </a:rPr>
              <a:t>com.atguigu.team.domain</a:t>
            </a:r>
            <a:r>
              <a:rPr lang="zh-CN" altLang="en-US" sz="1800" smtClean="0">
                <a:ea typeface="宋体" panose="02010600030101010101" pitchFamily="2" charset="-122"/>
              </a:rPr>
              <a:t>包中，创建</a:t>
            </a:r>
            <a:r>
              <a:rPr lang="en-US" altLang="zh-CN" sz="1800" smtClean="0">
                <a:ea typeface="宋体" panose="02010600030101010101" pitchFamily="2" charset="-122"/>
              </a:rPr>
              <a:t>Equipment</a:t>
            </a:r>
            <a:r>
              <a:rPr lang="zh-CN" altLang="en-US" sz="1800" smtClean="0">
                <a:ea typeface="宋体" panose="02010600030101010101" pitchFamily="2" charset="-122"/>
              </a:rPr>
              <a:t>接 </a:t>
            </a:r>
            <a:endParaRPr lang="en-US" altLang="zh-CN" sz="1800" smtClean="0">
              <a:ea typeface="宋体" panose="02010600030101010101" pitchFamily="2" charset="-122"/>
            </a:endParaRPr>
          </a:p>
          <a:p>
            <a:pPr marL="77470" lvl="1" indent="0">
              <a:lnSpc>
                <a:spcPct val="100000"/>
              </a:lnSpc>
              <a:buNone/>
              <a:defRPr/>
            </a:pPr>
            <a:r>
              <a:rPr lang="en-US" altLang="zh-CN" sz="1800">
                <a:ea typeface="宋体" panose="02010600030101010101" pitchFamily="2" charset="-122"/>
              </a:rPr>
              <a:t> </a:t>
            </a:r>
            <a:r>
              <a:rPr lang="en-US" altLang="zh-CN" sz="1800" smtClean="0">
                <a:ea typeface="宋体" panose="02010600030101010101" pitchFamily="2" charset="-122"/>
              </a:rPr>
              <a:t>   </a:t>
            </a:r>
            <a:r>
              <a:rPr lang="zh-CN" altLang="en-US" sz="1800" smtClean="0">
                <a:ea typeface="宋体" panose="02010600030101010101" pitchFamily="2" charset="-122"/>
              </a:rPr>
              <a:t>口及其各实现子类代码</a:t>
            </a:r>
            <a:endParaRPr lang="en-US" altLang="zh-CN" sz="1800" smtClean="0">
              <a:ea typeface="宋体" panose="02010600030101010101" pitchFamily="2" charset="-122"/>
            </a:endParaRPr>
          </a:p>
          <a:p>
            <a:pPr marL="77470" indent="0">
              <a:lnSpc>
                <a:spcPct val="100000"/>
              </a:lnSpc>
              <a:buNone/>
              <a:defRPr/>
            </a:pPr>
            <a:r>
              <a:rPr lang="en-US" altLang="zh-CN" smtClean="0">
                <a:ea typeface="宋体" panose="02010600030101010101" pitchFamily="2" charset="-122"/>
              </a:rPr>
              <a:t>3. </a:t>
            </a:r>
            <a:r>
              <a:rPr lang="zh-CN" altLang="en-US" smtClean="0">
                <a:ea typeface="宋体" panose="02010600030101010101" pitchFamily="2" charset="-122"/>
              </a:rPr>
              <a:t>按照</a:t>
            </a:r>
            <a:r>
              <a:rPr lang="zh-CN" altLang="en-US">
                <a:ea typeface="宋体" panose="02010600030101010101" pitchFamily="2" charset="-122"/>
              </a:rPr>
              <a:t>设计要求，在</a:t>
            </a:r>
            <a:r>
              <a:rPr lang="en-US" altLang="zh-CN">
                <a:ea typeface="宋体" panose="02010600030101010101" pitchFamily="2" charset="-122"/>
              </a:rPr>
              <a:t>com.atguigu.team.domain</a:t>
            </a:r>
            <a:r>
              <a:rPr lang="zh-CN" altLang="en-US">
                <a:ea typeface="宋体" panose="02010600030101010101" pitchFamily="2" charset="-122"/>
              </a:rPr>
              <a:t>包中，创建</a:t>
            </a:r>
            <a:r>
              <a:rPr lang="en-US" altLang="zh-CN" smtClean="0">
                <a:ea typeface="宋体" panose="02010600030101010101" pitchFamily="2" charset="-122"/>
              </a:rPr>
              <a:t>Employee</a:t>
            </a:r>
            <a:r>
              <a:rPr lang="zh-CN" altLang="en-US" smtClean="0">
                <a:ea typeface="宋体" panose="02010600030101010101" pitchFamily="2" charset="-122"/>
              </a:rPr>
              <a:t>类</a:t>
            </a:r>
            <a:endParaRPr lang="en-US" altLang="zh-CN" smtClean="0">
              <a:ea typeface="宋体" panose="02010600030101010101" pitchFamily="2" charset="-122"/>
            </a:endParaRPr>
          </a:p>
          <a:p>
            <a:pPr marL="77470" indent="0">
              <a:lnSpc>
                <a:spcPct val="100000"/>
              </a:lnSpc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smtClean="0">
                <a:ea typeface="宋体" panose="02010600030101010101" pitchFamily="2" charset="-122"/>
              </a:rPr>
              <a:t>   </a:t>
            </a:r>
            <a:r>
              <a:rPr lang="zh-CN" altLang="en-US" smtClean="0">
                <a:ea typeface="宋体" panose="02010600030101010101" pitchFamily="2" charset="-122"/>
              </a:rPr>
              <a:t>及其</a:t>
            </a:r>
            <a:r>
              <a:rPr lang="zh-CN" altLang="en-US" dirty="0" smtClean="0">
                <a:ea typeface="宋体" panose="02010600030101010101" pitchFamily="2" charset="-122"/>
              </a:rPr>
              <a:t>各子类代码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7470" indent="0">
              <a:lnSpc>
                <a:spcPct val="100000"/>
              </a:lnSpc>
              <a:buNone/>
              <a:defRPr/>
            </a:pPr>
            <a:r>
              <a:rPr lang="en-US" altLang="zh-CN" smtClean="0">
                <a:ea typeface="宋体" panose="02010600030101010101" pitchFamily="2" charset="-122"/>
              </a:rPr>
              <a:t>4. </a:t>
            </a:r>
            <a:r>
              <a:rPr lang="zh-CN" altLang="en-US" smtClean="0">
                <a:ea typeface="宋体" panose="02010600030101010101" pitchFamily="2" charset="-122"/>
              </a:rPr>
              <a:t>检验</a:t>
            </a:r>
            <a:r>
              <a:rPr lang="zh-CN" altLang="en-US" dirty="0" smtClean="0">
                <a:ea typeface="宋体" panose="02010600030101010101" pitchFamily="2" charset="-122"/>
              </a:rPr>
              <a:t>代码</a:t>
            </a:r>
            <a:r>
              <a:rPr lang="zh-CN" altLang="en-US" smtClean="0">
                <a:ea typeface="宋体" panose="02010600030101010101" pitchFamily="2" charset="-122"/>
              </a:rPr>
              <a:t>的正确性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761" y="482189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键盘访问的实现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1109" y="1277035"/>
            <a:ext cx="7777537" cy="3377158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lang="zh-CN" altLang="en-US" smtClean="0">
                <a:ea typeface="宋体" panose="02010600030101010101" pitchFamily="2" charset="-122"/>
              </a:rPr>
              <a:t>项目</a:t>
            </a:r>
            <a:r>
              <a:rPr lang="en-US" altLang="zh-CN" smtClean="0">
                <a:ea typeface="宋体" panose="02010600030101010101" pitchFamily="2" charset="-122"/>
              </a:rPr>
              <a:t>view</a:t>
            </a:r>
            <a:r>
              <a:rPr lang="zh-CN" altLang="en-US" smtClean="0">
                <a:ea typeface="宋体" panose="02010600030101010101" pitchFamily="2" charset="-122"/>
              </a:rPr>
              <a:t>包中</a:t>
            </a:r>
            <a:r>
              <a:rPr lang="zh-CN" altLang="en-US" dirty="0" smtClean="0">
                <a:ea typeface="宋体" panose="02010600030101010101" pitchFamily="2" charset="-122"/>
              </a:rPr>
              <a:t>提供了</a:t>
            </a:r>
            <a:r>
              <a:rPr lang="en-US" altLang="zh-CN" dirty="0" smtClean="0">
                <a:ea typeface="宋体" panose="02010600030101010101" pitchFamily="2" charset="-122"/>
              </a:rPr>
              <a:t>TSUtility.java</a:t>
            </a:r>
            <a:r>
              <a:rPr lang="zh-CN" altLang="en-US" dirty="0" smtClean="0">
                <a:ea typeface="宋体" panose="02010600030101010101" pitchFamily="2" charset="-122"/>
              </a:rPr>
              <a:t>类，可用来方便地实现键盘访问。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342900" indent="-34290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该类提供了以下静态方法：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public static char </a:t>
            </a:r>
            <a:r>
              <a:rPr lang="en-US" altLang="zh-CN" dirty="0" err="1" smtClean="0">
                <a:ea typeface="宋体" panose="02010600030101010101" pitchFamily="2" charset="-122"/>
              </a:rPr>
              <a:t>readMenuSelection</a:t>
            </a:r>
            <a:r>
              <a:rPr lang="en-US" altLang="zh-CN" dirty="0" smtClean="0">
                <a:ea typeface="宋体" panose="02010600030101010101" pitchFamily="2" charset="-122"/>
              </a:rPr>
              <a:t>()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600075" lvl="1" indent="-342900">
              <a:lnSpc>
                <a:spcPct val="100000"/>
              </a:lnSpc>
              <a:buNone/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	</a:t>
            </a:r>
            <a:r>
              <a:rPr lang="zh-CN" altLang="en-US" b="1" dirty="0" smtClean="0">
                <a:ea typeface="宋体" panose="02010600030101010101" pitchFamily="2" charset="-122"/>
              </a:rPr>
              <a:t>用途：</a:t>
            </a:r>
            <a:r>
              <a:rPr lang="zh-CN" altLang="en-US" dirty="0" smtClean="0">
                <a:ea typeface="宋体" panose="02010600030101010101" pitchFamily="2" charset="-122"/>
              </a:rPr>
              <a:t>该方法读取键盘，如果用户键入</a:t>
            </a:r>
            <a:r>
              <a:rPr lang="en-US" altLang="zh-CN" dirty="0" smtClean="0">
                <a:ea typeface="宋体" panose="02010600030101010101" pitchFamily="2" charset="-122"/>
              </a:rPr>
              <a:t>’1’-’4’</a:t>
            </a:r>
            <a:r>
              <a:rPr lang="zh-CN" altLang="en-US" dirty="0" smtClean="0">
                <a:ea typeface="宋体" panose="02010600030101010101" pitchFamily="2" charset="-122"/>
              </a:rPr>
              <a:t>中的任意字符，则方法返回。返回值为用户键入字符。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public static void </a:t>
            </a:r>
            <a:r>
              <a:rPr lang="en-US" altLang="zh-CN" dirty="0" err="1" smtClean="0">
                <a:ea typeface="宋体" panose="02010600030101010101" pitchFamily="2" charset="-122"/>
              </a:rPr>
              <a:t>readReturn</a:t>
            </a:r>
            <a:r>
              <a:rPr lang="en-US" altLang="zh-CN" dirty="0" smtClean="0">
                <a:ea typeface="宋体" panose="02010600030101010101" pitchFamily="2" charset="-122"/>
              </a:rPr>
              <a:t>()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600075" lvl="1" indent="-342900">
              <a:lnSpc>
                <a:spcPct val="100000"/>
              </a:lnSpc>
              <a:buNone/>
              <a:defRPr/>
            </a:pPr>
            <a:r>
              <a:rPr lang="en-US" altLang="zh-CN" b="1" dirty="0" smtClean="0">
                <a:ea typeface="宋体" panose="02010600030101010101" pitchFamily="2" charset="-122"/>
              </a:rPr>
              <a:t>	</a:t>
            </a:r>
            <a:r>
              <a:rPr lang="zh-CN" altLang="en-US" b="1" dirty="0" smtClean="0">
                <a:ea typeface="宋体" panose="02010600030101010101" pitchFamily="2" charset="-122"/>
              </a:rPr>
              <a:t>用途：</a:t>
            </a:r>
            <a:r>
              <a:rPr lang="zh-CN" altLang="en-US" dirty="0" smtClean="0">
                <a:ea typeface="宋体" panose="02010600030101010101" pitchFamily="2" charset="-122"/>
              </a:rPr>
              <a:t>该方法提示并等待，直到用户按回车键后返回。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public static </a:t>
            </a:r>
            <a:r>
              <a:rPr lang="en-US" altLang="zh-CN" dirty="0" err="1" smtClean="0"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ea typeface="宋体" panose="02010600030101010101" pitchFamily="2" charset="-122"/>
              </a:rPr>
              <a:t>readInt</a:t>
            </a:r>
            <a:r>
              <a:rPr lang="en-US" altLang="zh-CN" dirty="0" smtClean="0">
                <a:ea typeface="宋体" panose="02010600030101010101" pitchFamily="2" charset="-122"/>
              </a:rPr>
              <a:t>()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600075" lvl="1" indent="-342900">
              <a:lnSpc>
                <a:spcPct val="100000"/>
              </a:lnSpc>
              <a:buNone/>
              <a:defRPr/>
            </a:pPr>
            <a:r>
              <a:rPr lang="en-US" altLang="zh-CN" b="1" dirty="0" smtClean="0">
                <a:ea typeface="宋体" panose="02010600030101010101" pitchFamily="2" charset="-122"/>
              </a:rPr>
              <a:t>	</a:t>
            </a:r>
            <a:r>
              <a:rPr lang="zh-CN" altLang="en-US" b="1" dirty="0" smtClean="0">
                <a:ea typeface="宋体" panose="02010600030101010101" pitchFamily="2" charset="-122"/>
              </a:rPr>
              <a:t>用途：</a:t>
            </a:r>
            <a:r>
              <a:rPr lang="zh-CN" altLang="en-US" dirty="0" smtClean="0">
                <a:ea typeface="宋体" panose="02010600030101010101" pitchFamily="2" charset="-122"/>
              </a:rPr>
              <a:t>该方法从键盘读取一个长度不超过</a:t>
            </a:r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位的整数，并将其作为方法的返回值。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public static char </a:t>
            </a:r>
            <a:r>
              <a:rPr lang="en-US" altLang="zh-CN" dirty="0" err="1" smtClean="0">
                <a:ea typeface="宋体" panose="02010600030101010101" pitchFamily="2" charset="-122"/>
              </a:rPr>
              <a:t>readConfirmSelection</a:t>
            </a:r>
            <a:r>
              <a:rPr lang="en-US" altLang="zh-CN" dirty="0" smtClean="0">
                <a:ea typeface="宋体" panose="02010600030101010101" pitchFamily="2" charset="-122"/>
              </a:rPr>
              <a:t>() </a:t>
            </a:r>
            <a:r>
              <a:rPr lang="zh-CN" altLang="en-US" sz="1350" dirty="0">
                <a:ea typeface="宋体" panose="02010600030101010101" pitchFamily="2" charset="-122"/>
              </a:rPr>
              <a:t>：</a:t>
            </a:r>
            <a:endParaRPr lang="en-US" altLang="zh-CN" sz="1350" dirty="0">
              <a:ea typeface="宋体" panose="02010600030101010101" pitchFamily="2" charset="-122"/>
            </a:endParaRPr>
          </a:p>
          <a:p>
            <a:pPr marL="600075" lvl="1" indent="-342900">
              <a:lnSpc>
                <a:spcPct val="100000"/>
              </a:lnSpc>
              <a:buNone/>
              <a:defRPr/>
            </a:pPr>
            <a:r>
              <a:rPr lang="en-US" altLang="zh-CN" sz="1350" dirty="0">
                <a:ea typeface="宋体" panose="02010600030101010101" pitchFamily="2" charset="-122"/>
              </a:rPr>
              <a:t>	</a:t>
            </a:r>
            <a:r>
              <a:rPr lang="zh-CN" altLang="en-US" b="1" dirty="0" smtClean="0">
                <a:ea typeface="宋体" panose="02010600030101010101" pitchFamily="2" charset="-122"/>
              </a:rPr>
              <a:t>用途：</a:t>
            </a:r>
            <a:r>
              <a:rPr lang="zh-CN" altLang="en-US" dirty="0" smtClean="0">
                <a:ea typeface="宋体" panose="02010600030101010101" pitchFamily="2" charset="-122"/>
              </a:rPr>
              <a:t>从键盘读取‘</a:t>
            </a:r>
            <a:r>
              <a:rPr lang="en-US" altLang="zh-CN" dirty="0" smtClean="0">
                <a:ea typeface="宋体" panose="02010600030101010101" pitchFamily="2" charset="-122"/>
              </a:rPr>
              <a:t>Y’</a:t>
            </a:r>
            <a:r>
              <a:rPr lang="zh-CN" altLang="en-US" dirty="0" smtClean="0">
                <a:ea typeface="宋体" panose="02010600030101010101" pitchFamily="2" charset="-122"/>
              </a:rPr>
              <a:t>或</a:t>
            </a:r>
            <a:r>
              <a:rPr lang="en-US" altLang="zh-CN" dirty="0" smtClean="0">
                <a:ea typeface="宋体" panose="02010600030101010101" pitchFamily="2" charset="-122"/>
              </a:rPr>
              <a:t>’N’</a:t>
            </a:r>
            <a:r>
              <a:rPr lang="zh-CN" altLang="en-US" dirty="0" smtClean="0">
                <a:ea typeface="宋体" panose="02010600030101010101" pitchFamily="2" charset="-122"/>
              </a:rPr>
              <a:t>，并将其作为方法的返回值。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0869" y="535767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Gulim" panose="020B0600000101010101" pitchFamily="34" charset="-127"/>
              </a:rPr>
              <a:t>Equipment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接口及其实现子类的设计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93853" y="1551682"/>
            <a:ext cx="7263828" cy="361235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说明：</a:t>
            </a: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smtClean="0"/>
              <a:t>model </a:t>
            </a:r>
            <a:r>
              <a:rPr lang="zh-CN" altLang="en-US" sz="1575">
                <a:latin typeface="+mj-lt"/>
                <a:ea typeface="宋体" panose="02010600030101010101" pitchFamily="2" charset="-122"/>
              </a:rPr>
              <a:t>表示</a:t>
            </a:r>
            <a:r>
              <a:rPr lang="zh-CN" altLang="en-US" sz="1575" dirty="0">
                <a:latin typeface="+mj-lt"/>
                <a:ea typeface="宋体" panose="02010600030101010101" pitchFamily="2" charset="-122"/>
              </a:rPr>
              <a:t>机器的型号</a:t>
            </a:r>
            <a:endParaRPr lang="en-US" altLang="zh-CN" sz="1575" dirty="0"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smtClean="0"/>
              <a:t>display </a:t>
            </a:r>
            <a:r>
              <a:rPr lang="zh-CN" altLang="en-US" sz="1575">
                <a:latin typeface="+mj-lt"/>
                <a:ea typeface="宋体" panose="02010600030101010101" pitchFamily="2" charset="-122"/>
              </a:rPr>
              <a:t>表示显示器名称</a:t>
            </a:r>
            <a:endParaRPr lang="en-US" altLang="zh-CN" sz="1575"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smtClean="0">
                <a:latin typeface="+mj-lt"/>
                <a:ea typeface="宋体" panose="02010600030101010101" pitchFamily="2" charset="-122"/>
              </a:rPr>
              <a:t>type </a:t>
            </a:r>
            <a:r>
              <a:rPr lang="zh-CN" altLang="en-US" sz="1575">
                <a:latin typeface="+mj-lt"/>
                <a:ea typeface="宋体" panose="02010600030101010101" pitchFamily="2" charset="-122"/>
              </a:rPr>
              <a:t>表示机器的类型</a:t>
            </a:r>
            <a:endParaRPr lang="zh-CN" altLang="en-US" sz="1575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r>
              <a:rPr lang="zh-CN" altLang="en-US" smtClean="0">
                <a:latin typeface="+mj-lt"/>
                <a:ea typeface="宋体" panose="02010600030101010101" pitchFamily="2" charset="-122"/>
              </a:rPr>
              <a:t>根据需要提供</a:t>
            </a: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各属性的</a:t>
            </a:r>
            <a:r>
              <a:rPr lang="en-US" altLang="zh-CN" dirty="0" smtClean="0">
                <a:latin typeface="+mj-lt"/>
                <a:ea typeface="宋体" panose="02010600030101010101" pitchFamily="2" charset="-122"/>
              </a:rPr>
              <a:t>get/set</a:t>
            </a: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方法以及重载</a:t>
            </a:r>
            <a:r>
              <a:rPr lang="zh-CN" altLang="en-US" smtClean="0">
                <a:latin typeface="+mj-lt"/>
                <a:ea typeface="宋体" panose="02010600030101010101" pitchFamily="2" charset="-122"/>
              </a:rPr>
              <a:t>构造器</a:t>
            </a:r>
            <a:endParaRPr lang="en-US" altLang="zh-CN" smtClean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r>
              <a:rPr lang="zh-CN" altLang="en-US">
                <a:latin typeface="+mj-lt"/>
                <a:ea typeface="宋体" panose="02010600030101010101" pitchFamily="2" charset="-122"/>
              </a:rPr>
              <a:t>实现</a:t>
            </a:r>
            <a:r>
              <a:rPr lang="zh-CN" altLang="en-US" smtClean="0">
                <a:latin typeface="+mj-lt"/>
                <a:ea typeface="宋体" panose="02010600030101010101" pitchFamily="2" charset="-122"/>
              </a:rPr>
              <a:t>类实现接口的方法，返回各自属性的信息</a:t>
            </a:r>
            <a:endParaRPr lang="en-US" altLang="zh-CN" dirty="0" smtClean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9712" y="1234948"/>
            <a:ext cx="2052228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&lt;&lt;interface&gt;&gt;</a:t>
            </a:r>
            <a:endParaRPr lang="en-US" altLang="zh-CN" sz="1200" dirty="0"/>
          </a:p>
          <a:p>
            <a:r>
              <a:rPr lang="en-US" altLang="zh-CN" sz="1200" dirty="0"/>
              <a:t>Equipment</a:t>
            </a:r>
            <a:endParaRPr lang="en-US" altLang="zh-CN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979712" y="1673530"/>
            <a:ext cx="205222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endParaRPr lang="en-US" altLang="zh-CN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979712" y="1927445"/>
            <a:ext cx="205222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getDescription</a:t>
            </a:r>
            <a:r>
              <a:rPr lang="en-US" altLang="zh-CN" sz="1200" dirty="0"/>
              <a:t> () : String </a:t>
            </a:r>
            <a:endParaRPr lang="en-US" altLang="zh-CN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541282" y="1234948"/>
            <a:ext cx="269172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err="1"/>
              <a:t>NoteBook</a:t>
            </a:r>
            <a:endParaRPr lang="en-US" altLang="zh-CN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541281" y="1472165"/>
            <a:ext cx="2691725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200" dirty="0"/>
              <a:t> model: String</a:t>
            </a:r>
            <a:endParaRPr lang="en-US" altLang="zh-CN" sz="1200" dirty="0"/>
          </a:p>
          <a:p>
            <a:pPr algn="l">
              <a:buFontTx/>
              <a:buChar char="-"/>
            </a:pPr>
            <a:r>
              <a:rPr lang="en-US" altLang="zh-CN" sz="1200" dirty="0"/>
              <a:t> price: double</a:t>
            </a:r>
            <a:endParaRPr lang="en-US" altLang="zh-CN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539833" y="1910746"/>
            <a:ext cx="2693174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NoteBook</a:t>
            </a:r>
            <a:r>
              <a:rPr lang="en-US" altLang="zh-CN" sz="1200" dirty="0"/>
              <a:t>(model: String, price: double)</a:t>
            </a:r>
            <a:endParaRPr lang="zh-CN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510301" y="2288788"/>
            <a:ext cx="2575645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PC</a:t>
            </a:r>
            <a:endParaRPr lang="en-US" altLang="zh-CN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510301" y="2542704"/>
            <a:ext cx="2575645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200" dirty="0"/>
              <a:t> model: String</a:t>
            </a:r>
            <a:endParaRPr lang="en-US" altLang="zh-CN" sz="1200" dirty="0"/>
          </a:p>
          <a:p>
            <a:pPr algn="l">
              <a:buFontTx/>
              <a:buChar char="-"/>
            </a:pPr>
            <a:r>
              <a:rPr lang="en-US" altLang="zh-CN" sz="1200" dirty="0"/>
              <a:t> display: String</a:t>
            </a:r>
            <a:endParaRPr lang="en-US" altLang="zh-CN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510301" y="2981285"/>
            <a:ext cx="2575645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PC(model: String, display: String)</a:t>
            </a:r>
            <a:endParaRPr lang="zh-CN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539833" y="2415746"/>
            <a:ext cx="269317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Printer</a:t>
            </a:r>
            <a:endParaRPr lang="en-US" altLang="zh-CN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539833" y="2660569"/>
            <a:ext cx="2693174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200"/>
              <a:t>name: String</a:t>
            </a:r>
            <a:endParaRPr lang="en-US" altLang="zh-CN" sz="1200"/>
          </a:p>
          <a:p>
            <a:pPr>
              <a:buFontTx/>
              <a:buChar char="-"/>
            </a:pPr>
            <a:r>
              <a:rPr lang="en-US" altLang="zh-CN" sz="1200"/>
              <a:t> type: String</a:t>
            </a:r>
            <a:endParaRPr lang="en-US" altLang="zh-CN" sz="1200"/>
          </a:p>
        </p:txBody>
      </p:sp>
      <p:sp>
        <p:nvSpPr>
          <p:cNvPr id="17" name="TextBox 16"/>
          <p:cNvSpPr txBox="1"/>
          <p:nvPr/>
        </p:nvSpPr>
        <p:spPr>
          <a:xfrm>
            <a:off x="4539833" y="3101325"/>
            <a:ext cx="269317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/>
              <a:t>+ Printer(name: String, type: String)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0869" y="535767"/>
            <a:ext cx="6172200" cy="642942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Employee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类及其子类的设计</a:t>
            </a:r>
            <a:endParaRPr kumimoji="1" lang="zh-CN" altLang="en-US" sz="2400" b="1" kern="0" dirty="0">
              <a:solidFill>
                <a:srgbClr val="000000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965771" y="1746114"/>
            <a:ext cx="6792583" cy="3198691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r>
              <a:rPr lang="zh-CN" altLang="en-US" sz="2300" dirty="0" smtClean="0">
                <a:latin typeface="+mj-lt"/>
                <a:ea typeface="宋体" panose="02010600030101010101" pitchFamily="2" charset="-122"/>
              </a:rPr>
              <a:t>说明：</a:t>
            </a:r>
            <a:endParaRPr lang="en-US" altLang="zh-CN" sz="2300" dirty="0" smtClean="0">
              <a:latin typeface="+mj-lt"/>
              <a:ea typeface="宋体" panose="02010600030101010101" pitchFamily="2" charset="-122"/>
            </a:endParaRPr>
          </a:p>
          <a:p>
            <a:pPr marL="67754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sz="1950" dirty="0" err="1"/>
              <a:t>memberId</a:t>
            </a:r>
            <a:r>
              <a:rPr lang="en-US" altLang="zh-CN" sz="1950" dirty="0"/>
              <a:t> </a:t>
            </a:r>
            <a:r>
              <a:rPr lang="zh-CN" altLang="en-US" sz="1725" dirty="0">
                <a:latin typeface="+mj-lt"/>
                <a:ea typeface="宋体" panose="02010600030101010101" pitchFamily="2" charset="-122"/>
              </a:rPr>
              <a:t>用来记录成员加入开发团队后在团队中的</a:t>
            </a:r>
            <a:r>
              <a:rPr lang="en-US" altLang="zh-CN" sz="1725" dirty="0">
                <a:latin typeface="+mj-lt"/>
                <a:ea typeface="宋体" panose="02010600030101010101" pitchFamily="2" charset="-122"/>
              </a:rPr>
              <a:t>ID</a:t>
            </a:r>
            <a:endParaRPr lang="en-US" altLang="zh-CN" sz="1725" dirty="0">
              <a:latin typeface="+mj-lt"/>
              <a:ea typeface="宋体" panose="02010600030101010101" pitchFamily="2" charset="-122"/>
            </a:endParaRPr>
          </a:p>
          <a:p>
            <a:pPr marL="67754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sz="1950"/>
              <a:t>Status</a:t>
            </a:r>
            <a:r>
              <a:rPr lang="zh-CN" altLang="en-US" sz="1725">
                <a:latin typeface="+mj-lt"/>
                <a:ea typeface="宋体" panose="02010600030101010101" pitchFamily="2" charset="-122"/>
              </a:rPr>
              <a:t>是项目</a:t>
            </a:r>
            <a:r>
              <a:rPr lang="en-US" altLang="zh-CN" sz="1725">
                <a:latin typeface="+mj-lt"/>
                <a:ea typeface="宋体" panose="02010600030101010101" pitchFamily="2" charset="-122"/>
              </a:rPr>
              <a:t>service</a:t>
            </a:r>
            <a:r>
              <a:rPr lang="zh-CN" altLang="en-US" sz="1725">
                <a:latin typeface="+mj-lt"/>
                <a:ea typeface="宋体" panose="02010600030101010101" pitchFamily="2" charset="-122"/>
              </a:rPr>
              <a:t>包下自定义</a:t>
            </a:r>
            <a:r>
              <a:rPr lang="zh-CN" altLang="en-US" sz="1725" smtClean="0">
                <a:latin typeface="+mj-lt"/>
                <a:ea typeface="宋体" panose="02010600030101010101" pitchFamily="2" charset="-122"/>
              </a:rPr>
              <a:t>的类，</a:t>
            </a:r>
            <a:r>
              <a:rPr lang="zh-CN" altLang="en-US" sz="170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声明三个对象属性，分别表示</a:t>
            </a:r>
            <a:r>
              <a:rPr lang="zh-CN" altLang="en-US" sz="1700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成员</a:t>
            </a:r>
            <a:r>
              <a:rPr lang="zh-CN" altLang="en-US" sz="170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的状态</a:t>
            </a:r>
            <a:r>
              <a:rPr lang="zh-CN" altLang="en-US" sz="1725">
                <a:latin typeface="+mj-lt"/>
                <a:ea typeface="宋体" panose="02010600030101010101" pitchFamily="2" charset="-122"/>
              </a:rPr>
              <a:t>。</a:t>
            </a:r>
            <a:endParaRPr lang="en-US" altLang="zh-CN" sz="1725">
              <a:solidFill>
                <a:srgbClr val="0000FF"/>
              </a:solidFill>
              <a:latin typeface="+mj-lt"/>
              <a:ea typeface="宋体" panose="02010600030101010101" pitchFamily="2" charset="-122"/>
            </a:endParaRPr>
          </a:p>
          <a:p>
            <a:pPr marL="878840" lvl="2" indent="-285750">
              <a:buFont typeface="Wingdings" panose="05000000000000000000" pitchFamily="2" charset="2"/>
              <a:buChar char="ü"/>
              <a:defRPr/>
            </a:pPr>
            <a:r>
              <a:rPr lang="en-US" altLang="zh-CN" sz="1725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FREE-</a:t>
            </a:r>
            <a:r>
              <a:rPr lang="zh-CN" altLang="en-US" sz="1725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空闲</a:t>
            </a:r>
            <a:endParaRPr lang="en-US" altLang="zh-CN" sz="1725">
              <a:solidFill>
                <a:srgbClr val="0000FF"/>
              </a:solidFill>
              <a:latin typeface="+mj-lt"/>
              <a:ea typeface="宋体" panose="02010600030101010101" pitchFamily="2" charset="-122"/>
            </a:endParaRPr>
          </a:p>
          <a:p>
            <a:pPr marL="878840" lvl="2" indent="-285750">
              <a:buFont typeface="Wingdings" panose="05000000000000000000" pitchFamily="2" charset="2"/>
              <a:buChar char="ü"/>
              <a:defRPr/>
            </a:pPr>
            <a:r>
              <a:rPr lang="en-US" altLang="zh-CN" sz="1725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BUSY-</a:t>
            </a:r>
            <a:r>
              <a:rPr lang="zh-CN" altLang="en-US" sz="1725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已加入开发团队</a:t>
            </a:r>
            <a:endParaRPr lang="en-US" altLang="zh-CN" sz="1725" dirty="0">
              <a:solidFill>
                <a:srgbClr val="0000FF"/>
              </a:solidFill>
              <a:latin typeface="+mj-lt"/>
              <a:ea typeface="宋体" panose="02010600030101010101" pitchFamily="2" charset="-122"/>
            </a:endParaRPr>
          </a:p>
          <a:p>
            <a:pPr marL="878840" lvl="2" indent="-285750">
              <a:buFont typeface="Wingdings" panose="05000000000000000000" pitchFamily="2" charset="2"/>
              <a:buChar char="ü"/>
              <a:defRPr/>
            </a:pPr>
            <a:r>
              <a:rPr lang="en-US" altLang="zh-CN" sz="1725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VOCATION-</a:t>
            </a:r>
            <a:r>
              <a:rPr lang="zh-CN" altLang="en-US" sz="1725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正在休假</a:t>
            </a:r>
            <a:endParaRPr lang="en-US" altLang="zh-CN" sz="1725" dirty="0">
              <a:solidFill>
                <a:srgbClr val="0000FF"/>
              </a:solidFill>
              <a:latin typeface="+mj-lt"/>
              <a:ea typeface="宋体" panose="02010600030101010101" pitchFamily="2" charset="-122"/>
            </a:endParaRPr>
          </a:p>
          <a:p>
            <a:pPr marL="67754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sz="1950" dirty="0"/>
              <a:t>equipment </a:t>
            </a:r>
            <a:r>
              <a:rPr lang="zh-CN" altLang="en-US" sz="1950" dirty="0">
                <a:latin typeface="+mj-lt"/>
                <a:ea typeface="宋体" panose="02010600030101010101" pitchFamily="2" charset="-122"/>
              </a:rPr>
              <a:t>表示该成员领用的设备</a:t>
            </a:r>
            <a:endParaRPr lang="en-US" altLang="zh-CN" sz="1950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r>
              <a:rPr lang="zh-CN" altLang="en-US" sz="2325" dirty="0">
                <a:latin typeface="+mj-lt"/>
                <a:ea typeface="宋体" panose="02010600030101010101" pitchFamily="2" charset="-122"/>
              </a:rPr>
              <a:t>可</a:t>
            </a:r>
            <a:r>
              <a:rPr lang="zh-CN" altLang="en-US" sz="2325">
                <a:latin typeface="+mj-lt"/>
                <a:ea typeface="宋体" panose="02010600030101010101" pitchFamily="2" charset="-122"/>
              </a:rPr>
              <a:t>根据需要为</a:t>
            </a:r>
            <a:r>
              <a:rPr lang="zh-CN" altLang="en-US" sz="2325" dirty="0">
                <a:latin typeface="+mj-lt"/>
                <a:ea typeface="宋体" panose="02010600030101010101" pitchFamily="2" charset="-122"/>
              </a:rPr>
              <a:t>类提供各属性的</a:t>
            </a:r>
            <a:r>
              <a:rPr lang="en-US" altLang="zh-CN" sz="2325" dirty="0">
                <a:latin typeface="+mj-lt"/>
                <a:ea typeface="宋体" panose="02010600030101010101" pitchFamily="2" charset="-122"/>
              </a:rPr>
              <a:t>get/set</a:t>
            </a:r>
            <a:r>
              <a:rPr lang="zh-CN" altLang="en-US" sz="2325" dirty="0">
                <a:latin typeface="+mj-lt"/>
                <a:ea typeface="宋体" panose="02010600030101010101" pitchFamily="2" charset="-122"/>
              </a:rPr>
              <a:t>方法以及</a:t>
            </a:r>
            <a:r>
              <a:rPr lang="zh-CN" altLang="en-US" sz="2325" dirty="0">
                <a:ea typeface="宋体" panose="02010600030101010101" pitchFamily="2" charset="-122"/>
              </a:rPr>
              <a:t>重载</a:t>
            </a:r>
            <a:r>
              <a:rPr lang="zh-CN" altLang="en-US" sz="2325" dirty="0">
                <a:latin typeface="+mj-lt"/>
                <a:ea typeface="宋体" panose="02010600030101010101" pitchFamily="2" charset="-122"/>
              </a:rPr>
              <a:t>构造器</a:t>
            </a:r>
            <a:endParaRPr lang="en-US" altLang="zh-CN" sz="2325" dirty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54140" y="1221601"/>
            <a:ext cx="2616091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Employee</a:t>
            </a:r>
            <a:endParaRPr lang="en-US" altLang="zh-CN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654140" y="1471932"/>
            <a:ext cx="2616092" cy="830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- id: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</a:t>
            </a:r>
            <a:endParaRPr lang="en-US" altLang="zh-CN" sz="1200" dirty="0"/>
          </a:p>
          <a:p>
            <a:pPr algn="l">
              <a:buFontTx/>
              <a:buChar char="-"/>
            </a:pPr>
            <a:r>
              <a:rPr lang="en-US" altLang="zh-CN" sz="1200" dirty="0"/>
              <a:t> </a:t>
            </a:r>
            <a:r>
              <a:rPr lang="en-US" altLang="zh-CN" sz="1200" dirty="0" err="1"/>
              <a:t>name:String</a:t>
            </a:r>
            <a:endParaRPr lang="en-US" altLang="zh-CN" sz="1200" dirty="0"/>
          </a:p>
          <a:p>
            <a:pPr algn="l">
              <a:buFontTx/>
              <a:buChar char="-"/>
            </a:pPr>
            <a:r>
              <a:rPr lang="en-US" altLang="zh-CN" sz="1200" dirty="0"/>
              <a:t> age: </a:t>
            </a:r>
            <a:r>
              <a:rPr lang="en-US" altLang="zh-CN" sz="1200" dirty="0" err="1"/>
              <a:t>int</a:t>
            </a:r>
            <a:endParaRPr lang="en-US" altLang="zh-CN" sz="1200" dirty="0"/>
          </a:p>
          <a:p>
            <a:pPr algn="l">
              <a:buFontTx/>
              <a:buChar char="-"/>
            </a:pPr>
            <a:r>
              <a:rPr lang="en-US" altLang="zh-CN" sz="1200" dirty="0"/>
              <a:t> salary: double </a:t>
            </a:r>
            <a:endParaRPr lang="zh-CN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654140" y="2279846"/>
            <a:ext cx="2616092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+Employee(id: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, name: String, </a:t>
            </a:r>
            <a:endParaRPr lang="en-US" altLang="zh-CN" sz="1200" dirty="0"/>
          </a:p>
          <a:p>
            <a:pPr algn="l"/>
            <a:r>
              <a:rPr lang="en-US" altLang="zh-CN" sz="1200" dirty="0"/>
              <a:t>                   age: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, salary: double) 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649772" y="1221602"/>
            <a:ext cx="302502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Programmer</a:t>
            </a:r>
            <a:endParaRPr lang="en-US" altLang="zh-CN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648273" y="1471933"/>
            <a:ext cx="3026523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- </a:t>
            </a:r>
            <a:r>
              <a:rPr lang="en-US" altLang="zh-CN" sz="1200" dirty="0" err="1"/>
              <a:t>memberId</a:t>
            </a:r>
            <a:r>
              <a:rPr lang="en-US" altLang="zh-CN" sz="1200" dirty="0"/>
              <a:t> : </a:t>
            </a:r>
            <a:r>
              <a:rPr lang="en-US" altLang="zh-CN" sz="1200" dirty="0" err="1"/>
              <a:t>int</a:t>
            </a:r>
            <a:endParaRPr lang="en-US" altLang="zh-CN" sz="1200" dirty="0"/>
          </a:p>
          <a:p>
            <a:pPr algn="l">
              <a:buFontTx/>
              <a:buChar char="-"/>
            </a:pPr>
            <a:r>
              <a:rPr lang="en-US" altLang="zh-CN" sz="1200" dirty="0">
                <a:solidFill>
                  <a:srgbClr val="0000FF"/>
                </a:solidFill>
              </a:rPr>
              <a:t> status</a:t>
            </a:r>
            <a:r>
              <a:rPr lang="en-US" altLang="zh-CN" sz="1200">
                <a:solidFill>
                  <a:srgbClr val="0000FF"/>
                </a:solidFill>
              </a:rPr>
              <a:t>: Status = FREE</a:t>
            </a:r>
            <a:endParaRPr lang="en-US" altLang="zh-CN" sz="1200" dirty="0">
              <a:solidFill>
                <a:srgbClr val="0000FF"/>
              </a:solidFill>
            </a:endParaRPr>
          </a:p>
          <a:p>
            <a:pPr algn="l">
              <a:buFontTx/>
              <a:buChar char="-"/>
            </a:pPr>
            <a:r>
              <a:rPr lang="en-US" altLang="zh-CN" sz="1200" dirty="0"/>
              <a:t> equipment: Equipment</a:t>
            </a:r>
            <a:endParaRPr lang="en-US" altLang="zh-CN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648272" y="2092087"/>
            <a:ext cx="3026524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+Programmer(id: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, name: String, </a:t>
            </a:r>
            <a:endParaRPr lang="en-US" altLang="zh-CN" sz="1200" dirty="0"/>
          </a:p>
          <a:p>
            <a:pPr algn="l"/>
            <a:r>
              <a:rPr lang="en-US" altLang="zh-CN" sz="1200" dirty="0"/>
              <a:t>                       age: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, salary: double,</a:t>
            </a:r>
            <a:endParaRPr lang="en-US" altLang="zh-CN" sz="1200" dirty="0"/>
          </a:p>
          <a:p>
            <a:pPr algn="l"/>
            <a:r>
              <a:rPr lang="en-US" altLang="zh-CN" sz="1200" dirty="0"/>
              <a:t>                       equipment: Equipment) 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2329" y="430809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 smtClean="0">
                <a:solidFill>
                  <a:srgbClr val="000000"/>
                </a:solidFill>
                <a:latin typeface="+mn-lt"/>
                <a:ea typeface="Gulim" panose="020B0600000101010101" pitchFamily="34" charset="-127"/>
              </a:rPr>
              <a:t>Status</a:t>
            </a:r>
            <a:r>
              <a:rPr kumimoji="1" lang="zh-CN" altLang="en-US" sz="2400" b="1" kern="0" smtClean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0030" y="1009412"/>
            <a:ext cx="8748929" cy="75842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Status</a:t>
            </a:r>
            <a:r>
              <a:rPr lang="zh-CN" altLang="en-US" dirty="0" smtClean="0">
                <a:ea typeface="宋体" panose="02010600030101010101" pitchFamily="2" charset="-122"/>
              </a:rPr>
              <a:t>枚举类位于</a:t>
            </a:r>
            <a:r>
              <a:rPr lang="en-US" altLang="zh-CN" dirty="0" err="1" smtClean="0"/>
              <a:t>com.atguigu.team.service</a:t>
            </a:r>
            <a:r>
              <a:rPr lang="zh-CN" altLang="en-US" smtClean="0">
                <a:ea typeface="宋体" panose="02010600030101010101" pitchFamily="2" charset="-122"/>
              </a:rPr>
              <a:t>包中，封装员工的状态。其</a:t>
            </a:r>
            <a:r>
              <a:rPr lang="zh-CN" altLang="en-US" dirty="0" smtClean="0">
                <a:ea typeface="宋体" panose="02010600030101010101" pitchFamily="2" charset="-122"/>
              </a:rPr>
              <a:t>代码</a:t>
            </a:r>
            <a:r>
              <a:rPr lang="zh-CN" altLang="en-US" smtClean="0">
                <a:ea typeface="宋体" panose="02010600030101010101" pitchFamily="2" charset="-122"/>
              </a:rPr>
              <a:t>如下：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7919" y="1297186"/>
            <a:ext cx="816102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com.atguigu.team.service;</a:t>
            </a:r>
            <a:endParaRPr lang="en-US" altLang="zh-CN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b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Status {</a:t>
            </a:r>
            <a:endParaRPr lang="en-US" altLang="zh-CN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b="1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altLang="zh-CN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b="1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Status(String </a:t>
            </a:r>
            <a:r>
              <a:rPr lang="en-US" altLang="zh-CN" sz="1400" b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b="1" smtClean="0">
                <a:solidFill>
                  <a:srgbClr val="7F0055"/>
                </a:solidFill>
                <a:latin typeface="Consolas" panose="020B0609020204030204" pitchFamily="49" charset="0"/>
              </a:rPr>
              <a:t>        this</a:t>
            </a:r>
            <a:r>
              <a:rPr lang="en-US" altLang="zh-CN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400" b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b="1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Status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FREE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Status(</a:t>
            </a:r>
            <a:r>
              <a:rPr lang="en-US" altLang="zh-CN" sz="1400" b="1">
                <a:solidFill>
                  <a:srgbClr val="2A00FF"/>
                </a:solidFill>
                <a:latin typeface="Consolas" panose="020B0609020204030204" pitchFamily="49" charset="0"/>
              </a:rPr>
              <a:t>"FREE"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b="1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Status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VOCATION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Status(</a:t>
            </a:r>
            <a:r>
              <a:rPr lang="en-US" altLang="zh-CN" sz="1400" b="1">
                <a:solidFill>
                  <a:srgbClr val="2A00FF"/>
                </a:solidFill>
                <a:latin typeface="Consolas" panose="020B0609020204030204" pitchFamily="49" charset="0"/>
              </a:rPr>
              <a:t>"VOCATION"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b="1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Status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BUSY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Status(</a:t>
            </a:r>
            <a:r>
              <a:rPr lang="en-US" altLang="zh-CN" sz="1400" b="1">
                <a:solidFill>
                  <a:srgbClr val="2A00FF"/>
                </a:solidFill>
                <a:latin typeface="Consolas" panose="020B0609020204030204" pitchFamily="49" charset="0"/>
              </a:rPr>
              <a:t>"BUSY"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b="1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String getNAME() {</a:t>
            </a:r>
            <a:endParaRPr lang="en-US" altLang="zh-CN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b="1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altLang="zh-CN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646464"/>
                </a:solidFill>
                <a:latin typeface="Consolas" panose="020B0609020204030204" pitchFamily="49" charset="0"/>
              </a:rPr>
              <a:t>    @</a:t>
            </a:r>
            <a:r>
              <a:rPr lang="en-US" altLang="zh-CN" sz="1400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en-US" altLang="zh-CN" sz="140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zh-CN" sz="1400" b="1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String toString() {</a:t>
            </a:r>
            <a:endParaRPr lang="en-US" altLang="zh-CN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b="1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altLang="zh-CN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0869" y="535767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Gulim" panose="020B0600000101010101" pitchFamily="34" charset="-127"/>
              </a:rPr>
              <a:t>Employee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类及其子类的设计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91018" y="1835015"/>
            <a:ext cx="6914507" cy="2961617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说明：</a:t>
            </a: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/>
              <a:t>b</a:t>
            </a:r>
            <a:r>
              <a:rPr lang="en-US" altLang="zh-CN" smtClean="0"/>
              <a:t>onus</a:t>
            </a:r>
            <a:r>
              <a:rPr lang="zh-CN" altLang="en-US" sz="1575">
                <a:latin typeface="+mj-lt"/>
                <a:ea typeface="宋体" panose="02010600030101010101" pitchFamily="2" charset="-122"/>
              </a:rPr>
              <a:t> 表示奖金</a:t>
            </a:r>
            <a:endParaRPr lang="en-US" altLang="zh-CN" sz="1575" dirty="0"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/>
              <a:t>s</a:t>
            </a:r>
            <a:r>
              <a:rPr lang="en-US" altLang="zh-CN" smtClean="0"/>
              <a:t>tock </a:t>
            </a:r>
            <a:r>
              <a:rPr lang="zh-CN" altLang="en-US" sz="1575">
                <a:latin typeface="+mj-lt"/>
                <a:ea typeface="宋体" panose="02010600030101010101" pitchFamily="2" charset="-122"/>
              </a:rPr>
              <a:t>表示</a:t>
            </a:r>
            <a:r>
              <a:rPr lang="zh-CN" altLang="en-US" sz="1575" dirty="0">
                <a:latin typeface="+mj-lt"/>
                <a:ea typeface="宋体" panose="02010600030101010101" pitchFamily="2" charset="-122"/>
              </a:rPr>
              <a:t>公司奖励的股票数量</a:t>
            </a:r>
            <a:endParaRPr lang="en-US" altLang="zh-CN" sz="1575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可</a:t>
            </a:r>
            <a:r>
              <a:rPr lang="zh-CN" altLang="en-US" smtClean="0">
                <a:latin typeface="+mj-lt"/>
                <a:ea typeface="宋体" panose="02010600030101010101" pitchFamily="2" charset="-122"/>
              </a:rPr>
              <a:t>根据需要</a:t>
            </a:r>
            <a:r>
              <a:rPr lang="zh-CN" altLang="en-US" smtClean="0">
                <a:ea typeface="宋体" panose="02010600030101010101" pitchFamily="2" charset="-122"/>
              </a:rPr>
              <a:t>为</a:t>
            </a:r>
            <a:r>
              <a:rPr lang="zh-CN" altLang="en-US" dirty="0" smtClean="0">
                <a:ea typeface="宋体" panose="02010600030101010101" pitchFamily="2" charset="-122"/>
              </a:rPr>
              <a:t>类</a:t>
            </a: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提供各属性的</a:t>
            </a:r>
            <a:r>
              <a:rPr lang="en-US" altLang="zh-CN" dirty="0" smtClean="0">
                <a:latin typeface="+mj-lt"/>
                <a:ea typeface="宋体" panose="02010600030101010101" pitchFamily="2" charset="-122"/>
              </a:rPr>
              <a:t>get/set</a:t>
            </a: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方法以及重载构造器</a:t>
            </a:r>
            <a:endParaRPr lang="en-US" altLang="zh-CN" dirty="0" smtClean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0576" y="1287364"/>
            <a:ext cx="2749655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Designer</a:t>
            </a:r>
            <a:endParaRPr lang="en-US" altLang="zh-CN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520576" y="1541280"/>
            <a:ext cx="2749655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200" dirty="0"/>
              <a:t>bonus : double</a:t>
            </a:r>
            <a:endParaRPr lang="en-US" altLang="zh-CN" sz="1200" dirty="0"/>
          </a:p>
          <a:p>
            <a:pPr algn="l">
              <a:buFontTx/>
              <a:buChar char="-"/>
            </a:pPr>
            <a:endParaRPr lang="en-US" altLang="zh-CN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520576" y="1979861"/>
            <a:ext cx="2749656" cy="830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Designer(id: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, name: String, </a:t>
            </a:r>
            <a:endParaRPr lang="en-US" altLang="zh-CN" sz="1200" dirty="0"/>
          </a:p>
          <a:p>
            <a:pPr algn="l"/>
            <a:r>
              <a:rPr lang="en-US" altLang="zh-CN" sz="1200" dirty="0"/>
              <a:t>                   age: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, salary: double,</a:t>
            </a:r>
            <a:endParaRPr lang="en-US" altLang="zh-CN" sz="1200" dirty="0"/>
          </a:p>
          <a:p>
            <a:pPr algn="l"/>
            <a:r>
              <a:rPr lang="en-US" altLang="zh-CN" sz="1200" dirty="0"/>
              <a:t>                   equipment: Equipment,</a:t>
            </a:r>
            <a:endParaRPr lang="en-US" altLang="zh-CN" sz="1200" dirty="0"/>
          </a:p>
          <a:p>
            <a:pPr algn="l"/>
            <a:r>
              <a:rPr lang="en-US" altLang="zh-CN" sz="1200" dirty="0"/>
              <a:t>                   bonus : double) </a:t>
            </a:r>
            <a:endParaRPr lang="zh-CN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648273" y="1291293"/>
            <a:ext cx="2738845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Architect</a:t>
            </a:r>
            <a:endParaRPr lang="en-US" altLang="zh-CN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648273" y="1537734"/>
            <a:ext cx="2738845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200" dirty="0"/>
              <a:t>stock : </a:t>
            </a:r>
            <a:r>
              <a:rPr lang="en-US" altLang="zh-CN" sz="1200" dirty="0" err="1"/>
              <a:t>int</a:t>
            </a:r>
            <a:endParaRPr lang="en-US" altLang="zh-CN" sz="1200" dirty="0"/>
          </a:p>
          <a:p>
            <a:pPr algn="l">
              <a:buFontTx/>
              <a:buChar char="-"/>
            </a:pPr>
            <a:endParaRPr lang="en-US" altLang="zh-CN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8271" y="1976937"/>
            <a:ext cx="2738847" cy="830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+Architect (id: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, name: String, </a:t>
            </a:r>
            <a:endParaRPr lang="en-US" altLang="zh-CN" sz="1200" dirty="0"/>
          </a:p>
          <a:p>
            <a:pPr algn="l"/>
            <a:r>
              <a:rPr lang="en-US" altLang="zh-CN" sz="1200" dirty="0"/>
              <a:t>                   age: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, salary: double,</a:t>
            </a:r>
            <a:endParaRPr lang="en-US" altLang="zh-CN" sz="1200" dirty="0"/>
          </a:p>
          <a:p>
            <a:pPr algn="l"/>
            <a:r>
              <a:rPr lang="en-US" altLang="zh-CN" sz="1200" dirty="0"/>
              <a:t>                   equipment: Equipment,</a:t>
            </a:r>
            <a:endParaRPr lang="en-US" altLang="zh-CN" sz="1200" dirty="0"/>
          </a:p>
          <a:p>
            <a:pPr algn="l"/>
            <a:r>
              <a:rPr lang="en-US" altLang="zh-CN" sz="1200" dirty="0"/>
              <a:t>                   bonus : double, stock 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83" y="524652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2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实现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service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包中的类</a:t>
            </a:r>
            <a:endParaRPr lang="zh-CN" alt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6044" y="1545636"/>
            <a:ext cx="7633699" cy="2667744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ea typeface="宋体" panose="02010600030101010101" pitchFamily="2" charset="-122"/>
              </a:rPr>
              <a:t>按照设计要求编写</a:t>
            </a:r>
            <a:r>
              <a:rPr lang="en-US" altLang="zh-CN" dirty="0" err="1">
                <a:ea typeface="宋体" panose="02010600030101010101" pitchFamily="2" charset="-122"/>
              </a:rPr>
              <a:t>NameListService</a:t>
            </a:r>
            <a:r>
              <a:rPr lang="zh-CN" altLang="en-US" dirty="0">
                <a:ea typeface="宋体" panose="02010600030101010101" pitchFamily="2" charset="-122"/>
              </a:rPr>
              <a:t>类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ea typeface="宋体" panose="02010600030101010101" pitchFamily="2" charset="-122"/>
              </a:rPr>
              <a:t>在</a:t>
            </a:r>
            <a:r>
              <a:rPr lang="en-US" altLang="zh-CN" dirty="0" err="1">
                <a:ea typeface="宋体" panose="02010600030101010101" pitchFamily="2" charset="-122"/>
              </a:rPr>
              <a:t>NameListService</a:t>
            </a:r>
            <a:r>
              <a:rPr lang="zh-CN" altLang="en-US" dirty="0">
                <a:ea typeface="宋体" panose="02010600030101010101" pitchFamily="2" charset="-122"/>
              </a:rPr>
              <a:t>类中临时添加一个</a:t>
            </a:r>
            <a:r>
              <a:rPr lang="en-US" altLang="zh-CN" dirty="0">
                <a:ea typeface="宋体" panose="02010600030101010101" pitchFamily="2" charset="-122"/>
              </a:rPr>
              <a:t>main</a:t>
            </a:r>
            <a:r>
              <a:rPr lang="zh-CN" altLang="en-US" dirty="0">
                <a:ea typeface="宋体" panose="02010600030101010101" pitchFamily="2" charset="-122"/>
              </a:rPr>
              <a:t>方法中，作为单元测试方法。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ea typeface="宋体" panose="02010600030101010101" pitchFamily="2" charset="-122"/>
              </a:rPr>
              <a:t>在方法中创建</a:t>
            </a:r>
            <a:r>
              <a:rPr lang="en-US" altLang="zh-CN" dirty="0" err="1">
                <a:ea typeface="宋体" panose="02010600030101010101" pitchFamily="2" charset="-122"/>
              </a:rPr>
              <a:t>NameListService</a:t>
            </a:r>
            <a:r>
              <a:rPr lang="zh-CN" altLang="en-US" dirty="0">
                <a:ea typeface="宋体" panose="02010600030101010101" pitchFamily="2" charset="-122"/>
              </a:rPr>
              <a:t>对象，然后分别用模拟数据调用该对象的各个方法，以测试是否正确。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indent="-342900"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zh-CN" altLang="en-US" dirty="0">
                <a:ea typeface="宋体" panose="02010600030101010101" pitchFamily="2" charset="-122"/>
              </a:rPr>
              <a:t>注：测试应细化到包含了所有非正常的情况，以确保方法完全正确。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 startAt="4"/>
              <a:defRPr/>
            </a:pPr>
            <a:r>
              <a:rPr lang="zh-CN" altLang="en-US" dirty="0">
                <a:ea typeface="宋体" panose="02010600030101010101" pitchFamily="2" charset="-122"/>
              </a:rPr>
              <a:t>重复</a:t>
            </a:r>
            <a:r>
              <a:rPr lang="en-US" altLang="zh-CN" dirty="0">
                <a:ea typeface="宋体" panose="02010600030101010101" pitchFamily="2" charset="-122"/>
              </a:rPr>
              <a:t>1-3</a:t>
            </a:r>
            <a:r>
              <a:rPr lang="zh-CN" altLang="en-US" dirty="0">
                <a:ea typeface="宋体" panose="02010600030101010101" pitchFamily="2" charset="-122"/>
              </a:rPr>
              <a:t>步，完成</a:t>
            </a:r>
            <a:r>
              <a:rPr lang="en-US" altLang="zh-CN" dirty="0" err="1">
                <a:ea typeface="宋体" panose="02010600030101010101" pitchFamily="2" charset="-122"/>
              </a:rPr>
              <a:t>TeamService</a:t>
            </a:r>
            <a:r>
              <a:rPr lang="zh-CN" altLang="en-US" dirty="0">
                <a:ea typeface="宋体" panose="02010600030101010101" pitchFamily="2" charset="-122"/>
              </a:rPr>
              <a:t>类</a:t>
            </a:r>
            <a:r>
              <a:rPr lang="zh-CN" altLang="en-US">
                <a:ea typeface="宋体" panose="02010600030101010101" pitchFamily="2" charset="-122"/>
              </a:rPr>
              <a:t>的开发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9094" y="434833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NameListService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类的设计</a:t>
            </a:r>
            <a:endParaRPr lang="zh-CN" altLang="en-US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26724" y="1203385"/>
            <a:ext cx="8188503" cy="372581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defRPr/>
            </a:pPr>
            <a:r>
              <a:rPr lang="zh-CN" altLang="en-US" smtClean="0">
                <a:ea typeface="新宋体" panose="02010609030101010101" pitchFamily="49" charset="-122"/>
              </a:rPr>
              <a:t>功能：</a:t>
            </a:r>
            <a:r>
              <a:rPr lang="zh-CN" altLang="en-US">
                <a:ea typeface="新宋体" panose="02010609030101010101" pitchFamily="49" charset="-122"/>
              </a:rPr>
              <a:t>负责将</a:t>
            </a:r>
            <a:r>
              <a:rPr lang="en-US" altLang="zh-CN">
                <a:ea typeface="新宋体" panose="02010609030101010101" pitchFamily="49" charset="-122"/>
              </a:rPr>
              <a:t>Data</a:t>
            </a:r>
            <a:r>
              <a:rPr lang="zh-CN" altLang="en-US">
                <a:ea typeface="新宋体" panose="02010609030101010101" pitchFamily="49" charset="-122"/>
              </a:rPr>
              <a:t>中的数据封装到</a:t>
            </a:r>
            <a:r>
              <a:rPr lang="en-US" altLang="zh-CN">
                <a:ea typeface="新宋体" panose="02010609030101010101" pitchFamily="49" charset="-122"/>
              </a:rPr>
              <a:t>Employee[]</a:t>
            </a:r>
            <a:r>
              <a:rPr lang="zh-CN" altLang="en-US">
                <a:ea typeface="新宋体" panose="02010609030101010101" pitchFamily="49" charset="-122"/>
              </a:rPr>
              <a:t>数组中，同时提供相关操作</a:t>
            </a:r>
            <a:r>
              <a:rPr lang="en-US" altLang="zh-CN">
                <a:ea typeface="新宋体" panose="02010609030101010101" pitchFamily="49" charset="-122"/>
              </a:rPr>
              <a:t>Employee[]</a:t>
            </a:r>
            <a:r>
              <a:rPr lang="zh-CN" altLang="en-US">
                <a:ea typeface="新宋体" panose="02010609030101010101" pitchFamily="49" charset="-122"/>
              </a:rPr>
              <a:t>的</a:t>
            </a:r>
            <a:r>
              <a:rPr lang="zh-CN" altLang="en-US" smtClean="0">
                <a:ea typeface="新宋体" panose="02010609030101010101" pitchFamily="49" charset="-122"/>
              </a:rPr>
              <a:t>方法。</a:t>
            </a:r>
            <a:endParaRPr lang="en-US" altLang="zh-CN" smtClean="0">
              <a:ea typeface="新宋体" panose="02010609030101010101" pitchFamily="49" charset="-122"/>
            </a:endParaRPr>
          </a:p>
          <a:p>
            <a:pPr marL="342900" indent="-342900">
              <a:defRPr/>
            </a:pPr>
            <a:r>
              <a:rPr lang="zh-CN" altLang="en-US" smtClean="0">
                <a:latin typeface="+mj-lt"/>
                <a:ea typeface="宋体" panose="02010600030101010101" pitchFamily="2" charset="-122"/>
              </a:rPr>
              <a:t>说明：</a:t>
            </a: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employees</a:t>
            </a:r>
            <a:r>
              <a:rPr lang="zh-CN" altLang="en-US" sz="1575">
                <a:latin typeface="+mj-lt"/>
                <a:ea typeface="宋体" panose="02010600030101010101" pitchFamily="2" charset="-122"/>
              </a:rPr>
              <a:t>用来保存公司</a:t>
            </a:r>
            <a:r>
              <a:rPr lang="zh-CN" altLang="en-US" sz="1575">
                <a:ea typeface="宋体" panose="02010600030101010101" pitchFamily="2" charset="-122"/>
              </a:rPr>
              <a:t>所有</a:t>
            </a:r>
            <a:r>
              <a:rPr lang="zh-CN" altLang="en-US" sz="1575">
                <a:latin typeface="+mj-lt"/>
                <a:ea typeface="宋体" panose="02010600030101010101" pitchFamily="2" charset="-122"/>
              </a:rPr>
              <a:t>员工</a:t>
            </a:r>
            <a:r>
              <a:rPr lang="zh-CN" altLang="en-US" sz="1575" dirty="0">
                <a:latin typeface="+mj-lt"/>
                <a:ea typeface="宋体" panose="02010600030101010101" pitchFamily="2" charset="-122"/>
              </a:rPr>
              <a:t>对象</a:t>
            </a:r>
            <a:endParaRPr lang="en-US" altLang="zh-CN" sz="1575" dirty="0"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NameListService</a:t>
            </a:r>
            <a:r>
              <a:rPr lang="en-US" altLang="zh-CN" dirty="0" smtClean="0"/>
              <a:t>()</a:t>
            </a:r>
            <a:r>
              <a:rPr lang="zh-CN" altLang="en-US" sz="1575" dirty="0">
                <a:latin typeface="+mj-lt"/>
                <a:ea typeface="宋体" panose="02010600030101010101" pitchFamily="2" charset="-122"/>
              </a:rPr>
              <a:t>构造器：</a:t>
            </a:r>
            <a:endParaRPr lang="en-US" altLang="zh-CN" sz="1575" dirty="0">
              <a:latin typeface="+mj-lt"/>
              <a:ea typeface="宋体" panose="02010600030101010101" pitchFamily="2" charset="-122"/>
            </a:endParaRPr>
          </a:p>
          <a:p>
            <a:pPr marL="878840" lvl="2" indent="-285750">
              <a:lnSpc>
                <a:spcPct val="11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575" dirty="0">
                <a:latin typeface="+mj-lt"/>
                <a:ea typeface="宋体" panose="02010600030101010101" pitchFamily="2" charset="-122"/>
              </a:rPr>
              <a:t>根据项目提供的</a:t>
            </a:r>
            <a:r>
              <a:rPr lang="en-US" altLang="zh-CN" sz="1575" dirty="0">
                <a:latin typeface="+mj-lt"/>
                <a:ea typeface="宋体" panose="02010600030101010101" pitchFamily="2" charset="-122"/>
              </a:rPr>
              <a:t>Data</a:t>
            </a:r>
            <a:r>
              <a:rPr lang="zh-CN" altLang="en-US" sz="1575" dirty="0">
                <a:latin typeface="+mj-lt"/>
                <a:ea typeface="宋体" panose="02010600030101010101" pitchFamily="2" charset="-122"/>
              </a:rPr>
              <a:t>类构建相应大小的</a:t>
            </a:r>
            <a:r>
              <a:rPr lang="en-US" altLang="zh-CN" sz="1575" dirty="0">
                <a:latin typeface="+mj-lt"/>
                <a:ea typeface="宋体" panose="02010600030101010101" pitchFamily="2" charset="-122"/>
              </a:rPr>
              <a:t>employees</a:t>
            </a:r>
            <a:r>
              <a:rPr lang="zh-CN" altLang="en-US" sz="1575" dirty="0">
                <a:latin typeface="+mj-lt"/>
                <a:ea typeface="宋体" panose="02010600030101010101" pitchFamily="2" charset="-122"/>
              </a:rPr>
              <a:t>数组</a:t>
            </a:r>
            <a:endParaRPr lang="en-US" altLang="zh-CN" sz="1575" dirty="0">
              <a:latin typeface="+mj-lt"/>
              <a:ea typeface="宋体" panose="02010600030101010101" pitchFamily="2" charset="-122"/>
            </a:endParaRPr>
          </a:p>
          <a:p>
            <a:pPr marL="878840" lvl="2" indent="-285750">
              <a:lnSpc>
                <a:spcPct val="11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575" dirty="0">
                <a:latin typeface="+mj-lt"/>
                <a:ea typeface="宋体" panose="02010600030101010101" pitchFamily="2" charset="-122"/>
              </a:rPr>
              <a:t>再根据</a:t>
            </a:r>
            <a:r>
              <a:rPr lang="en-US" altLang="zh-CN" sz="1575" dirty="0">
                <a:ea typeface="宋体" panose="02010600030101010101" pitchFamily="2" charset="-122"/>
              </a:rPr>
              <a:t>Data</a:t>
            </a:r>
            <a:r>
              <a:rPr lang="zh-CN" altLang="en-US" sz="1575" dirty="0">
                <a:ea typeface="宋体" panose="02010600030101010101" pitchFamily="2" charset="-122"/>
              </a:rPr>
              <a:t>类中的数据构建不同的对象，包括</a:t>
            </a:r>
            <a:r>
              <a:rPr lang="en-US" altLang="zh-CN" sz="1575" dirty="0">
                <a:ea typeface="宋体" panose="02010600030101010101" pitchFamily="2" charset="-122"/>
              </a:rPr>
              <a:t>Employee</a:t>
            </a:r>
            <a:r>
              <a:rPr lang="zh-CN" altLang="en-US" sz="1575" dirty="0">
                <a:ea typeface="宋体" panose="02010600030101010101" pitchFamily="2" charset="-122"/>
              </a:rPr>
              <a:t>、</a:t>
            </a:r>
            <a:r>
              <a:rPr lang="en-US" altLang="zh-CN" sz="1575" dirty="0">
                <a:ea typeface="宋体" panose="02010600030101010101" pitchFamily="2" charset="-122"/>
              </a:rPr>
              <a:t>Programmer</a:t>
            </a:r>
            <a:r>
              <a:rPr lang="zh-CN" altLang="en-US" sz="1575" dirty="0">
                <a:ea typeface="宋体" panose="02010600030101010101" pitchFamily="2" charset="-122"/>
              </a:rPr>
              <a:t>、</a:t>
            </a:r>
            <a:r>
              <a:rPr lang="en-US" altLang="zh-CN" sz="1575" dirty="0">
                <a:ea typeface="宋体" panose="02010600030101010101" pitchFamily="2" charset="-122"/>
              </a:rPr>
              <a:t>Designer</a:t>
            </a:r>
            <a:r>
              <a:rPr lang="zh-CN" altLang="en-US" sz="1575" dirty="0">
                <a:ea typeface="宋体" panose="02010600030101010101" pitchFamily="2" charset="-122"/>
              </a:rPr>
              <a:t>和</a:t>
            </a:r>
            <a:r>
              <a:rPr lang="en-US" altLang="zh-CN" sz="1575" dirty="0">
                <a:ea typeface="宋体" panose="02010600030101010101" pitchFamily="2" charset="-122"/>
              </a:rPr>
              <a:t>Architect</a:t>
            </a:r>
            <a:r>
              <a:rPr lang="zh-CN" altLang="en-US" sz="1575" dirty="0">
                <a:ea typeface="宋体" panose="02010600030101010101" pitchFamily="2" charset="-122"/>
              </a:rPr>
              <a:t>对象，以及相关联</a:t>
            </a:r>
            <a:r>
              <a:rPr lang="zh-CN" altLang="en-US" sz="1575">
                <a:ea typeface="宋体" panose="02010600030101010101" pitchFamily="2" charset="-122"/>
              </a:rPr>
              <a:t>的</a:t>
            </a:r>
            <a:r>
              <a:rPr lang="en-US" altLang="zh-CN" sz="1575">
                <a:ea typeface="宋体" panose="02010600030101010101" pitchFamily="2" charset="-122"/>
              </a:rPr>
              <a:t>Equipment</a:t>
            </a:r>
            <a:r>
              <a:rPr lang="zh-CN" altLang="en-US" sz="1575" dirty="0">
                <a:ea typeface="宋体" panose="02010600030101010101" pitchFamily="2" charset="-122"/>
              </a:rPr>
              <a:t>子类的对象</a:t>
            </a:r>
            <a:endParaRPr lang="en-US" altLang="zh-CN" sz="1575" dirty="0">
              <a:ea typeface="宋体" panose="02010600030101010101" pitchFamily="2" charset="-122"/>
            </a:endParaRPr>
          </a:p>
          <a:p>
            <a:pPr marL="878840" lvl="2" indent="-285750">
              <a:lnSpc>
                <a:spcPct val="11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575" dirty="0">
                <a:latin typeface="+mj-lt"/>
                <a:ea typeface="宋体" panose="02010600030101010101" pitchFamily="2" charset="-122"/>
              </a:rPr>
              <a:t>将对象存于数组中</a:t>
            </a:r>
            <a:endParaRPr lang="en-US" altLang="zh-CN" sz="1575" dirty="0">
              <a:latin typeface="+mj-lt"/>
              <a:ea typeface="宋体" panose="02010600030101010101" pitchFamily="2" charset="-122"/>
            </a:endParaRPr>
          </a:p>
          <a:p>
            <a:pPr marL="878840" lvl="2" indent="-285750">
              <a:lnSpc>
                <a:spcPct val="11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1575" dirty="0">
                <a:ea typeface="宋体" panose="02010600030101010101" pitchFamily="2" charset="-122"/>
              </a:rPr>
              <a:t>Data</a:t>
            </a:r>
            <a:r>
              <a:rPr lang="zh-CN" altLang="en-US" sz="1575" dirty="0">
                <a:ea typeface="宋体" panose="02010600030101010101" pitchFamily="2" charset="-122"/>
              </a:rPr>
              <a:t>类位于</a:t>
            </a:r>
            <a:r>
              <a:rPr lang="en-US" altLang="zh-CN" sz="1575" dirty="0" err="1">
                <a:ea typeface="宋体" panose="02010600030101010101" pitchFamily="2" charset="-122"/>
              </a:rPr>
              <a:t>com.atguigu.team.service</a:t>
            </a:r>
            <a:r>
              <a:rPr lang="zh-CN" altLang="en-US" sz="1575" dirty="0">
                <a:ea typeface="宋体" panose="02010600030101010101" pitchFamily="2" charset="-122"/>
              </a:rPr>
              <a:t>包中</a:t>
            </a:r>
            <a:endParaRPr lang="en-US" altLang="zh-CN" sz="1575" dirty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1874" y="1064885"/>
            <a:ext cx="4320480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err="1"/>
              <a:t>NameListService</a:t>
            </a:r>
            <a:endParaRPr lang="en-US" altLang="zh-CN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21874" y="1532129"/>
            <a:ext cx="4320480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NameListService</a:t>
            </a:r>
            <a:r>
              <a:rPr lang="en-US" altLang="zh-CN" sz="1200" dirty="0"/>
              <a:t>()</a:t>
            </a:r>
            <a:endParaRPr lang="en-US" altLang="zh-CN" sz="1200" dirty="0"/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getAllEmployees</a:t>
            </a:r>
            <a:r>
              <a:rPr lang="en-US" altLang="zh-CN" sz="1200" dirty="0"/>
              <a:t>(): Employee[]</a:t>
            </a:r>
            <a:endParaRPr lang="en-US" altLang="zh-CN" sz="1200" dirty="0"/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getEmployee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id) </a:t>
            </a:r>
            <a:r>
              <a:rPr lang="en-US" altLang="zh-CN" sz="1200" dirty="0">
                <a:solidFill>
                  <a:srgbClr val="FF0000"/>
                </a:solidFill>
              </a:rPr>
              <a:t>throws </a:t>
            </a:r>
            <a:r>
              <a:rPr lang="en-US" altLang="zh-CN" sz="1200" dirty="0" err="1">
                <a:solidFill>
                  <a:srgbClr val="FF0000"/>
                </a:solidFill>
              </a:rPr>
              <a:t>TeamException</a:t>
            </a:r>
            <a:r>
              <a:rPr lang="en-US" altLang="zh-CN" sz="1200" dirty="0"/>
              <a:t>: Employee </a:t>
            </a:r>
            <a:endParaRPr lang="en-US" altLang="zh-CN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521874" y="1316105"/>
            <a:ext cx="4320480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- employees: Employee[]</a:t>
            </a:r>
            <a:endParaRPr lang="en-US" altLang="zh-C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5646" y="519522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NameListService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类的设计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1078787" y="1360100"/>
            <a:ext cx="7459038" cy="3612356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说明：</a:t>
            </a: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mtClean="0"/>
              <a:t>getAllEmployees </a:t>
            </a:r>
            <a:r>
              <a:rPr lang="en-US" altLang="zh-CN" dirty="0" smtClean="0"/>
              <a:t>()</a:t>
            </a:r>
            <a:r>
              <a:rPr lang="zh-CN" altLang="en-US" sz="1575" dirty="0">
                <a:latin typeface="+mj-lt"/>
                <a:ea typeface="宋体" panose="02010600030101010101" pitchFamily="2" charset="-122"/>
              </a:rPr>
              <a:t>方法：获取当前所有员工。</a:t>
            </a:r>
            <a:endParaRPr lang="en-US" altLang="zh-CN" sz="1575" dirty="0">
              <a:latin typeface="+mj-lt"/>
              <a:ea typeface="宋体" panose="02010600030101010101" pitchFamily="2" charset="-122"/>
            </a:endParaRPr>
          </a:p>
          <a:p>
            <a:pPr marL="878840" lvl="2" indent="-28575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575" dirty="0">
                <a:latin typeface="+mj-lt"/>
                <a:ea typeface="宋体" panose="02010600030101010101" pitchFamily="2" charset="-122"/>
              </a:rPr>
              <a:t>返回：包含所有员工对象的数组</a:t>
            </a:r>
            <a:endParaRPr lang="en-US" altLang="zh-CN" sz="1575" dirty="0"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getEmployee</a:t>
            </a:r>
            <a:r>
              <a:rPr lang="en-US" altLang="zh-CN" dirty="0" smtClean="0"/>
              <a:t>(id 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</a:t>
            </a:r>
            <a:r>
              <a:rPr lang="zh-CN" altLang="en-US" sz="1575" dirty="0">
                <a:ea typeface="宋体" panose="02010600030101010101" pitchFamily="2" charset="-122"/>
              </a:rPr>
              <a:t>方法：获取指定</a:t>
            </a:r>
            <a:r>
              <a:rPr lang="en-US" altLang="zh-CN" sz="1575" dirty="0">
                <a:ea typeface="宋体" panose="02010600030101010101" pitchFamily="2" charset="-122"/>
              </a:rPr>
              <a:t>ID</a:t>
            </a:r>
            <a:r>
              <a:rPr lang="zh-CN" altLang="en-US" sz="1575" dirty="0">
                <a:ea typeface="宋体" panose="02010600030101010101" pitchFamily="2" charset="-122"/>
              </a:rPr>
              <a:t>的员工对象。</a:t>
            </a:r>
            <a:endParaRPr lang="en-US" altLang="zh-CN" sz="1575" dirty="0">
              <a:ea typeface="宋体" panose="02010600030101010101" pitchFamily="2" charset="-122"/>
            </a:endParaRPr>
          </a:p>
          <a:p>
            <a:pPr marL="878840" lvl="2" indent="-28575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575" dirty="0">
                <a:ea typeface="宋体" panose="02010600030101010101" pitchFamily="2" charset="-122"/>
              </a:rPr>
              <a:t>参数：指定员工的</a:t>
            </a:r>
            <a:r>
              <a:rPr lang="en-US" altLang="zh-CN" sz="1575" dirty="0">
                <a:ea typeface="宋体" panose="02010600030101010101" pitchFamily="2" charset="-122"/>
              </a:rPr>
              <a:t>ID</a:t>
            </a:r>
            <a:endParaRPr lang="en-US" altLang="zh-CN" sz="1575" dirty="0">
              <a:ea typeface="宋体" panose="02010600030101010101" pitchFamily="2" charset="-122"/>
            </a:endParaRPr>
          </a:p>
          <a:p>
            <a:pPr marL="878840" lvl="2" indent="-28575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575" dirty="0">
                <a:ea typeface="宋体" panose="02010600030101010101" pitchFamily="2" charset="-122"/>
              </a:rPr>
              <a:t>返回：指定员工对象</a:t>
            </a:r>
            <a:endParaRPr lang="en-US" altLang="zh-CN" sz="1575" dirty="0">
              <a:ea typeface="宋体" panose="02010600030101010101" pitchFamily="2" charset="-122"/>
            </a:endParaRPr>
          </a:p>
          <a:p>
            <a:pPr marL="878840" lvl="2" indent="-28575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575" dirty="0">
                <a:latin typeface="+mj-lt"/>
                <a:ea typeface="宋体" panose="02010600030101010101" pitchFamily="2" charset="-122"/>
              </a:rPr>
              <a:t>异常：</a:t>
            </a:r>
            <a:r>
              <a:rPr lang="zh-CN" altLang="en-US" sz="1575" dirty="0">
                <a:solidFill>
                  <a:srgbClr val="0066FF"/>
                </a:solidFill>
                <a:latin typeface="+mj-lt"/>
                <a:ea typeface="宋体" panose="02010600030101010101" pitchFamily="2" charset="-122"/>
              </a:rPr>
              <a:t>找不到指定的员工</a:t>
            </a:r>
            <a:endParaRPr lang="en-US" altLang="zh-CN" sz="1575" dirty="0">
              <a:solidFill>
                <a:srgbClr val="0066FF"/>
              </a:solidFill>
              <a:latin typeface="+mj-lt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defRPr/>
            </a:pPr>
            <a:r>
              <a:rPr lang="zh-CN" altLang="en-US" smtClean="0">
                <a:latin typeface="+mj-lt"/>
                <a:ea typeface="宋体" panose="02010600030101010101" pitchFamily="2" charset="-122"/>
              </a:rPr>
              <a:t>在</a:t>
            </a:r>
            <a:r>
              <a:rPr lang="en-US" altLang="zh-CN" smtClean="0">
                <a:latin typeface="+mj-lt"/>
                <a:ea typeface="宋体" panose="02010600030101010101" pitchFamily="2" charset="-122"/>
              </a:rPr>
              <a:t>service</a:t>
            </a:r>
            <a:r>
              <a:rPr lang="zh-CN" altLang="en-US" smtClean="0">
                <a:latin typeface="+mj-lt"/>
                <a:ea typeface="宋体" panose="02010600030101010101" pitchFamily="2" charset="-122"/>
              </a:rPr>
              <a:t>子包下提供自定义异常类：</a:t>
            </a:r>
            <a:r>
              <a:rPr lang="en-US" altLang="zh-CN" smtClean="0">
                <a:solidFill>
                  <a:srgbClr val="0066FF"/>
                </a:solidFill>
                <a:latin typeface="+mj-lt"/>
                <a:ea typeface="宋体" panose="02010600030101010101" pitchFamily="2" charset="-122"/>
              </a:rPr>
              <a:t>TeamException</a:t>
            </a:r>
            <a:endParaRPr lang="en-US" altLang="zh-CN" smtClean="0">
              <a:solidFill>
                <a:srgbClr val="0066FF"/>
              </a:solidFill>
              <a:latin typeface="+mj-lt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defRPr/>
            </a:pPr>
            <a:r>
              <a:rPr lang="zh-CN" altLang="en-US" smtClean="0">
                <a:latin typeface="+mj-lt"/>
                <a:ea typeface="宋体" panose="02010600030101010101" pitchFamily="2" charset="-122"/>
              </a:rPr>
              <a:t>另外</a:t>
            </a: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，可根据需要</a:t>
            </a:r>
            <a:r>
              <a:rPr lang="zh-CN" altLang="en-US" dirty="0" smtClean="0">
                <a:ea typeface="宋体" panose="02010600030101010101" pitchFamily="2" charset="-122"/>
              </a:rPr>
              <a:t>自行添加其他方法或</a:t>
            </a: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重载构造器</a:t>
            </a:r>
            <a:endParaRPr lang="en-US" altLang="zh-CN" dirty="0" smtClean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1730" y="1221601"/>
            <a:ext cx="4320480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err="1"/>
              <a:t>NameListService</a:t>
            </a:r>
            <a:endParaRPr lang="en-US" altLang="zh-CN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1730" y="1688845"/>
            <a:ext cx="4320480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NameListService</a:t>
            </a:r>
            <a:r>
              <a:rPr lang="en-US" altLang="zh-CN" sz="1200" dirty="0"/>
              <a:t>()</a:t>
            </a:r>
            <a:endParaRPr lang="en-US" altLang="zh-CN" sz="1200" dirty="0"/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getAllEmployees</a:t>
            </a:r>
            <a:r>
              <a:rPr lang="en-US" altLang="zh-CN" sz="1200" dirty="0"/>
              <a:t>(): Employee[]</a:t>
            </a:r>
            <a:endParaRPr lang="en-US" altLang="zh-CN" sz="1200" dirty="0"/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getEmployee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id) </a:t>
            </a:r>
            <a:r>
              <a:rPr lang="en-US" altLang="zh-CN" sz="1200" dirty="0">
                <a:solidFill>
                  <a:srgbClr val="FF0000"/>
                </a:solidFill>
              </a:rPr>
              <a:t>throws </a:t>
            </a:r>
            <a:r>
              <a:rPr lang="en-US" altLang="zh-CN" sz="1200" dirty="0" err="1">
                <a:solidFill>
                  <a:srgbClr val="FF0000"/>
                </a:solidFill>
              </a:rPr>
              <a:t>TeamException</a:t>
            </a:r>
            <a:r>
              <a:rPr lang="en-US" altLang="zh-CN" sz="1200" dirty="0"/>
              <a:t>: Employee </a:t>
            </a:r>
            <a:endParaRPr lang="en-US" altLang="zh-CN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141730" y="1472821"/>
            <a:ext cx="4320480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- employees: Employee[]</a:t>
            </a:r>
            <a:endParaRPr lang="en-US" altLang="zh-C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5381" y="589346"/>
            <a:ext cx="2840928" cy="642942"/>
          </a:xfrm>
        </p:spPr>
        <p:txBody>
          <a:bodyPr>
            <a:normAutofit/>
          </a:bodyPr>
          <a:lstStyle/>
          <a:p>
            <a:pPr algn="ctr"/>
            <a:r>
              <a:rPr lang="zh-CN" altLang="en-US" b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目 标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647272" y="1266840"/>
            <a:ext cx="7767263" cy="3519157"/>
          </a:xfrm>
        </p:spPr>
        <p:txBody>
          <a:bodyPr>
            <a:normAutofit/>
          </a:bodyPr>
          <a:lstStyle/>
          <a:p>
            <a:pPr marL="271780" indent="-271780">
              <a:lnSpc>
                <a:spcPct val="100000"/>
              </a:lnSpc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模拟实现一个基于文本界面</a:t>
            </a:r>
            <a:r>
              <a:rPr lang="zh-CN" altLang="en-US" sz="2000" smtClean="0">
                <a:ea typeface="宋体" panose="02010600030101010101" pitchFamily="2" charset="-122"/>
              </a:rPr>
              <a:t>的</a:t>
            </a:r>
            <a:r>
              <a:rPr lang="en-US" altLang="zh-CN" sz="2000" smtClean="0">
                <a:ea typeface="宋体" panose="02010600030101010101" pitchFamily="2" charset="-122"/>
              </a:rPr>
              <a:t>《</a:t>
            </a:r>
            <a:r>
              <a:rPr lang="zh-CN" altLang="en-US" sz="2000" smtClean="0">
                <a:ea typeface="宋体" panose="02010600030101010101" pitchFamily="2" charset="-122"/>
              </a:rPr>
              <a:t>开发团队调度</a:t>
            </a:r>
            <a:r>
              <a:rPr lang="zh-CN" altLang="en-US" sz="2000" dirty="0" smtClean="0">
                <a:ea typeface="宋体" panose="02010600030101010101" pitchFamily="2" charset="-122"/>
              </a:rPr>
              <a:t>软件</a:t>
            </a:r>
            <a:r>
              <a:rPr lang="en-US" altLang="zh-CN" sz="2000" dirty="0" smtClean="0">
                <a:ea typeface="宋体" panose="02010600030101010101" pitchFamily="2" charset="-122"/>
              </a:rPr>
              <a:t>》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271780" indent="-271780">
              <a:lnSpc>
                <a:spcPct val="100000"/>
              </a:lnSpc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熟悉</a:t>
            </a:r>
            <a:r>
              <a:rPr lang="en-US" altLang="zh-CN" sz="2000" dirty="0" smtClean="0">
                <a:ea typeface="宋体" panose="02010600030101010101" pitchFamily="2" charset="-122"/>
              </a:rPr>
              <a:t>Java</a:t>
            </a:r>
            <a:r>
              <a:rPr lang="zh-CN" altLang="en-US" sz="2000" dirty="0" smtClean="0">
                <a:ea typeface="宋体" panose="02010600030101010101" pitchFamily="2" charset="-122"/>
              </a:rPr>
              <a:t>面向对象的高级特性，进一步掌握编程技巧和调试技巧</a:t>
            </a:r>
            <a:endParaRPr lang="zh-CN" altLang="en-US" sz="2000" dirty="0" smtClean="0">
              <a:ea typeface="宋体" panose="02010600030101010101" pitchFamily="2" charset="-122"/>
            </a:endParaRPr>
          </a:p>
          <a:p>
            <a:pPr marL="271780" indent="-271780">
              <a:lnSpc>
                <a:spcPct val="100000"/>
              </a:lnSpc>
              <a:defRPr/>
            </a:pPr>
            <a:r>
              <a:rPr lang="zh-CN" altLang="en-US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主要涉及以下知识点：</a:t>
            </a:r>
            <a:endParaRPr lang="en-US" altLang="zh-CN" sz="20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885825" lvl="2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800" dirty="0" smtClean="0">
                <a:solidFill>
                  <a:srgbClr val="FF0000"/>
                </a:solidFill>
                <a:ea typeface="宋体" panose="02010600030101010101" pitchFamily="2" charset="-122"/>
              </a:rPr>
              <a:t>类</a:t>
            </a:r>
            <a:r>
              <a:rPr lang="zh-CN" altLang="en-US" sz="1800" smtClean="0">
                <a:solidFill>
                  <a:srgbClr val="FF0000"/>
                </a:solidFill>
                <a:ea typeface="宋体" panose="02010600030101010101" pitchFamily="2" charset="-122"/>
              </a:rPr>
              <a:t>的继承性和多态性</a:t>
            </a:r>
            <a:endParaRPr lang="zh-CN" altLang="en-US" sz="18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885825" lvl="2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800" smtClean="0">
                <a:solidFill>
                  <a:srgbClr val="FF0000"/>
                </a:solidFill>
                <a:ea typeface="宋体" panose="02010600030101010101" pitchFamily="2" charset="-122"/>
              </a:rPr>
              <a:t>对象的值传递、接口</a:t>
            </a:r>
            <a:endParaRPr lang="en-US" altLang="zh-CN" sz="18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885825" lvl="2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800" dirty="0" smtClean="0">
                <a:solidFill>
                  <a:srgbClr val="FF0000"/>
                </a:solidFill>
                <a:ea typeface="宋体" panose="02010600030101010101" pitchFamily="2" charset="-122"/>
              </a:rPr>
              <a:t>static</a:t>
            </a:r>
            <a:r>
              <a:rPr lang="zh-CN" altLang="en-US" sz="1800" dirty="0" smtClean="0">
                <a:solidFill>
                  <a:srgbClr val="FF0000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1800" dirty="0" smtClean="0">
                <a:solidFill>
                  <a:srgbClr val="FF0000"/>
                </a:solidFill>
                <a:ea typeface="宋体" panose="02010600030101010101" pitchFamily="2" charset="-122"/>
              </a:rPr>
              <a:t>final</a:t>
            </a:r>
            <a:r>
              <a:rPr lang="zh-CN" altLang="en-US" sz="1800" dirty="0" smtClean="0">
                <a:solidFill>
                  <a:srgbClr val="FF0000"/>
                </a:solidFill>
                <a:ea typeface="宋体" panose="02010600030101010101" pitchFamily="2" charset="-122"/>
              </a:rPr>
              <a:t>修饰符</a:t>
            </a:r>
            <a:endParaRPr lang="en-US" altLang="zh-CN" sz="18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885825" lvl="2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800" dirty="0" smtClean="0">
                <a:solidFill>
                  <a:srgbClr val="FF0000"/>
                </a:solidFill>
                <a:ea typeface="宋体" panose="02010600030101010101" pitchFamily="2" charset="-122"/>
              </a:rPr>
              <a:t>特殊类</a:t>
            </a:r>
            <a:r>
              <a:rPr lang="zh-CN" altLang="en-US" sz="1800" smtClean="0">
                <a:solidFill>
                  <a:srgbClr val="FF0000"/>
                </a:solidFill>
                <a:ea typeface="宋体" panose="02010600030101010101" pitchFamily="2" charset="-122"/>
              </a:rPr>
              <a:t>的使用：包装类</a:t>
            </a:r>
            <a:r>
              <a:rPr lang="zh-CN" altLang="en-US" sz="1800">
                <a:solidFill>
                  <a:srgbClr val="FF0000"/>
                </a:solidFill>
                <a:ea typeface="宋体" panose="02010600030101010101" pitchFamily="2" charset="-122"/>
              </a:rPr>
              <a:t>、抽象</a:t>
            </a:r>
            <a:r>
              <a:rPr lang="zh-CN" altLang="en-US" sz="1800" smtClean="0">
                <a:solidFill>
                  <a:srgbClr val="FF0000"/>
                </a:solidFill>
                <a:ea typeface="宋体" panose="02010600030101010101" pitchFamily="2" charset="-122"/>
              </a:rPr>
              <a:t>类、内部类</a:t>
            </a:r>
            <a:endParaRPr lang="en-US" altLang="zh-CN" sz="18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885825" lvl="2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800" dirty="0" smtClean="0">
                <a:solidFill>
                  <a:srgbClr val="FF0000"/>
                </a:solidFill>
                <a:ea typeface="宋体" panose="02010600030101010101" pitchFamily="2" charset="-122"/>
              </a:rPr>
              <a:t>异常处理</a:t>
            </a:r>
            <a:endParaRPr lang="en-US" altLang="zh-CN" sz="18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0869" y="535767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TeamService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类的设计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047965" y="1365437"/>
            <a:ext cx="7582328" cy="3612356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r>
              <a:rPr lang="zh-CN" altLang="en-US" smtClean="0">
                <a:latin typeface="+mj-lt"/>
                <a:ea typeface="宋体" panose="02010600030101010101" pitchFamily="2" charset="-122"/>
              </a:rPr>
              <a:t>功能：</a:t>
            </a:r>
            <a:r>
              <a:rPr lang="zh-CN" altLang="en-US">
                <a:latin typeface="新宋体" panose="02010609030101010101" pitchFamily="49" charset="-122"/>
                <a:ea typeface="新宋体" panose="02010609030101010101" pitchFamily="49" charset="-122"/>
              </a:rPr>
              <a:t>关于开发团队成员的管理：添加、删除</a:t>
            </a:r>
            <a:r>
              <a:rPr lang="zh-CN" altLang="en-US" smtClean="0">
                <a:latin typeface="新宋体" panose="02010609030101010101" pitchFamily="49" charset="-122"/>
                <a:ea typeface="新宋体" panose="02010609030101010101" pitchFamily="49" charset="-122"/>
              </a:rPr>
              <a:t>等。</a:t>
            </a:r>
            <a:endParaRPr lang="en-US" altLang="zh-CN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342900" indent="-342900">
              <a:defRPr/>
            </a:pPr>
            <a:r>
              <a:rPr lang="zh-CN" altLang="en-US" smtClean="0">
                <a:latin typeface="+mj-lt"/>
                <a:ea typeface="宋体" panose="02010600030101010101" pitchFamily="2" charset="-122"/>
              </a:rPr>
              <a:t>说明</a:t>
            </a: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：</a:t>
            </a: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575" dirty="0">
                <a:latin typeface="+mj-lt"/>
                <a:ea typeface="宋体" panose="02010600030101010101" pitchFamily="2" charset="-122"/>
              </a:rPr>
              <a:t>counter</a:t>
            </a:r>
            <a:r>
              <a:rPr lang="zh-CN" altLang="en-US" sz="1575" dirty="0">
                <a:latin typeface="+mj-lt"/>
                <a:ea typeface="宋体" panose="02010600030101010101" pitchFamily="2" charset="-122"/>
              </a:rPr>
              <a:t>为</a:t>
            </a:r>
            <a:r>
              <a:rPr lang="zh-CN" altLang="en-US" sz="1575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静态变量</a:t>
            </a:r>
            <a:r>
              <a:rPr lang="zh-CN" altLang="en-US" sz="1575" dirty="0">
                <a:latin typeface="+mj-lt"/>
                <a:ea typeface="宋体" panose="02010600030101010101" pitchFamily="2" charset="-122"/>
              </a:rPr>
              <a:t>，用来为开发团队新增成员自动生成团队中的唯一</a:t>
            </a:r>
            <a:r>
              <a:rPr lang="en-US" altLang="zh-CN" sz="1575" dirty="0">
                <a:latin typeface="+mj-lt"/>
                <a:ea typeface="宋体" panose="02010600030101010101" pitchFamily="2" charset="-122"/>
              </a:rPr>
              <a:t>ID</a:t>
            </a:r>
            <a:r>
              <a:rPr lang="zh-CN" altLang="en-US" sz="1575" dirty="0">
                <a:latin typeface="+mj-lt"/>
                <a:ea typeface="宋体" panose="02010600030101010101" pitchFamily="2" charset="-122"/>
              </a:rPr>
              <a:t>，即</a:t>
            </a:r>
            <a:r>
              <a:rPr lang="en-US" altLang="zh-CN" sz="1575" dirty="0" err="1">
                <a:latin typeface="+mj-lt"/>
                <a:ea typeface="宋体" panose="02010600030101010101" pitchFamily="2" charset="-122"/>
              </a:rPr>
              <a:t>memberId</a:t>
            </a:r>
            <a:r>
              <a:rPr lang="zh-CN" altLang="en-US" sz="1575" dirty="0">
                <a:latin typeface="+mj-lt"/>
                <a:ea typeface="宋体" panose="02010600030101010101" pitchFamily="2" charset="-122"/>
              </a:rPr>
              <a:t>。（提示：应使用增</a:t>
            </a:r>
            <a:r>
              <a:rPr lang="en-US" altLang="zh-CN" sz="1575" dirty="0">
                <a:latin typeface="+mj-lt"/>
                <a:ea typeface="宋体" panose="02010600030101010101" pitchFamily="2" charset="-122"/>
              </a:rPr>
              <a:t>1</a:t>
            </a:r>
            <a:r>
              <a:rPr lang="zh-CN" altLang="en-US" sz="1575" dirty="0">
                <a:latin typeface="+mj-lt"/>
                <a:ea typeface="宋体" panose="02010600030101010101" pitchFamily="2" charset="-122"/>
              </a:rPr>
              <a:t>的方式）</a:t>
            </a:r>
            <a:endParaRPr lang="en-US" altLang="zh-CN" sz="1575" dirty="0"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575" smtClean="0">
                <a:latin typeface="+mj-lt"/>
                <a:ea typeface="宋体" panose="02010600030101010101" pitchFamily="2" charset="-122"/>
              </a:rPr>
              <a:t>MAX_MEMBER</a:t>
            </a:r>
            <a:r>
              <a:rPr lang="zh-CN" altLang="en-US" sz="1575" smtClean="0">
                <a:latin typeface="+mj-lt"/>
                <a:ea typeface="宋体" panose="02010600030101010101" pitchFamily="2" charset="-122"/>
              </a:rPr>
              <a:t>：表示</a:t>
            </a:r>
            <a:r>
              <a:rPr lang="zh-CN" altLang="en-US" sz="1575" dirty="0">
                <a:latin typeface="+mj-lt"/>
                <a:ea typeface="宋体" panose="02010600030101010101" pitchFamily="2" charset="-122"/>
              </a:rPr>
              <a:t>开发团队最大成员数</a:t>
            </a:r>
            <a:endParaRPr lang="en-US" altLang="zh-CN" sz="1575" dirty="0"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575">
                <a:latin typeface="+mj-lt"/>
                <a:ea typeface="宋体" panose="02010600030101010101" pitchFamily="2" charset="-122"/>
              </a:rPr>
              <a:t>team</a:t>
            </a:r>
            <a:r>
              <a:rPr lang="zh-CN" altLang="en-US" sz="1575" smtClean="0">
                <a:latin typeface="+mj-lt"/>
                <a:ea typeface="宋体" panose="02010600030101010101" pitchFamily="2" charset="-122"/>
              </a:rPr>
              <a:t>数组：用来</a:t>
            </a:r>
            <a:r>
              <a:rPr lang="zh-CN" altLang="en-US" sz="1575" dirty="0">
                <a:latin typeface="+mj-lt"/>
                <a:ea typeface="宋体" panose="02010600030101010101" pitchFamily="2" charset="-122"/>
              </a:rPr>
              <a:t>保存当前团队中的各成员对象 </a:t>
            </a:r>
            <a:endParaRPr lang="en-US" altLang="zh-CN" sz="1575" dirty="0"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575" smtClean="0">
                <a:ea typeface="宋体" panose="02010600030101010101" pitchFamily="2" charset="-122"/>
              </a:rPr>
              <a:t>total</a:t>
            </a:r>
            <a:r>
              <a:rPr lang="zh-CN" altLang="en-US" sz="1575" smtClean="0">
                <a:ea typeface="宋体" panose="02010600030101010101" pitchFamily="2" charset="-122"/>
              </a:rPr>
              <a:t>：</a:t>
            </a:r>
            <a:r>
              <a:rPr lang="zh-CN" altLang="en-US" sz="1575" smtClean="0">
                <a:latin typeface="宋体" panose="02010600030101010101" pitchFamily="2" charset="-122"/>
                <a:ea typeface="宋体" panose="02010600030101010101" pitchFamily="2" charset="-122"/>
              </a:rPr>
              <a:t>记录</a:t>
            </a:r>
            <a:r>
              <a:rPr lang="zh-CN" altLang="en-US" sz="1575" dirty="0">
                <a:latin typeface="+mj-lt"/>
                <a:ea typeface="宋体" panose="02010600030101010101" pitchFamily="2" charset="-122"/>
              </a:rPr>
              <a:t>团队成员的实际人数</a:t>
            </a:r>
            <a:endParaRPr lang="en-US" altLang="zh-CN" sz="1575" dirty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09563" y="1275607"/>
            <a:ext cx="475357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err="1"/>
              <a:t>TeamService</a:t>
            </a:r>
            <a:endParaRPr lang="en-US" altLang="zh-CN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09563" y="2340618"/>
            <a:ext cx="4753574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getTeam</a:t>
            </a:r>
            <a:r>
              <a:rPr lang="en-US" altLang="zh-CN" sz="1200" dirty="0"/>
              <a:t>(): Programmer[]</a:t>
            </a:r>
            <a:endParaRPr lang="en-US" altLang="zh-CN" sz="1200" dirty="0"/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addMember</a:t>
            </a:r>
            <a:r>
              <a:rPr lang="en-US" altLang="zh-CN" sz="1200" dirty="0"/>
              <a:t>(e: Employee) </a:t>
            </a:r>
            <a:r>
              <a:rPr lang="en-US" altLang="zh-CN" sz="1200" dirty="0">
                <a:solidFill>
                  <a:srgbClr val="FF0000"/>
                </a:solidFill>
              </a:rPr>
              <a:t>throws </a:t>
            </a:r>
            <a:r>
              <a:rPr lang="en-US" altLang="zh-CN" sz="1200" dirty="0" err="1">
                <a:solidFill>
                  <a:srgbClr val="FF0000"/>
                </a:solidFill>
              </a:rPr>
              <a:t>TeamException</a:t>
            </a:r>
            <a:r>
              <a:rPr lang="en-US" altLang="zh-CN" sz="1200" dirty="0"/>
              <a:t>: void </a:t>
            </a:r>
            <a:endParaRPr lang="en-US" altLang="zh-CN" sz="1200" dirty="0"/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removeMember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memberId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) </a:t>
            </a:r>
            <a:r>
              <a:rPr lang="en-US" altLang="zh-CN" sz="1200" dirty="0">
                <a:solidFill>
                  <a:srgbClr val="FF0000"/>
                </a:solidFill>
              </a:rPr>
              <a:t>throws </a:t>
            </a:r>
            <a:r>
              <a:rPr lang="en-US" altLang="zh-CN" sz="1200" dirty="0" err="1">
                <a:solidFill>
                  <a:srgbClr val="FF0000"/>
                </a:solidFill>
              </a:rPr>
              <a:t>TeamException</a:t>
            </a:r>
            <a:r>
              <a:rPr lang="en-US" altLang="zh-CN" sz="1200" dirty="0"/>
              <a:t>: void </a:t>
            </a:r>
            <a:endParaRPr lang="en-US" altLang="zh-CN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109563" y="1532704"/>
            <a:ext cx="4753574" cy="830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- counter: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= 1</a:t>
            </a:r>
            <a:endParaRPr lang="en-US" altLang="zh-CN" sz="1200" dirty="0"/>
          </a:p>
          <a:p>
            <a:pPr algn="l">
              <a:buFontTx/>
              <a:buChar char="-"/>
            </a:pPr>
            <a:r>
              <a:rPr lang="en-US" altLang="zh-CN" sz="1200" dirty="0"/>
              <a:t>MAX_MEMBER: final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= 5</a:t>
            </a:r>
            <a:endParaRPr lang="en-US" altLang="zh-CN" sz="1200" dirty="0"/>
          </a:p>
          <a:p>
            <a:pPr algn="l">
              <a:buFontTx/>
              <a:buChar char="-"/>
            </a:pPr>
            <a:r>
              <a:rPr lang="en-US" altLang="zh-CN" sz="1200" dirty="0"/>
              <a:t> team: Programmer[] = new Programmer[MAX_MEMBER];</a:t>
            </a:r>
            <a:endParaRPr lang="en-US" altLang="zh-CN" sz="1200" dirty="0"/>
          </a:p>
          <a:p>
            <a:pPr algn="l"/>
            <a:r>
              <a:rPr lang="en-US" altLang="zh-CN" sz="1200" dirty="0"/>
              <a:t>- total: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= 0;</a:t>
            </a:r>
            <a:endParaRPr lang="en-US" altLang="zh-C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729" y="387755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TeamService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类的设计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1005840" y="1200150"/>
            <a:ext cx="7498080" cy="3842041"/>
          </a:xfrm>
        </p:spPr>
        <p:txBody>
          <a:bodyPr>
            <a:normAutofit fontScale="55000" lnSpcReduction="20000"/>
          </a:bodyPr>
          <a:lstStyle/>
          <a:p>
            <a:pPr marL="342900" indent="-3429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r>
              <a:rPr lang="zh-CN" altLang="en-US" sz="2900" dirty="0" smtClean="0">
                <a:latin typeface="+mj-lt"/>
                <a:ea typeface="宋体" panose="02010600030101010101" pitchFamily="2" charset="-122"/>
              </a:rPr>
              <a:t>说明：</a:t>
            </a:r>
            <a:endParaRPr lang="en-US" altLang="zh-CN" sz="2900" dirty="0" smtClean="0">
              <a:latin typeface="+mj-lt"/>
              <a:ea typeface="宋体" panose="02010600030101010101" pitchFamily="2" charset="-122"/>
            </a:endParaRPr>
          </a:p>
          <a:p>
            <a:pPr marL="677545" lvl="1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500" dirty="0" err="1"/>
              <a:t>getTeam</a:t>
            </a:r>
            <a:r>
              <a:rPr lang="en-US" altLang="zh-CN" sz="2500" dirty="0"/>
              <a:t>()</a:t>
            </a:r>
            <a:r>
              <a:rPr lang="zh-CN" altLang="en-US" sz="2500" dirty="0">
                <a:latin typeface="+mj-lt"/>
                <a:ea typeface="宋体" panose="02010600030101010101" pitchFamily="2" charset="-122"/>
              </a:rPr>
              <a:t>方法：返回当前团队的所有对象</a:t>
            </a:r>
            <a:endParaRPr lang="en-US" altLang="zh-CN" sz="2500" dirty="0">
              <a:latin typeface="+mj-lt"/>
              <a:ea typeface="宋体" panose="02010600030101010101" pitchFamily="2" charset="-122"/>
            </a:endParaRPr>
          </a:p>
          <a:p>
            <a:pPr marL="93599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500" dirty="0">
                <a:latin typeface="+mj-lt"/>
                <a:ea typeface="宋体" panose="02010600030101010101" pitchFamily="2" charset="-122"/>
              </a:rPr>
              <a:t>返回：包含所有成员对象的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</a:rPr>
              <a:t>数组</a:t>
            </a:r>
            <a:r>
              <a:rPr lang="zh-CN" altLang="en-US" sz="2500" dirty="0"/>
              <a:t>，</a:t>
            </a:r>
            <a:r>
              <a:rPr lang="zh-CN" altLang="en-US" sz="2500" dirty="0">
                <a:latin typeface="+mj-lt"/>
                <a:ea typeface="宋体" panose="02010600030101010101" pitchFamily="2" charset="-122"/>
              </a:rPr>
              <a:t>数组大小与成员人数一致</a:t>
            </a:r>
            <a:endParaRPr lang="en-US" altLang="zh-CN" sz="2500" dirty="0">
              <a:latin typeface="+mj-lt"/>
              <a:ea typeface="宋体" panose="02010600030101010101" pitchFamily="2" charset="-122"/>
            </a:endParaRPr>
          </a:p>
          <a:p>
            <a:pPr marL="677545" lvl="1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500" dirty="0" err="1"/>
              <a:t>addMember</a:t>
            </a:r>
            <a:r>
              <a:rPr lang="en-US" altLang="zh-CN" sz="2500" dirty="0"/>
              <a:t>(e: Employee)</a:t>
            </a:r>
            <a:r>
              <a:rPr lang="zh-CN" altLang="en-US" sz="2500" dirty="0">
                <a:ea typeface="宋体" panose="02010600030101010101" pitchFamily="2" charset="-122"/>
              </a:rPr>
              <a:t>方法：向团队中添加成员</a:t>
            </a:r>
            <a:endParaRPr lang="en-US" altLang="zh-CN" sz="2500" dirty="0">
              <a:ea typeface="宋体" panose="02010600030101010101" pitchFamily="2" charset="-122"/>
            </a:endParaRPr>
          </a:p>
          <a:p>
            <a:pPr marL="93599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500" dirty="0">
                <a:ea typeface="宋体" panose="02010600030101010101" pitchFamily="2" charset="-122"/>
              </a:rPr>
              <a:t>参数：待添加成员的对象</a:t>
            </a:r>
            <a:endParaRPr lang="en-US" altLang="zh-CN" sz="2500" dirty="0">
              <a:ea typeface="宋体" panose="02010600030101010101" pitchFamily="2" charset="-122"/>
            </a:endParaRPr>
          </a:p>
          <a:p>
            <a:pPr marL="93599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500" dirty="0">
                <a:latin typeface="+mj-lt"/>
                <a:ea typeface="宋体" panose="02010600030101010101" pitchFamily="2" charset="-122"/>
              </a:rPr>
              <a:t>异常：</a:t>
            </a:r>
            <a:r>
              <a:rPr lang="zh-CN" altLang="en-US" sz="2500" dirty="0">
                <a:solidFill>
                  <a:srgbClr val="FF0000"/>
                </a:solidFill>
                <a:latin typeface="+mj-lt"/>
                <a:ea typeface="宋体" panose="02010600030101010101" pitchFamily="2" charset="-122"/>
              </a:rPr>
              <a:t>添加失败，</a:t>
            </a:r>
            <a:r>
              <a:rPr lang="en-US" altLang="zh-CN" sz="2500" dirty="0">
                <a:solidFill>
                  <a:srgbClr val="FF0000"/>
                </a:solidFill>
              </a:rPr>
              <a:t> </a:t>
            </a:r>
            <a:r>
              <a:rPr lang="en-US" altLang="zh-CN" sz="2500" dirty="0" err="1">
                <a:solidFill>
                  <a:srgbClr val="FF0000"/>
                </a:solidFill>
                <a:latin typeface="+mj-lt"/>
                <a:ea typeface="宋体" panose="02010600030101010101" pitchFamily="2" charset="-122"/>
              </a:rPr>
              <a:t>TeamException</a:t>
            </a:r>
            <a:r>
              <a:rPr lang="zh-CN" altLang="en-US" sz="2500" dirty="0">
                <a:solidFill>
                  <a:srgbClr val="FF0000"/>
                </a:solidFill>
                <a:latin typeface="+mj-lt"/>
                <a:ea typeface="宋体" panose="02010600030101010101" pitchFamily="2" charset="-122"/>
              </a:rPr>
              <a:t>中包含了失败原因</a:t>
            </a:r>
            <a:endParaRPr lang="en-US" altLang="zh-CN" sz="2500" dirty="0">
              <a:solidFill>
                <a:srgbClr val="FF0000"/>
              </a:solidFill>
              <a:latin typeface="+mj-lt"/>
              <a:ea typeface="宋体" panose="02010600030101010101" pitchFamily="2" charset="-122"/>
            </a:endParaRPr>
          </a:p>
          <a:p>
            <a:pPr marL="677545" lvl="1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500" dirty="0" err="1"/>
              <a:t>removeMember</a:t>
            </a:r>
            <a:r>
              <a:rPr lang="en-US" altLang="zh-CN" sz="2500" dirty="0"/>
              <a:t>(</a:t>
            </a:r>
            <a:r>
              <a:rPr lang="en-US" altLang="zh-CN" sz="2500" dirty="0" err="1"/>
              <a:t>memberId</a:t>
            </a:r>
            <a:r>
              <a:rPr lang="en-US" altLang="zh-CN" sz="2500" dirty="0"/>
              <a:t>: </a:t>
            </a:r>
            <a:r>
              <a:rPr lang="en-US" altLang="zh-CN" sz="2500" dirty="0" err="1"/>
              <a:t>int</a:t>
            </a:r>
            <a:r>
              <a:rPr lang="en-US" altLang="zh-CN" sz="2500" dirty="0">
                <a:latin typeface="+mj-lt"/>
                <a:ea typeface="宋体" panose="02010600030101010101" pitchFamily="2" charset="-122"/>
              </a:rPr>
              <a:t>)</a:t>
            </a:r>
            <a:r>
              <a:rPr lang="zh-CN" altLang="en-US" sz="2500" dirty="0">
                <a:latin typeface="+mj-lt"/>
                <a:ea typeface="宋体" panose="02010600030101010101" pitchFamily="2" charset="-122"/>
              </a:rPr>
              <a:t>方法：从团队中删除成员</a:t>
            </a:r>
            <a:endParaRPr lang="en-US" altLang="zh-CN" sz="2500" dirty="0">
              <a:latin typeface="+mj-lt"/>
              <a:ea typeface="宋体" panose="02010600030101010101" pitchFamily="2" charset="-122"/>
            </a:endParaRPr>
          </a:p>
          <a:p>
            <a:pPr marL="93599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500" dirty="0">
                <a:ea typeface="宋体" panose="02010600030101010101" pitchFamily="2" charset="-122"/>
              </a:rPr>
              <a:t>参数：待删除成员的</a:t>
            </a:r>
            <a:r>
              <a:rPr lang="en-US" altLang="zh-CN" sz="2500" dirty="0" err="1"/>
              <a:t>memberId</a:t>
            </a:r>
            <a:endParaRPr lang="en-US" altLang="zh-CN" sz="2500" dirty="0">
              <a:ea typeface="宋体" panose="02010600030101010101" pitchFamily="2" charset="-122"/>
            </a:endParaRPr>
          </a:p>
          <a:p>
            <a:pPr marL="93599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500">
                <a:ea typeface="宋体" panose="02010600030101010101" pitchFamily="2" charset="-122"/>
              </a:rPr>
              <a:t>异常：</a:t>
            </a:r>
            <a:r>
              <a:rPr lang="zh-CN" altLang="en-US" sz="2500">
                <a:solidFill>
                  <a:srgbClr val="FF0000"/>
                </a:solidFill>
                <a:ea typeface="宋体" panose="02010600030101010101" pitchFamily="2" charset="-122"/>
              </a:rPr>
              <a:t>找不到指定</a:t>
            </a:r>
            <a:r>
              <a:rPr lang="en-US" altLang="zh-CN" sz="2500">
                <a:solidFill>
                  <a:srgbClr val="FF0000"/>
                </a:solidFill>
                <a:ea typeface="宋体" panose="02010600030101010101" pitchFamily="2" charset="-122"/>
              </a:rPr>
              <a:t>memberId</a:t>
            </a:r>
            <a:r>
              <a:rPr lang="zh-CN" altLang="en-US" sz="2500">
                <a:solidFill>
                  <a:srgbClr val="FF0000"/>
                </a:solidFill>
                <a:ea typeface="宋体" panose="02010600030101010101" pitchFamily="2" charset="-122"/>
              </a:rPr>
              <a:t>的员工，删除失败</a:t>
            </a:r>
            <a:endParaRPr lang="en-US" altLang="zh-CN" sz="2500" dirty="0">
              <a:solidFill>
                <a:srgbClr val="FF0000"/>
              </a:solidFill>
              <a:latin typeface="+mj-lt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defRPr/>
            </a:pPr>
            <a:r>
              <a:rPr lang="zh-CN" altLang="en-US" sz="2850" dirty="0">
                <a:latin typeface="+mj-lt"/>
                <a:ea typeface="宋体" panose="02010600030101010101" pitchFamily="2" charset="-122"/>
              </a:rPr>
              <a:t>另外，可根据需要</a:t>
            </a:r>
            <a:r>
              <a:rPr lang="zh-CN" altLang="en-US" sz="2850" dirty="0">
                <a:ea typeface="宋体" panose="02010600030101010101" pitchFamily="2" charset="-122"/>
              </a:rPr>
              <a:t>自行添加其他方法或</a:t>
            </a:r>
            <a:r>
              <a:rPr lang="zh-CN" altLang="en-US" sz="2850" dirty="0">
                <a:latin typeface="+mj-lt"/>
                <a:ea typeface="宋体" panose="02010600030101010101" pitchFamily="2" charset="-122"/>
              </a:rPr>
              <a:t>重载构造器</a:t>
            </a:r>
            <a:endParaRPr lang="en-US" altLang="zh-CN" sz="2850" dirty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53160" y="1030697"/>
            <a:ext cx="4428492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err="1"/>
              <a:t>TeamService</a:t>
            </a:r>
            <a:endParaRPr lang="en-US" altLang="zh-CN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53160" y="1552187"/>
            <a:ext cx="4428492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getTeam</a:t>
            </a:r>
            <a:r>
              <a:rPr lang="en-US" altLang="zh-CN" sz="1200" dirty="0"/>
              <a:t>(): Programmer[]</a:t>
            </a:r>
            <a:endParaRPr lang="en-US" altLang="zh-CN" sz="1200" dirty="0"/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addMember</a:t>
            </a:r>
            <a:r>
              <a:rPr lang="en-US" altLang="zh-CN" sz="1200" dirty="0"/>
              <a:t>(e: Employee) </a:t>
            </a:r>
            <a:r>
              <a:rPr lang="en-US" altLang="zh-CN" sz="1200" dirty="0">
                <a:solidFill>
                  <a:srgbClr val="FF0000"/>
                </a:solidFill>
              </a:rPr>
              <a:t>throws </a:t>
            </a:r>
            <a:r>
              <a:rPr lang="en-US" altLang="zh-CN" sz="1200" dirty="0" err="1">
                <a:solidFill>
                  <a:srgbClr val="FF0000"/>
                </a:solidFill>
              </a:rPr>
              <a:t>TeamException</a:t>
            </a:r>
            <a:r>
              <a:rPr lang="en-US" altLang="zh-CN" sz="1200" dirty="0"/>
              <a:t>: void </a:t>
            </a:r>
            <a:endParaRPr lang="en-US" altLang="zh-CN" sz="1200" dirty="0"/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removeMember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memberId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) </a:t>
            </a:r>
            <a:r>
              <a:rPr lang="en-US" altLang="zh-CN" sz="1200" dirty="0">
                <a:solidFill>
                  <a:srgbClr val="FF0000"/>
                </a:solidFill>
              </a:rPr>
              <a:t>throws </a:t>
            </a:r>
            <a:r>
              <a:rPr lang="en-US" altLang="zh-CN" sz="1200" dirty="0" err="1">
                <a:solidFill>
                  <a:srgbClr val="FF0000"/>
                </a:solidFill>
              </a:rPr>
              <a:t>TeamException</a:t>
            </a:r>
            <a:r>
              <a:rPr lang="en-US" altLang="zh-CN" sz="1200" dirty="0"/>
              <a:t>: void </a:t>
            </a:r>
            <a:endParaRPr lang="en-US" altLang="zh-CN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153160" y="1284613"/>
            <a:ext cx="4428492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en-US" altLang="zh-C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83" y="578658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3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实现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view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包中类</a:t>
            </a:r>
            <a:endParaRPr lang="zh-CN" alt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2925" y="1436722"/>
            <a:ext cx="6856716" cy="2397714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按照设计要求编写</a:t>
            </a:r>
            <a:r>
              <a:rPr lang="en-US" altLang="zh-CN" dirty="0" err="1" smtClean="0">
                <a:ea typeface="宋体" panose="02010600030101010101" pitchFamily="2" charset="-122"/>
              </a:rPr>
              <a:t>TeamView</a:t>
            </a:r>
            <a:r>
              <a:rPr lang="zh-CN" altLang="en-US" dirty="0" smtClean="0">
                <a:ea typeface="宋体" panose="02010600030101010101" pitchFamily="2" charset="-122"/>
              </a:rPr>
              <a:t>类，逐一实现各个方法，并编译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执行</a:t>
            </a:r>
            <a:r>
              <a:rPr lang="en-US" altLang="zh-CN" dirty="0" smtClean="0">
                <a:ea typeface="宋体" panose="02010600030101010101" pitchFamily="2" charset="-122"/>
              </a:rPr>
              <a:t>main</a:t>
            </a:r>
            <a:r>
              <a:rPr lang="zh-CN" altLang="en-US" dirty="0" smtClean="0">
                <a:ea typeface="宋体" panose="02010600030101010101" pitchFamily="2" charset="-122"/>
              </a:rPr>
              <a:t>方法中，测试软件全部功能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5676" y="411510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TeamView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类的设计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140431" y="1324939"/>
            <a:ext cx="7058347" cy="3731087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342900" indent="-342900">
              <a:buNone/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342900" indent="-342900">
              <a:defRPr/>
            </a:pPr>
            <a:r>
              <a:rPr lang="zh-CN" altLang="en-US" sz="2600" dirty="0" smtClean="0">
                <a:latin typeface="+mj-lt"/>
                <a:ea typeface="宋体" panose="02010600030101010101" pitchFamily="2" charset="-122"/>
              </a:rPr>
              <a:t>说明：</a:t>
            </a:r>
            <a:endParaRPr lang="en-US" altLang="zh-CN" sz="2600" dirty="0" smtClean="0">
              <a:latin typeface="+mj-lt"/>
              <a:ea typeface="宋体" panose="02010600030101010101" pitchFamily="2" charset="-122"/>
            </a:endParaRPr>
          </a:p>
          <a:p>
            <a:pPr marL="677545" lvl="1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25" dirty="0" err="1">
                <a:latin typeface="+mj-lt"/>
                <a:ea typeface="宋体" panose="02010600030101010101" pitchFamily="2" charset="-122"/>
              </a:rPr>
              <a:t>listSvc</a:t>
            </a:r>
            <a:r>
              <a:rPr lang="zh-CN" altLang="en-US" sz="2025" dirty="0">
                <a:latin typeface="+mj-lt"/>
                <a:ea typeface="宋体" panose="02010600030101010101" pitchFamily="2" charset="-122"/>
              </a:rPr>
              <a:t>和</a:t>
            </a:r>
            <a:r>
              <a:rPr lang="en-US" altLang="zh-CN" sz="2025" dirty="0" err="1">
                <a:latin typeface="+mj-lt"/>
                <a:ea typeface="宋体" panose="02010600030101010101" pitchFamily="2" charset="-122"/>
              </a:rPr>
              <a:t>teamSvc</a:t>
            </a:r>
            <a:r>
              <a:rPr lang="zh-CN" altLang="en-US" sz="2025" dirty="0">
                <a:latin typeface="+mj-lt"/>
                <a:ea typeface="宋体" panose="02010600030101010101" pitchFamily="2" charset="-122"/>
              </a:rPr>
              <a:t>属性：供类中的方法使用</a:t>
            </a:r>
            <a:endParaRPr lang="en-US" altLang="zh-CN" sz="2025" dirty="0">
              <a:latin typeface="+mj-lt"/>
              <a:ea typeface="宋体" panose="02010600030101010101" pitchFamily="2" charset="-122"/>
            </a:endParaRPr>
          </a:p>
          <a:p>
            <a:pPr marL="677545" lvl="1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25" dirty="0" err="1"/>
              <a:t>enterMainMenu</a:t>
            </a:r>
            <a:r>
              <a:rPr lang="en-US" altLang="zh-CN" sz="2025" dirty="0"/>
              <a:t> ()</a:t>
            </a:r>
            <a:r>
              <a:rPr lang="zh-CN" altLang="en-US" sz="2025" dirty="0">
                <a:ea typeface="宋体" panose="02010600030101010101" pitchFamily="2" charset="-122"/>
              </a:rPr>
              <a:t>方法：主界面显示及控制方法。</a:t>
            </a:r>
            <a:endParaRPr lang="en-US" altLang="zh-CN" sz="2025" dirty="0">
              <a:ea typeface="宋体" panose="02010600030101010101" pitchFamily="2" charset="-122"/>
            </a:endParaRPr>
          </a:p>
          <a:p>
            <a:pPr marL="677545" lvl="1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25" dirty="0">
                <a:ea typeface="宋体" panose="02010600030101010101" pitchFamily="2" charset="-122"/>
              </a:rPr>
              <a:t>以下方法仅供</a:t>
            </a:r>
            <a:r>
              <a:rPr lang="en-US" altLang="zh-CN" sz="2025" dirty="0" err="1">
                <a:ea typeface="宋体" panose="02010600030101010101" pitchFamily="2" charset="-122"/>
              </a:rPr>
              <a:t>enterMainMenu</a:t>
            </a:r>
            <a:r>
              <a:rPr lang="en-US" altLang="zh-CN" sz="2025" dirty="0">
                <a:ea typeface="宋体" panose="02010600030101010101" pitchFamily="2" charset="-122"/>
              </a:rPr>
              <a:t>()</a:t>
            </a:r>
            <a:r>
              <a:rPr lang="zh-CN" altLang="en-US" sz="2025" dirty="0">
                <a:ea typeface="宋体" panose="02010600030101010101" pitchFamily="2" charset="-122"/>
              </a:rPr>
              <a:t>方法调用：</a:t>
            </a:r>
            <a:endParaRPr lang="en-US" altLang="zh-CN" sz="2025" dirty="0">
              <a:ea typeface="宋体" panose="02010600030101010101" pitchFamily="2" charset="-122"/>
            </a:endParaRPr>
          </a:p>
          <a:p>
            <a:pPr marL="93599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025" dirty="0" err="1">
                <a:ea typeface="宋体" panose="02010600030101010101" pitchFamily="2" charset="-122"/>
              </a:rPr>
              <a:t>listAllEmployees</a:t>
            </a:r>
            <a:r>
              <a:rPr lang="en-US" altLang="zh-CN" sz="2025" dirty="0"/>
              <a:t> ()</a:t>
            </a:r>
            <a:r>
              <a:rPr lang="zh-CN" altLang="en-US" sz="2025" dirty="0">
                <a:ea typeface="宋体" panose="02010600030101010101" pitchFamily="2" charset="-122"/>
              </a:rPr>
              <a:t>方法：以表格形式列出公司</a:t>
            </a:r>
            <a:r>
              <a:rPr lang="zh-CN" altLang="en-US" sz="2025">
                <a:ea typeface="宋体" panose="02010600030101010101" pitchFamily="2" charset="-122"/>
              </a:rPr>
              <a:t>所有成员</a:t>
            </a:r>
            <a:endParaRPr lang="en-US" altLang="zh-CN" sz="2025">
              <a:ea typeface="宋体" panose="02010600030101010101" pitchFamily="2" charset="-122"/>
            </a:endParaRPr>
          </a:p>
          <a:p>
            <a:pPr marL="93599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025">
                <a:ea typeface="宋体" panose="02010600030101010101" pitchFamily="2" charset="-122"/>
              </a:rPr>
              <a:t>getTeam()</a:t>
            </a:r>
            <a:r>
              <a:rPr lang="zh-CN" altLang="en-US" sz="2025">
                <a:ea typeface="宋体" panose="02010600030101010101" pitchFamily="2" charset="-122"/>
              </a:rPr>
              <a:t>方法：显示团队成员列表操作</a:t>
            </a:r>
            <a:endParaRPr lang="en-US" altLang="zh-CN" sz="2025" dirty="0">
              <a:ea typeface="宋体" panose="02010600030101010101" pitchFamily="2" charset="-122"/>
            </a:endParaRPr>
          </a:p>
          <a:p>
            <a:pPr marL="93599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025" dirty="0" err="1"/>
              <a:t>addMember</a:t>
            </a:r>
            <a:r>
              <a:rPr lang="en-US" altLang="zh-CN" sz="2025" dirty="0"/>
              <a:t> ()</a:t>
            </a:r>
            <a:r>
              <a:rPr lang="zh-CN" altLang="en-US" sz="2025" dirty="0">
                <a:ea typeface="宋体" panose="02010600030101010101" pitchFamily="2" charset="-122"/>
              </a:rPr>
              <a:t>方法：实现添加成员操作</a:t>
            </a:r>
            <a:endParaRPr lang="en-US" altLang="zh-CN" sz="2025" dirty="0">
              <a:ea typeface="宋体" panose="02010600030101010101" pitchFamily="2" charset="-122"/>
            </a:endParaRPr>
          </a:p>
          <a:p>
            <a:pPr marL="93599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025" dirty="0" err="1"/>
              <a:t>deleteMember</a:t>
            </a:r>
            <a:r>
              <a:rPr lang="en-US" altLang="zh-CN" sz="2025" dirty="0"/>
              <a:t> ()</a:t>
            </a:r>
            <a:r>
              <a:rPr lang="zh-CN" altLang="en-US" sz="2025" dirty="0">
                <a:ea typeface="宋体" panose="02010600030101010101" pitchFamily="2" charset="-122"/>
              </a:rPr>
              <a:t>方法：实现删除成员操作</a:t>
            </a:r>
            <a:endParaRPr lang="en-US" altLang="zh-CN" sz="2025" dirty="0">
              <a:ea typeface="宋体" panose="0201060003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23369" y="981071"/>
            <a:ext cx="4000859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err="1"/>
              <a:t>TeamView</a:t>
            </a:r>
            <a:endParaRPr lang="en-US" altLang="zh-CN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623369" y="1682315"/>
            <a:ext cx="4000859" cy="1200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enterMainMenu</a:t>
            </a:r>
            <a:r>
              <a:rPr lang="en-US" altLang="zh-CN" sz="1200" dirty="0"/>
              <a:t>(): void </a:t>
            </a:r>
            <a:endParaRPr lang="en-US" altLang="zh-CN" sz="1200" dirty="0"/>
          </a:p>
          <a:p>
            <a:pPr algn="l"/>
            <a:r>
              <a:rPr lang="en-US" altLang="zh-CN" sz="1200"/>
              <a:t>- listAllEmployees</a:t>
            </a:r>
            <a:r>
              <a:rPr lang="en-US" altLang="zh-CN" sz="1200" dirty="0"/>
              <a:t>(): </a:t>
            </a:r>
            <a:r>
              <a:rPr lang="en-US" altLang="zh-CN" sz="1200"/>
              <a:t>void </a:t>
            </a:r>
            <a:endParaRPr lang="en-US" altLang="zh-CN" sz="1200"/>
          </a:p>
          <a:p>
            <a:pPr algn="l"/>
            <a:r>
              <a:rPr lang="en-US" altLang="zh-CN" sz="1200"/>
              <a:t>- getTeam():void</a:t>
            </a:r>
            <a:endParaRPr lang="en-US" altLang="zh-CN" sz="1200" dirty="0"/>
          </a:p>
          <a:p>
            <a:pPr algn="l"/>
            <a:r>
              <a:rPr lang="en-US" altLang="zh-CN" sz="1200" dirty="0"/>
              <a:t>- </a:t>
            </a:r>
            <a:r>
              <a:rPr lang="en-US" altLang="zh-CN" sz="1200" dirty="0" err="1"/>
              <a:t>addMember</a:t>
            </a:r>
            <a:r>
              <a:rPr lang="en-US" altLang="zh-CN" sz="1200" dirty="0"/>
              <a:t>(): void </a:t>
            </a:r>
            <a:endParaRPr lang="en-US" altLang="zh-CN" sz="1200" dirty="0"/>
          </a:p>
          <a:p>
            <a:pPr algn="l"/>
            <a:r>
              <a:rPr lang="en-US" altLang="zh-CN" sz="1200" dirty="0"/>
              <a:t>- </a:t>
            </a:r>
            <a:r>
              <a:rPr lang="en-US" altLang="zh-CN" sz="1200" dirty="0" err="1"/>
              <a:t>deleteMember</a:t>
            </a:r>
            <a:r>
              <a:rPr lang="en-US" altLang="zh-CN" sz="1200" dirty="0"/>
              <a:t>(): void </a:t>
            </a:r>
            <a:endParaRPr lang="en-US" altLang="zh-CN" sz="1200" dirty="0"/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u="sng" dirty="0"/>
              <a:t>main(</a:t>
            </a:r>
            <a:r>
              <a:rPr lang="en-US" altLang="zh-CN" sz="1200" u="sng" dirty="0" err="1"/>
              <a:t>args</a:t>
            </a:r>
            <a:r>
              <a:rPr lang="en-US" altLang="zh-CN" sz="1200" u="sng" dirty="0"/>
              <a:t>: String[])</a:t>
            </a:r>
            <a:r>
              <a:rPr lang="en-US" altLang="zh-CN" sz="1200" dirty="0"/>
              <a:t> : void </a:t>
            </a:r>
            <a:endParaRPr lang="en-US" altLang="zh-CN" sz="12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2623369" y="1220223"/>
            <a:ext cx="4000859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- </a:t>
            </a:r>
            <a:r>
              <a:rPr lang="en-US" altLang="zh-CN" sz="1200" dirty="0" err="1"/>
              <a:t>listSvc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NameListService</a:t>
            </a:r>
            <a:r>
              <a:rPr lang="en-US" altLang="zh-CN" sz="1200" dirty="0"/>
              <a:t> = new </a:t>
            </a:r>
            <a:r>
              <a:rPr lang="en-US" altLang="zh-CN" sz="1200" dirty="0" err="1"/>
              <a:t>NameListService</a:t>
            </a:r>
            <a:r>
              <a:rPr lang="en-US" altLang="zh-CN" sz="1200" dirty="0"/>
              <a:t>()</a:t>
            </a:r>
            <a:endParaRPr lang="en-US" altLang="zh-CN" sz="1200" dirty="0"/>
          </a:p>
          <a:p>
            <a:pPr algn="l"/>
            <a:r>
              <a:rPr lang="en-US" altLang="zh-CN" sz="1200" dirty="0"/>
              <a:t>- </a:t>
            </a:r>
            <a:r>
              <a:rPr lang="en-US" altLang="zh-CN" sz="1200" dirty="0" err="1"/>
              <a:t>teamSvc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TeamService</a:t>
            </a:r>
            <a:r>
              <a:rPr lang="en-US" altLang="zh-CN" sz="1200" dirty="0"/>
              <a:t> = new </a:t>
            </a:r>
            <a:r>
              <a:rPr lang="en-US" altLang="zh-CN" sz="1200" dirty="0" err="1"/>
              <a:t>TeamService</a:t>
            </a:r>
            <a:r>
              <a:rPr lang="en-US" altLang="zh-CN" sz="1200" dirty="0"/>
              <a:t>()</a:t>
            </a:r>
            <a:endParaRPr lang="en-US" altLang="zh-C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5381" y="589346"/>
            <a:ext cx="2840928" cy="642942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需求说明</a:t>
            </a:r>
            <a:endParaRPr lang="zh-CN" altLang="en-US" sz="24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801384" y="1338759"/>
            <a:ext cx="7664522" cy="2688711"/>
          </a:xfrm>
        </p:spPr>
        <p:txBody>
          <a:bodyPr>
            <a:normAutofit/>
          </a:bodyPr>
          <a:lstStyle/>
          <a:p>
            <a:pPr marL="267970" indent="-267970">
              <a:lnSpc>
                <a:spcPct val="100000"/>
              </a:lnSpc>
              <a:defRPr/>
            </a:pPr>
            <a:r>
              <a:rPr lang="zh-CN" altLang="en-US" sz="2000" smtClean="0">
                <a:ea typeface="宋体" panose="02010600030101010101" pitchFamily="2" charset="-122"/>
              </a:rPr>
              <a:t>该</a:t>
            </a:r>
            <a:r>
              <a:rPr lang="zh-CN" altLang="en-US" sz="2000" dirty="0" smtClean="0">
                <a:ea typeface="宋体" panose="02010600030101010101" pitchFamily="2" charset="-122"/>
              </a:rPr>
              <a:t>软件实现以下功能：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542925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600" dirty="0" smtClean="0">
                <a:ea typeface="宋体" panose="02010600030101010101" pitchFamily="2" charset="-122"/>
              </a:rPr>
              <a:t>软件启动时，根据给定的数据创建公司部分成员列表（数组）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pPr marL="542925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600" dirty="0" smtClean="0">
                <a:ea typeface="宋体" panose="02010600030101010101" pitchFamily="2" charset="-122"/>
              </a:rPr>
              <a:t>根据菜单提示，基于现有的</a:t>
            </a:r>
            <a:r>
              <a:rPr lang="zh-CN" altLang="en-US" sz="1600" u="sng" dirty="0" smtClean="0">
                <a:ea typeface="宋体" panose="02010600030101010101" pitchFamily="2" charset="-122"/>
              </a:rPr>
              <a:t>公司成员</a:t>
            </a:r>
            <a:r>
              <a:rPr lang="zh-CN" altLang="en-US" sz="1600" dirty="0" smtClean="0">
                <a:ea typeface="宋体" panose="02010600030101010101" pitchFamily="2" charset="-122"/>
              </a:rPr>
              <a:t>，组建一个</a:t>
            </a:r>
            <a:r>
              <a:rPr lang="zh-CN" altLang="en-US" sz="1600" u="sng" dirty="0" smtClean="0">
                <a:ea typeface="宋体" panose="02010600030101010101" pitchFamily="2" charset="-122"/>
              </a:rPr>
              <a:t>开发团队</a:t>
            </a:r>
            <a:r>
              <a:rPr lang="zh-CN" altLang="en-US" sz="1600" dirty="0" smtClean="0">
                <a:ea typeface="宋体" panose="02010600030101010101" pitchFamily="2" charset="-122"/>
              </a:rPr>
              <a:t>以开发一个新的项目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pPr marL="542925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600" dirty="0" smtClean="0">
                <a:ea typeface="宋体" panose="02010600030101010101" pitchFamily="2" charset="-122"/>
              </a:rPr>
              <a:t>组建过程包括将成员插入到团队中，或从团队中删除某成员，还可以列出团队</a:t>
            </a:r>
            <a:r>
              <a:rPr lang="zh-CN" altLang="en-US" sz="1600" smtClean="0">
                <a:ea typeface="宋体" panose="02010600030101010101" pitchFamily="2" charset="-122"/>
              </a:rPr>
              <a:t>中现有成员</a:t>
            </a:r>
            <a:r>
              <a:rPr lang="zh-CN" altLang="en-US" sz="1600" dirty="0" smtClean="0">
                <a:ea typeface="宋体" panose="02010600030101010101" pitchFamily="2" charset="-122"/>
              </a:rPr>
              <a:t>的列表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pPr marL="542925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600" dirty="0" smtClean="0">
                <a:ea typeface="宋体" panose="02010600030101010101" pitchFamily="2" charset="-122"/>
              </a:rPr>
              <a:t>开发团队成员包括架构师、设计师和程序员</a:t>
            </a:r>
            <a:endParaRPr lang="en-US" altLang="zh-CN" sz="16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4352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需求说明</a:t>
            </a:r>
            <a:endParaRPr lang="zh-CN" altLang="en-US" sz="24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6593" y="1248381"/>
            <a:ext cx="7500135" cy="2885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970" indent="-267970">
              <a:defRPr/>
            </a:pPr>
            <a:r>
              <a:rPr lang="en-US" altLang="zh-CN" sz="1500" dirty="0">
                <a:ea typeface="宋体" panose="02010600030101010101" pitchFamily="2" charset="-122"/>
              </a:rPr>
              <a:t>	</a:t>
            </a:r>
            <a:r>
              <a:rPr lang="zh-CN" altLang="en-US" sz="1500" dirty="0">
                <a:ea typeface="宋体" panose="02010600030101010101" pitchFamily="2" charset="-122"/>
              </a:rPr>
              <a:t>本软件采用单级菜单方式工作。当软件运行时，主界面显示</a:t>
            </a:r>
            <a:r>
              <a:rPr lang="zh-CN" altLang="en-US" sz="1500">
                <a:ea typeface="宋体" panose="02010600030101010101" pitchFamily="2" charset="-122"/>
              </a:rPr>
              <a:t>公司成员的</a:t>
            </a:r>
            <a:r>
              <a:rPr lang="zh-CN" altLang="en-US" sz="1500" dirty="0">
                <a:ea typeface="宋体" panose="02010600030101010101" pitchFamily="2" charset="-122"/>
              </a:rPr>
              <a:t>列表，如下：</a:t>
            </a:r>
            <a:endParaRPr lang="en-US" altLang="zh-CN" sz="1500" dirty="0">
              <a:ea typeface="宋体" panose="02010600030101010101" pitchFamily="2" charset="-122"/>
            </a:endParaRPr>
          </a:p>
          <a:p>
            <a:pPr marL="267970" indent="-267970"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marL="525145" lvl="1" indent="-267970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-------------------------------------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开发团队调度软件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--------------------------------------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>
              <a:defRPr/>
            </a:pP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    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      年龄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工资      </a:t>
            </a:r>
            <a:r>
              <a:rPr lang="zh-CN" altLang="en-US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职位      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奖金      </a:t>
            </a:r>
            <a:r>
              <a:rPr lang="zh-CN" altLang="en-US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股票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用设备</a:t>
            </a:r>
            <a:endParaRPr lang="zh-CN" altLang="en-US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>
              <a:defRPr/>
            </a:pP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  </a:t>
            </a:r>
            <a:r>
              <a:rPr lang="zh-CN" altLang="en-US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 云      </a:t>
            </a:r>
            <a:r>
              <a:rPr lang="en-US" altLang="zh-CN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22      3000.0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马化腾  </a:t>
            </a:r>
            <a:r>
              <a:rPr lang="zh-CN" altLang="en-US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32       18000.0  </a:t>
            </a:r>
            <a:r>
              <a:rPr lang="zh-CN" altLang="en-US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师  </a:t>
            </a:r>
            <a:r>
              <a:rPr lang="zh-CN" altLang="en-US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 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15000.0  </a:t>
            </a:r>
            <a:r>
              <a:rPr lang="en-US" altLang="zh-CN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2000    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联想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T4(6000.0)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李彦宏  </a:t>
            </a:r>
            <a:r>
              <a:rPr lang="zh-CN" altLang="en-US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23       7000.0    </a:t>
            </a:r>
            <a:r>
              <a:rPr lang="zh-CN" altLang="en-US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   </a:t>
            </a:r>
            <a:r>
              <a:rPr lang="en-US" altLang="zh-CN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                                </a:t>
            </a:r>
            <a:r>
              <a:rPr lang="zh-CN" altLang="en-US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戴尔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(NEC17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寸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刘强东  </a:t>
            </a:r>
            <a:r>
              <a:rPr lang="zh-CN" altLang="en-US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24       7300.0    </a:t>
            </a:r>
            <a:r>
              <a:rPr lang="zh-CN" altLang="en-US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   </a:t>
            </a:r>
            <a:r>
              <a:rPr lang="en-US" altLang="zh-CN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                                </a:t>
            </a:r>
            <a:r>
              <a:rPr lang="zh-CN" altLang="en-US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戴尔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三星 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寸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雷军   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       </a:t>
            </a:r>
            <a:r>
              <a:rPr lang="en-US" altLang="zh-CN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10000.0  </a:t>
            </a:r>
            <a:r>
              <a:rPr lang="zh-CN" altLang="en-US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设计师   </a:t>
            </a:r>
            <a:r>
              <a:rPr lang="en-US" altLang="zh-CN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 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5000.0                </a:t>
            </a:r>
            <a:r>
              <a:rPr lang="en-US" altLang="zh-CN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佳能 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2900(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激光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……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>
              <a:defRPr/>
            </a:pPr>
            <a:r>
              <a:rPr lang="en-US" altLang="zh-CN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----------------------------------------------------------------------------------------------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团队列表  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添加团队成员  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删除团队成员 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   请选择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(1-4)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3661" y="518022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需求说明</a:t>
            </a:r>
            <a:endParaRPr lang="zh-CN" altLang="en-US" sz="24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5627" y="1141538"/>
            <a:ext cx="8096035" cy="3536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zh-CN" altLang="en-US" sz="15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当选择“</a:t>
            </a:r>
            <a:r>
              <a:rPr kumimoji="1" lang="zh-CN" altLang="en-US" sz="1500" kern="0" dirty="0">
                <a:solidFill>
                  <a:srgbClr val="C00000"/>
                </a:solidFill>
                <a:latin typeface="Times New Roman" panose="02020603050405020304"/>
                <a:ea typeface="宋体" panose="02010600030101010101" pitchFamily="2" charset="-122"/>
              </a:rPr>
              <a:t>添加团队成员</a:t>
            </a:r>
            <a:r>
              <a:rPr kumimoji="1" lang="zh-CN" altLang="en-US" sz="15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”菜单时，将执行从列表中添加指定（通过</a:t>
            </a:r>
            <a:r>
              <a:rPr kumimoji="1" lang="en-US" altLang="zh-CN" sz="15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ID</a:t>
            </a:r>
            <a:r>
              <a:rPr kumimoji="1" lang="zh-CN" altLang="en-US" sz="15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）成员到</a:t>
            </a:r>
            <a:r>
              <a:rPr kumimoji="1" lang="zh-CN" altLang="en-US" sz="1500" u="sng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开发团队</a:t>
            </a:r>
            <a:r>
              <a:rPr kumimoji="1" lang="zh-CN" altLang="en-US" sz="15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的</a:t>
            </a:r>
            <a:r>
              <a:rPr kumimoji="1" lang="zh-CN" altLang="en-US" sz="1500" ker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功能：</a:t>
            </a:r>
            <a:endParaRPr kumimoji="1" lang="en-US" altLang="zh-CN" sz="1500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525145" lvl="1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endParaRPr kumimoji="1" lang="en-US" altLang="zh-CN" sz="1200" ker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525145" lvl="1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en-US" altLang="zh-CN" sz="12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团队列表  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添加团队成员  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删除团队</a:t>
            </a:r>
            <a:r>
              <a:rPr kumimoji="1" lang="zh-CN" altLang="en-US" sz="12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  </a:t>
            </a:r>
            <a:r>
              <a:rPr kumimoji="1" lang="en-US" altLang="zh-CN" sz="12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</a:t>
            </a: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   请选择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(1-4)</a:t>
            </a: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1" lang="en-US" altLang="zh-CN" sz="12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endParaRPr kumimoji="1" lang="en-US" altLang="zh-CN" sz="12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</a:t>
            </a: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添加成员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</a:t>
            </a:r>
            <a:endParaRPr kumimoji="1" lang="en-US" altLang="zh-CN" sz="12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请输入要添加的员工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1" lang="en-US" altLang="zh-CN" sz="12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添加成功</a:t>
            </a:r>
            <a:endParaRPr kumimoji="1" lang="zh-CN" altLang="en-US" sz="12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按回车键继续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kumimoji="1" lang="en-US" altLang="zh-CN" sz="12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endParaRPr kumimoji="1" lang="en-US" altLang="zh-CN" sz="1200" kern="0" dirty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267970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zh-CN" altLang="en-US" sz="165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添加成功后，按回车键将重新显示主界面。</a:t>
            </a:r>
            <a:endParaRPr kumimoji="1" lang="en-US" altLang="zh-CN" sz="1650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267970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zh-CN" altLang="en-US" sz="1650" kern="0" dirty="0">
                <a:solidFill>
                  <a:srgbClr val="0066FF"/>
                </a:solidFill>
                <a:latin typeface="Times New Roman" panose="02020603050405020304"/>
                <a:ea typeface="宋体" panose="02010600030101010101" pitchFamily="2" charset="-122"/>
              </a:rPr>
              <a:t>开发团队人员组成要求：</a:t>
            </a:r>
            <a:endParaRPr kumimoji="1" lang="en-US" altLang="zh-CN" sz="1650" kern="0" dirty="0">
              <a:solidFill>
                <a:srgbClr val="0066FF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525145" lvl="1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500" kern="0" dirty="0">
                <a:solidFill>
                  <a:srgbClr val="0066FF"/>
                </a:solidFill>
                <a:latin typeface="Times New Roman" panose="02020603050405020304"/>
                <a:ea typeface="宋体" panose="02010600030101010101" pitchFamily="2" charset="-122"/>
              </a:rPr>
              <a:t>最多一名架构师</a:t>
            </a:r>
            <a:endParaRPr kumimoji="1" lang="zh-CN" altLang="en-US" sz="1500" kern="0" dirty="0">
              <a:solidFill>
                <a:srgbClr val="0066FF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525145" lvl="1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500" kern="0" dirty="0">
                <a:solidFill>
                  <a:srgbClr val="0066FF"/>
                </a:solidFill>
                <a:latin typeface="Times New Roman" panose="02020603050405020304"/>
                <a:ea typeface="宋体" panose="02010600030101010101" pitchFamily="2" charset="-122"/>
              </a:rPr>
              <a:t>最多两名设计师</a:t>
            </a:r>
            <a:endParaRPr kumimoji="1" lang="zh-CN" altLang="en-US" sz="1500" kern="0" dirty="0">
              <a:solidFill>
                <a:srgbClr val="0066FF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525145" lvl="1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500" kern="0" dirty="0">
                <a:solidFill>
                  <a:srgbClr val="0066FF"/>
                </a:solidFill>
                <a:latin typeface="Times New Roman" panose="02020603050405020304"/>
                <a:ea typeface="宋体" panose="02010600030101010101" pitchFamily="2" charset="-122"/>
              </a:rPr>
              <a:t>最多三名程序员</a:t>
            </a:r>
            <a:endParaRPr kumimoji="1" lang="en-US" altLang="zh-CN" sz="1500" kern="0" dirty="0">
              <a:solidFill>
                <a:srgbClr val="0066FF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8358" y="458983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需求说明</a:t>
            </a:r>
            <a:endParaRPr lang="zh-CN" altLang="en-US" sz="24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1145" y="920648"/>
            <a:ext cx="8034391" cy="397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970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en-US" altLang="zh-CN" sz="15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	</a:t>
            </a:r>
            <a:r>
              <a:rPr kumimoji="1" lang="zh-CN" altLang="en-US" sz="15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如果添加操作因某种原因失败，将显示类似以下信息（失败原因视具体原因而不同）：</a:t>
            </a:r>
            <a:endParaRPr kumimoji="1" lang="en-US" altLang="zh-CN" sz="1500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525145" lvl="1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团队列表  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添加团队成员  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删除团队成员 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   请选择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(1-4)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1" lang="en-US" altLang="zh-CN" sz="1125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endParaRPr kumimoji="1" lang="en-US" altLang="zh-CN" sz="1125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添加成员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</a:t>
            </a:r>
            <a:endParaRPr kumimoji="1" lang="en-US" altLang="zh-CN" sz="1125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请输入要添加的员工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1" lang="en-US" altLang="zh-CN" sz="1125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添加失败，原因：</a:t>
            </a:r>
            <a:r>
              <a:rPr kumimoji="1" lang="zh-CN" altLang="en-US" sz="1125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该员工已是某团队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endParaRPr kumimoji="1" lang="zh-CN" altLang="en-US" sz="1125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按回车键继续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kumimoji="1" lang="en-US" altLang="zh-CN" sz="1125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7970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en-US" altLang="zh-CN" sz="165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	</a:t>
            </a:r>
            <a:r>
              <a:rPr kumimoji="1" lang="zh-CN" altLang="en-US" sz="1650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失败信息包含以下几种：</a:t>
            </a:r>
            <a:endParaRPr kumimoji="1" lang="en-US" altLang="zh-CN" sz="1650" kern="0" dirty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525145" lvl="1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成员已满，无法添加</a:t>
            </a:r>
            <a:endParaRPr kumimoji="1" lang="zh-CN" altLang="en-US" sz="1425" kern="0" dirty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525145" lvl="1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该成员不是开发人员，无法添加</a:t>
            </a:r>
            <a:endParaRPr kumimoji="1" lang="zh-CN" altLang="en-US" sz="1425" kern="0" dirty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525145" lvl="1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该员工已在本开发团队中</a:t>
            </a:r>
            <a:endParaRPr kumimoji="1" lang="zh-CN" altLang="en-US" sz="1425" kern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525145" lvl="1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该员工已是某团队</a:t>
            </a:r>
            <a:r>
              <a:rPr kumimoji="1" lang="zh-CN" altLang="en-US" sz="1425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成员 </a:t>
            </a:r>
            <a:endParaRPr kumimoji="1" lang="en-US" altLang="zh-CN" sz="1425" kern="0" dirty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525145" lvl="1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该员正在休假，无法添加</a:t>
            </a:r>
            <a:endParaRPr kumimoji="1" lang="en-US" altLang="zh-CN" sz="1425" kern="0" dirty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525145" lvl="1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团队中至多只能</a:t>
            </a:r>
            <a:r>
              <a:rPr kumimoji="1" lang="zh-CN" altLang="en-US" sz="1425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有一名架构师</a:t>
            </a:r>
            <a:endParaRPr kumimoji="1" lang="zh-CN" altLang="en-US" sz="1425" kern="0" dirty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525145" lvl="1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团队中至多只能</a:t>
            </a:r>
            <a:r>
              <a:rPr kumimoji="1" lang="zh-CN" altLang="en-US" sz="1425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有两名设计师</a:t>
            </a:r>
            <a:endParaRPr kumimoji="1" lang="zh-CN" altLang="en-US" sz="1425" kern="0" dirty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525145" lvl="1" indent="-267970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团队中至多只能</a:t>
            </a:r>
            <a:r>
              <a:rPr kumimoji="1" lang="zh-CN" altLang="en-US" sz="1425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有三名程序员</a:t>
            </a:r>
            <a:endParaRPr kumimoji="1" lang="en-US" altLang="zh-CN" sz="1425" kern="0" dirty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9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需求说明</a:t>
            </a:r>
            <a:endParaRPr lang="zh-CN" altLang="en-US" sz="24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6998" y="1368880"/>
            <a:ext cx="79008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970" indent="-267970">
              <a:defRPr/>
            </a:pPr>
            <a:r>
              <a:rPr lang="en-US" altLang="zh-CN" sz="1500" dirty="0">
                <a:ea typeface="宋体" panose="02010600030101010101" pitchFamily="2" charset="-122"/>
              </a:rPr>
              <a:t>	</a:t>
            </a:r>
            <a:r>
              <a:rPr lang="zh-CN" altLang="en-US" sz="1500" dirty="0">
                <a:ea typeface="宋体" panose="02010600030101010101" pitchFamily="2" charset="-122"/>
              </a:rPr>
              <a:t>当选择“</a:t>
            </a:r>
            <a:r>
              <a:rPr lang="zh-CN" altLang="en-US" sz="1500" dirty="0">
                <a:solidFill>
                  <a:srgbClr val="C00000"/>
                </a:solidFill>
                <a:ea typeface="宋体" panose="02010600030101010101" pitchFamily="2" charset="-122"/>
              </a:rPr>
              <a:t>删除团队成员</a:t>
            </a:r>
            <a:r>
              <a:rPr lang="zh-CN" altLang="en-US" sz="1500" dirty="0">
                <a:ea typeface="宋体" panose="02010600030101010101" pitchFamily="2" charset="-122"/>
              </a:rPr>
              <a:t>”菜单时，将执行从</a:t>
            </a:r>
            <a:r>
              <a:rPr lang="zh-CN" altLang="en-US" sz="1500" u="sng" dirty="0">
                <a:ea typeface="宋体" panose="02010600030101010101" pitchFamily="2" charset="-122"/>
              </a:rPr>
              <a:t>开发团队</a:t>
            </a:r>
            <a:r>
              <a:rPr lang="zh-CN" altLang="en-US" sz="1500" dirty="0">
                <a:ea typeface="宋体" panose="02010600030101010101" pitchFamily="2" charset="-122"/>
              </a:rPr>
              <a:t>中删除指定（通过</a:t>
            </a:r>
            <a:r>
              <a:rPr lang="en-US" altLang="zh-CN" sz="1500" dirty="0" err="1">
                <a:ea typeface="宋体" panose="02010600030101010101" pitchFamily="2" charset="-122"/>
              </a:rPr>
              <a:t>TeamID</a:t>
            </a:r>
            <a:r>
              <a:rPr lang="zh-CN" altLang="en-US" sz="1500" dirty="0">
                <a:ea typeface="宋体" panose="02010600030101010101" pitchFamily="2" charset="-122"/>
              </a:rPr>
              <a:t>）成员的功能：</a:t>
            </a:r>
            <a:endParaRPr lang="en-US" altLang="zh-CN" sz="1500" dirty="0">
              <a:ea typeface="宋体" panose="02010600030101010101" pitchFamily="2" charset="-122"/>
            </a:endParaRPr>
          </a:p>
          <a:p>
            <a:pPr marL="267970" indent="-267970">
              <a:defRPr/>
            </a:pPr>
            <a:endParaRPr lang="en-US" altLang="zh-CN" sz="1500" dirty="0">
              <a:ea typeface="宋体" panose="02010600030101010101" pitchFamily="2" charset="-122"/>
            </a:endParaRPr>
          </a:p>
          <a:p>
            <a:pPr marL="525145" lvl="1" indent="-267970">
              <a:defRPr/>
            </a:pP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团队列表  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添加团队成员  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删除团队成员 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   请选择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(1-4</a:t>
            </a:r>
            <a:r>
              <a:rPr lang="en-US" altLang="zh-CN" sz="15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5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5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15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>
              <a:defRPr/>
            </a:pPr>
            <a:endParaRPr lang="en-US" altLang="zh-CN" sz="15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>
              <a:defRPr/>
            </a:pP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删除成员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</a:t>
            </a:r>
            <a:endParaRPr lang="en-US" altLang="zh-CN" sz="15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>
              <a:defRPr/>
            </a:pP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请输入要删除员工的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5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>
              <a:defRPr/>
            </a:pP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确认是否删除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(Y/N)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en-US" altLang="zh-CN" sz="15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>
              <a:defRPr/>
            </a:pP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删除成功</a:t>
            </a:r>
            <a:endParaRPr lang="zh-CN" altLang="en-US" sz="15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>
              <a:defRPr/>
            </a:pP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按回车键继续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en-US" altLang="zh-CN" sz="15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>
              <a:defRPr/>
            </a:pPr>
            <a:endParaRPr lang="en-US" altLang="zh-CN" sz="1500" dirty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267970" indent="-267970">
              <a:defRPr/>
            </a:pPr>
            <a:r>
              <a:rPr lang="en-US" altLang="zh-CN" sz="1500" dirty="0">
                <a:ea typeface="宋体" panose="02010600030101010101" pitchFamily="2" charset="-122"/>
              </a:rPr>
              <a:t>	</a:t>
            </a:r>
            <a:r>
              <a:rPr lang="zh-CN" altLang="en-US" sz="1500" dirty="0">
                <a:ea typeface="宋体" panose="02010600030101010101" pitchFamily="2" charset="-122"/>
              </a:rPr>
              <a:t>删除成功后，按回车键将重新显示主界面。</a:t>
            </a:r>
            <a:endParaRPr lang="en-US" altLang="zh-CN" sz="15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5677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ea typeface="宋体" panose="02010600030101010101" pitchFamily="2" charset="-122"/>
              </a:rPr>
              <a:t>需求说明</a:t>
            </a:r>
            <a:endParaRPr lang="zh-CN" altLang="en-US" sz="2400" b="1" dirty="0"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55497" y="1411658"/>
            <a:ext cx="7592602" cy="2654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970" indent="-267970">
              <a:defRPr/>
            </a:pPr>
            <a:r>
              <a:rPr lang="zh-CN" altLang="en-US" sz="1500" dirty="0">
                <a:ea typeface="宋体" panose="02010600030101010101" pitchFamily="2" charset="-122"/>
              </a:rPr>
              <a:t>当选择“</a:t>
            </a:r>
            <a:r>
              <a:rPr lang="zh-CN" altLang="en-US" sz="1500" dirty="0">
                <a:solidFill>
                  <a:srgbClr val="C00000"/>
                </a:solidFill>
                <a:ea typeface="宋体" panose="02010600030101010101" pitchFamily="2" charset="-122"/>
              </a:rPr>
              <a:t>团队列表</a:t>
            </a:r>
            <a:r>
              <a:rPr lang="zh-CN" altLang="en-US" sz="1500" dirty="0">
                <a:ea typeface="宋体" panose="02010600030101010101" pitchFamily="2" charset="-122"/>
              </a:rPr>
              <a:t>”菜单时，将列出开发团队中的现有成员，例如：</a:t>
            </a:r>
            <a:endParaRPr lang="en-US" altLang="zh-CN" sz="1500" dirty="0">
              <a:ea typeface="宋体" panose="02010600030101010101" pitchFamily="2" charset="-122"/>
            </a:endParaRPr>
          </a:p>
          <a:p>
            <a:pPr marL="267970" indent="-267970">
              <a:defRPr/>
            </a:pPr>
            <a:endParaRPr lang="en-US" altLang="zh-CN" sz="1500">
              <a:ea typeface="宋体" panose="02010600030101010101" pitchFamily="2" charset="-122"/>
            </a:endParaRPr>
          </a:p>
          <a:p>
            <a:pPr marL="267970" lvl="1" indent="-267970">
              <a:defRPr/>
            </a:pP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团队列表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添加团队成员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删除团队成员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   请选择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(1-4)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35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7970" lvl="1" indent="-267970">
              <a:defRPr/>
            </a:pPr>
            <a:endParaRPr lang="en-US" altLang="zh-CN" sz="15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团队成员列表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>
              <a:defRPr/>
            </a:pP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TDI/ID  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      工资    </a:t>
            </a:r>
            <a:r>
              <a:rPr lang="zh-CN" altLang="en-US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职位      奖金        股票</a:t>
            </a:r>
            <a:endParaRPr lang="zh-CN" altLang="en-US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>
              <a:defRPr/>
            </a:pP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2/4    </a:t>
            </a:r>
            <a:r>
              <a:rPr lang="en-US" altLang="zh-CN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强东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24      7300.0   </a:t>
            </a:r>
            <a:r>
              <a:rPr lang="en-US" altLang="zh-CN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endParaRPr lang="zh-CN" altLang="en-US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>
              <a:defRPr/>
            </a:pP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3/2    </a:t>
            </a:r>
            <a:r>
              <a:rPr lang="en-US" altLang="zh-CN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化腾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32      18000.0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架构师  </a:t>
            </a:r>
            <a:r>
              <a:rPr lang="zh-CN" altLang="en-US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15000.0  2000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4/6    </a:t>
            </a:r>
            <a:r>
              <a:rPr lang="en-US" altLang="zh-CN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志强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22      6800.0  </a:t>
            </a:r>
            <a:r>
              <a:rPr lang="en-US" altLang="zh-CN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endParaRPr lang="zh-CN" altLang="en-US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>
              <a:defRPr/>
            </a:pP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5/12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杨致远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27      600.0    </a:t>
            </a:r>
            <a:r>
              <a:rPr lang="en-US" altLang="zh-CN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设计师   </a:t>
            </a:r>
            <a:r>
              <a:rPr lang="en-US" altLang="zh-CN" sz="135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4800.0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145" lvl="1" indent="-267970">
              <a:defRPr/>
            </a:pP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-----------------------------------------------------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0646" y="537499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ea typeface="宋体" panose="02010600030101010101" pitchFamily="2" charset="-122"/>
              </a:rPr>
              <a:t>软件设计结构</a:t>
            </a:r>
            <a:endParaRPr lang="zh-CN" altLang="en-US" sz="24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6176" y="1112926"/>
            <a:ext cx="818850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zh-CN" altLang="en-US" dirty="0">
                <a:ea typeface="宋体" panose="02010600030101010101" pitchFamily="2" charset="-122"/>
              </a:rPr>
              <a:t>该软件由以下三个模块组成：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sz="1500" smtClean="0"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anose="02010600030101010101" pitchFamily="2" charset="-122"/>
            </a:endParaRPr>
          </a:p>
          <a:p>
            <a:pPr indent="-342900">
              <a:buFont typeface="Wingdings" panose="05000000000000000000" pitchFamily="2" charset="2"/>
              <a:buChar char="Ø"/>
              <a:defRPr/>
            </a:pPr>
            <a:endParaRPr lang="en-US" altLang="zh-CN" sz="1500" smtClean="0">
              <a:ea typeface="宋体" panose="02010600030101010101" pitchFamily="2" charset="-122"/>
            </a:endParaRPr>
          </a:p>
          <a:p>
            <a:pPr indent="-342900">
              <a:buFont typeface="Wingdings" panose="05000000000000000000" pitchFamily="2" charset="2"/>
              <a:buChar char="Ø"/>
              <a:defRPr/>
            </a:pPr>
            <a:r>
              <a:rPr lang="en-US" altLang="zh-CN" sz="1500" smtClean="0">
                <a:ea typeface="宋体" panose="02010600030101010101" pitchFamily="2" charset="-122"/>
              </a:rPr>
              <a:t>com.atguigu.team.view</a:t>
            </a:r>
            <a:r>
              <a:rPr lang="zh-CN" altLang="en-US" sz="1500" dirty="0">
                <a:ea typeface="宋体" panose="02010600030101010101" pitchFamily="2" charset="-122"/>
              </a:rPr>
              <a:t>模块为主控模块，负责菜单的显示和处理</a:t>
            </a:r>
            <a:r>
              <a:rPr lang="zh-CN" altLang="en-US" sz="1500">
                <a:ea typeface="宋体" panose="02010600030101010101" pitchFamily="2" charset="-122"/>
              </a:rPr>
              <a:t>用户</a:t>
            </a:r>
            <a:r>
              <a:rPr lang="zh-CN" altLang="en-US" sz="1500" smtClean="0">
                <a:ea typeface="宋体" panose="02010600030101010101" pitchFamily="2" charset="-122"/>
              </a:rPr>
              <a:t>操作</a:t>
            </a:r>
            <a:endParaRPr lang="en-US" altLang="zh-CN" sz="1500" smtClean="0"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zh-CN" sz="1500" dirty="0" err="1">
                <a:ea typeface="宋体" panose="02010600030101010101" pitchFamily="2" charset="-122"/>
              </a:rPr>
              <a:t>com.atguigu.team.service</a:t>
            </a:r>
            <a:r>
              <a:rPr lang="zh-CN" altLang="en-US" sz="1500" dirty="0">
                <a:ea typeface="宋体" panose="02010600030101010101" pitchFamily="2" charset="-122"/>
              </a:rPr>
              <a:t>模块为实体对象（</a:t>
            </a:r>
            <a:r>
              <a:rPr lang="en-US" altLang="zh-CN" sz="1500" dirty="0">
                <a:ea typeface="宋体" panose="02010600030101010101" pitchFamily="2" charset="-122"/>
              </a:rPr>
              <a:t>Employee</a:t>
            </a:r>
            <a:r>
              <a:rPr lang="zh-CN" altLang="en-US" sz="1500" dirty="0">
                <a:ea typeface="宋体" panose="02010600030101010101" pitchFamily="2" charset="-122"/>
              </a:rPr>
              <a:t>及其子类如程序员等）的管理模块，</a:t>
            </a:r>
            <a:r>
              <a:rPr lang="en-US" altLang="zh-CN" sz="1500" dirty="0">
                <a:ea typeface="宋体" panose="02010600030101010101" pitchFamily="2" charset="-122"/>
              </a:rPr>
              <a:t> </a:t>
            </a:r>
            <a:r>
              <a:rPr lang="en-US" altLang="zh-CN" sz="1500" dirty="0" err="1">
                <a:ea typeface="宋体" panose="02010600030101010101" pitchFamily="2" charset="-122"/>
              </a:rPr>
              <a:t>NameListService</a:t>
            </a:r>
            <a:r>
              <a:rPr lang="zh-CN" altLang="en-US" sz="1500" dirty="0">
                <a:ea typeface="宋体" panose="02010600030101010101" pitchFamily="2" charset="-122"/>
              </a:rPr>
              <a:t>和</a:t>
            </a:r>
            <a:r>
              <a:rPr lang="en-US" altLang="zh-CN" sz="1500" dirty="0" err="1">
                <a:ea typeface="宋体" panose="02010600030101010101" pitchFamily="2" charset="-122"/>
              </a:rPr>
              <a:t>TeamService</a:t>
            </a:r>
            <a:r>
              <a:rPr lang="zh-CN" altLang="en-US" sz="1500" dirty="0">
                <a:ea typeface="宋体" panose="02010600030101010101" pitchFamily="2" charset="-122"/>
              </a:rPr>
              <a:t>类分别用各自的数组来管理公司员工和开发团队</a:t>
            </a:r>
            <a:r>
              <a:rPr lang="zh-CN" altLang="en-US" sz="1500">
                <a:ea typeface="宋体" panose="02010600030101010101" pitchFamily="2" charset="-122"/>
              </a:rPr>
              <a:t>成员</a:t>
            </a:r>
            <a:r>
              <a:rPr lang="zh-CN" altLang="en-US" sz="1500" smtClean="0">
                <a:ea typeface="宋体" panose="02010600030101010101" pitchFamily="2" charset="-122"/>
              </a:rPr>
              <a:t>对象</a:t>
            </a:r>
            <a:endParaRPr lang="en-US" altLang="zh-CN" sz="1500" smtClean="0">
              <a:ea typeface="宋体" panose="02010600030101010101" pitchFamily="2" charset="-122"/>
            </a:endParaRPr>
          </a:p>
          <a:p>
            <a:pPr indent="-342900">
              <a:buFont typeface="Wingdings" panose="05000000000000000000" pitchFamily="2" charset="2"/>
              <a:buChar char="Ø"/>
              <a:defRPr/>
            </a:pPr>
            <a:r>
              <a:rPr lang="en-US" altLang="zh-CN" sz="1500" smtClean="0">
                <a:ea typeface="宋体" panose="02010600030101010101" pitchFamily="2" charset="-122"/>
              </a:rPr>
              <a:t>domain</a:t>
            </a:r>
            <a:r>
              <a:rPr lang="zh-CN" altLang="en-US" sz="1500" smtClean="0">
                <a:ea typeface="宋体" panose="02010600030101010101" pitchFamily="2" charset="-122"/>
              </a:rPr>
              <a:t>模块为</a:t>
            </a:r>
            <a:r>
              <a:rPr lang="en-US" altLang="zh-CN" sz="1500" smtClean="0">
                <a:ea typeface="宋体" panose="02010600030101010101" pitchFamily="2" charset="-122"/>
              </a:rPr>
              <a:t>Employee</a:t>
            </a:r>
            <a:r>
              <a:rPr lang="zh-CN" altLang="en-US" sz="1500" smtClean="0">
                <a:ea typeface="宋体" panose="02010600030101010101" pitchFamily="2" charset="-122"/>
              </a:rPr>
              <a:t>及其子类等</a:t>
            </a:r>
            <a:r>
              <a:rPr lang="en-US" altLang="zh-CN" sz="1500" smtClean="0">
                <a:ea typeface="宋体" panose="02010600030101010101" pitchFamily="2" charset="-122"/>
              </a:rPr>
              <a:t>JavaBean</a:t>
            </a:r>
            <a:r>
              <a:rPr lang="zh-CN" altLang="en-US" sz="1500" smtClean="0">
                <a:ea typeface="宋体" panose="02010600030101010101" pitchFamily="2" charset="-122"/>
              </a:rPr>
              <a:t>类所在的包</a:t>
            </a:r>
            <a:endParaRPr lang="en-US" altLang="zh-CN" sz="1500" dirty="0">
              <a:ea typeface="宋体" panose="02010600030101010101" pitchFamily="2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1530849" y="1626421"/>
            <a:ext cx="6082302" cy="20825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Gulim" panose="020B0600000101010101" pitchFamily="34" charset="-127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3770375" y="1680426"/>
            <a:ext cx="1620180" cy="1946351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Gulim" panose="020B0600000101010101" pitchFamily="34" charset="-127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2096189" y="2004463"/>
            <a:ext cx="1458162" cy="1296144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Gulim" panose="020B0600000101010101" pitchFamily="34" charset="-127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78387" y="2352888"/>
            <a:ext cx="1404156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 err="1"/>
              <a:t>NameListService</a:t>
            </a:r>
            <a:endParaRPr lang="en-US" altLang="zh-CN" sz="1200" dirty="0"/>
          </a:p>
          <a:p>
            <a:endParaRPr lang="zh-CN" altLang="en-US" sz="750" dirty="0"/>
          </a:p>
        </p:txBody>
      </p:sp>
      <p:sp>
        <p:nvSpPr>
          <p:cNvPr id="23" name="TextBox 22"/>
          <p:cNvSpPr txBox="1"/>
          <p:nvPr/>
        </p:nvSpPr>
        <p:spPr>
          <a:xfrm>
            <a:off x="2258207" y="2382505"/>
            <a:ext cx="1134126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 err="1"/>
              <a:t>TeamView</a:t>
            </a:r>
            <a:endParaRPr lang="en-US" altLang="zh-CN" sz="1200" dirty="0"/>
          </a:p>
          <a:p>
            <a:endParaRPr lang="zh-CN" altLang="en-US" sz="750" dirty="0"/>
          </a:p>
        </p:txBody>
      </p:sp>
      <p:sp>
        <p:nvSpPr>
          <p:cNvPr id="24" name="TextBox 23"/>
          <p:cNvSpPr txBox="1"/>
          <p:nvPr/>
        </p:nvSpPr>
        <p:spPr>
          <a:xfrm>
            <a:off x="3878387" y="2946954"/>
            <a:ext cx="1404156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smtClean="0"/>
          </a:p>
          <a:p>
            <a:r>
              <a:rPr lang="en-US" altLang="zh-CN" sz="1200" smtClean="0"/>
              <a:t>TeamService</a:t>
            </a:r>
            <a:endParaRPr lang="en-US" altLang="zh-CN" sz="1200" smtClean="0"/>
          </a:p>
          <a:p>
            <a:endParaRPr lang="zh-CN" altLang="en-US" sz="750" dirty="0"/>
          </a:p>
        </p:txBody>
      </p:sp>
      <p:cxnSp>
        <p:nvCxnSpPr>
          <p:cNvPr id="25" name="直接连接符 24"/>
          <p:cNvCxnSpPr/>
          <p:nvPr/>
        </p:nvCxnSpPr>
        <p:spPr bwMode="auto">
          <a:xfrm flipV="1">
            <a:off x="3392333" y="2652534"/>
            <a:ext cx="486054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6" name="直接连接符 25"/>
          <p:cNvCxnSpPr>
            <a:endCxn id="24" idx="1"/>
          </p:cNvCxnSpPr>
          <p:nvPr/>
        </p:nvCxnSpPr>
        <p:spPr bwMode="auto">
          <a:xfrm>
            <a:off x="3392333" y="2814553"/>
            <a:ext cx="486054" cy="3362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7" name="圆角矩形 26"/>
          <p:cNvSpPr/>
          <p:nvPr/>
        </p:nvSpPr>
        <p:spPr bwMode="auto">
          <a:xfrm>
            <a:off x="5606579" y="1842445"/>
            <a:ext cx="1458162" cy="1512168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Gulim" panose="020B0600000101010101" pitchFamily="34" charset="-127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45402" y="2338332"/>
            <a:ext cx="1080120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/>
              <a:t>Employee</a:t>
            </a:r>
            <a:endParaRPr lang="en-US" altLang="zh-CN" sz="1050" dirty="0"/>
          </a:p>
          <a:p>
            <a:endParaRPr lang="zh-CN" altLang="en-US" sz="750" dirty="0"/>
          </a:p>
        </p:txBody>
      </p:sp>
      <p:sp>
        <p:nvSpPr>
          <p:cNvPr id="29" name="TextBox 28"/>
          <p:cNvSpPr txBox="1"/>
          <p:nvPr/>
        </p:nvSpPr>
        <p:spPr>
          <a:xfrm>
            <a:off x="1823153" y="1680427"/>
            <a:ext cx="173119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err="1">
                <a:solidFill>
                  <a:schemeClr val="tx1"/>
                </a:solidFill>
              </a:rPr>
              <a:t>com.atguigu.team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04200" y="2058469"/>
            <a:ext cx="58151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>
                <a:solidFill>
                  <a:schemeClr val="bg1"/>
                </a:solidFill>
              </a:rPr>
              <a:t>view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78387" y="1989654"/>
            <a:ext cx="1404156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err="1"/>
              <a:t>TeamException</a:t>
            </a:r>
            <a:endParaRPr lang="en-US" altLang="zh-CN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824381" y="1680427"/>
            <a:ext cx="75608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>
                <a:solidFill>
                  <a:schemeClr val="bg1"/>
                </a:solidFill>
              </a:rPr>
              <a:t>service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82567" y="1842349"/>
            <a:ext cx="75608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>
                <a:solidFill>
                  <a:schemeClr val="bg1"/>
                </a:solidFill>
              </a:rPr>
              <a:t>domain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cxnSp>
        <p:nvCxnSpPr>
          <p:cNvPr id="34" name="直接连接符 33"/>
          <p:cNvCxnSpPr>
            <a:stCxn id="24" idx="3"/>
          </p:cNvCxnSpPr>
          <p:nvPr/>
        </p:nvCxnSpPr>
        <p:spPr bwMode="auto">
          <a:xfrm flipV="1">
            <a:off x="5282543" y="2814553"/>
            <a:ext cx="594066" cy="3362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5" name="直接连接符 34"/>
          <p:cNvCxnSpPr/>
          <p:nvPr/>
        </p:nvCxnSpPr>
        <p:spPr bwMode="auto">
          <a:xfrm flipV="1">
            <a:off x="5282543" y="2652534"/>
            <a:ext cx="594066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350"/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7210</Words>
  <Application>WPS 演示</Application>
  <PresentationFormat>全屏显示(16:9)</PresentationFormat>
  <Paragraphs>475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Arial</vt:lpstr>
      <vt:lpstr>宋体</vt:lpstr>
      <vt:lpstr>Wingdings</vt:lpstr>
      <vt:lpstr>楷体</vt:lpstr>
      <vt:lpstr>Calibri</vt:lpstr>
      <vt:lpstr>微软雅黑</vt:lpstr>
      <vt:lpstr>Times New Roman</vt:lpstr>
      <vt:lpstr>新宋体</vt:lpstr>
      <vt:lpstr>Times New Roman</vt:lpstr>
      <vt:lpstr>GungsuhChe</vt:lpstr>
      <vt:lpstr>Times</vt:lpstr>
      <vt:lpstr>Gulim</vt:lpstr>
      <vt:lpstr>Arial Unicode MS</vt:lpstr>
      <vt:lpstr>Consolas</vt:lpstr>
      <vt:lpstr>Office 主题</vt:lpstr>
      <vt:lpstr>项目三 开发团队调度软件</vt:lpstr>
      <vt:lpstr>目 标</vt:lpstr>
      <vt:lpstr>需求说明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第1步 — 创建项目基本组件</vt:lpstr>
      <vt:lpstr>键盘访问的实现</vt:lpstr>
      <vt:lpstr>Equipment接口及其实现子类的设计</vt:lpstr>
      <vt:lpstr>Employee类及其子类的设计</vt:lpstr>
      <vt:lpstr>Status类</vt:lpstr>
      <vt:lpstr>Employee类及其子类的设计</vt:lpstr>
      <vt:lpstr>第2步 — 实现service包中的类</vt:lpstr>
      <vt:lpstr>NameListService类的设计</vt:lpstr>
      <vt:lpstr>NameListService类的设计</vt:lpstr>
      <vt:lpstr>TeamService类的设计</vt:lpstr>
      <vt:lpstr>TeamService类的设计</vt:lpstr>
      <vt:lpstr>第3步 — 实现view包中类</vt:lpstr>
      <vt:lpstr>TeamView类的设计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朝观沧海</cp:lastModifiedBy>
  <cp:revision>13</cp:revision>
  <dcterms:created xsi:type="dcterms:W3CDTF">2018-03-01T02:03:00Z</dcterms:created>
  <dcterms:modified xsi:type="dcterms:W3CDTF">2020-11-10T06:34:46Z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