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312" r:id="rId2"/>
    <p:sldId id="317" r:id="rId3"/>
    <p:sldId id="314" r:id="rId4"/>
    <p:sldId id="316" r:id="rId5"/>
    <p:sldId id="318" r:id="rId6"/>
    <p:sldId id="319" r:id="rId7"/>
    <p:sldId id="320" r:id="rId8"/>
    <p:sldId id="322" r:id="rId9"/>
    <p:sldId id="323" r:id="rId10"/>
    <p:sldId id="324" r:id="rId11"/>
    <p:sldId id="325" r:id="rId12"/>
    <p:sldId id="293" r:id="rId13"/>
    <p:sldId id="327" r:id="rId14"/>
    <p:sldId id="328" r:id="rId15"/>
    <p:sldId id="329" r:id="rId16"/>
    <p:sldId id="330" r:id="rId17"/>
    <p:sldId id="331" r:id="rId18"/>
    <p:sldId id="307" r:id="rId19"/>
    <p:sldId id="335" r:id="rId20"/>
    <p:sldId id="308" r:id="rId21"/>
    <p:sldId id="311" r:id="rId22"/>
    <p:sldId id="309" r:id="rId23"/>
    <p:sldId id="310" r:id="rId24"/>
    <p:sldId id="332" r:id="rId25"/>
    <p:sldId id="333" r:id="rId26"/>
    <p:sldId id="334" r:id="rId27"/>
    <p:sldId id="273" r:id="rId28"/>
  </p:sldIdLst>
  <p:sldSz cx="7772400" cy="10058400"/>
  <p:notesSz cx="7772400" cy="100584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60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374E1780-A114-4F0A-903E-4351880830F2}" type="datetimeFigureOut">
              <a:rPr lang="ru-RU" smtClean="0"/>
              <a:t>17.12.2024</a:t>
            </a:fld>
            <a:endParaRPr lang="ru-RU"/>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A4492573-39AA-478E-9FD6-501B9C3C78F1}" type="slidenum">
              <a:rPr lang="ru-RU" smtClean="0"/>
              <a:t>‹#›</a:t>
            </a:fld>
            <a:endParaRPr lang="ru-RU"/>
          </a:p>
        </p:txBody>
      </p:sp>
    </p:spTree>
    <p:extLst>
      <p:ext uri="{BB962C8B-B14F-4D97-AF65-F5344CB8AC3E}">
        <p14:creationId xmlns:p14="http://schemas.microsoft.com/office/powerpoint/2010/main" val="2846241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A4492573-39AA-478E-9FD6-501B9C3C78F1}" type="slidenum">
              <a:rPr lang="ru-RU" smtClean="0"/>
              <a:t>12</a:t>
            </a:fld>
            <a:endParaRPr lang="ru-RU"/>
          </a:p>
        </p:txBody>
      </p:sp>
    </p:spTree>
    <p:extLst>
      <p:ext uri="{BB962C8B-B14F-4D97-AF65-F5344CB8AC3E}">
        <p14:creationId xmlns:p14="http://schemas.microsoft.com/office/powerpoint/2010/main" val="359038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701CC-BBD1-F9C4-7362-E6377B3718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ACF73C-0B78-389C-FCE3-8D0EDD4880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CD01E1-37FB-2955-199C-2E68E79D9F59}"/>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05DD676F-D029-11A1-11F0-BDF5B5D4A2C2}"/>
              </a:ext>
            </a:extLst>
          </p:cNvPr>
          <p:cNvSpPr>
            <a:spLocks noGrp="1"/>
          </p:cNvSpPr>
          <p:nvPr>
            <p:ph type="sldNum" sz="quarter" idx="5"/>
          </p:nvPr>
        </p:nvSpPr>
        <p:spPr/>
        <p:txBody>
          <a:bodyPr/>
          <a:lstStyle/>
          <a:p>
            <a:fld id="{A4492573-39AA-478E-9FD6-501B9C3C78F1}" type="slidenum">
              <a:rPr lang="ru-RU" smtClean="0"/>
              <a:t>13</a:t>
            </a:fld>
            <a:endParaRPr lang="ru-RU"/>
          </a:p>
        </p:txBody>
      </p:sp>
    </p:spTree>
    <p:extLst>
      <p:ext uri="{BB962C8B-B14F-4D97-AF65-F5344CB8AC3E}">
        <p14:creationId xmlns:p14="http://schemas.microsoft.com/office/powerpoint/2010/main" val="2918702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6EE69-5984-C1F1-D3E7-9CDE197BA2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18804D-17A8-AE44-7B2C-305835FD2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E54DB2-44D9-C04E-B813-270A4FE4A367}"/>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93B72210-0D59-DE7D-B5F2-11D7E5D935C6}"/>
              </a:ext>
            </a:extLst>
          </p:cNvPr>
          <p:cNvSpPr>
            <a:spLocks noGrp="1"/>
          </p:cNvSpPr>
          <p:nvPr>
            <p:ph type="sldNum" sz="quarter" idx="5"/>
          </p:nvPr>
        </p:nvSpPr>
        <p:spPr/>
        <p:txBody>
          <a:bodyPr/>
          <a:lstStyle/>
          <a:p>
            <a:fld id="{A4492573-39AA-478E-9FD6-501B9C3C78F1}" type="slidenum">
              <a:rPr lang="ru-RU" smtClean="0"/>
              <a:t>14</a:t>
            </a:fld>
            <a:endParaRPr lang="ru-RU"/>
          </a:p>
        </p:txBody>
      </p:sp>
    </p:spTree>
    <p:extLst>
      <p:ext uri="{BB962C8B-B14F-4D97-AF65-F5344CB8AC3E}">
        <p14:creationId xmlns:p14="http://schemas.microsoft.com/office/powerpoint/2010/main" val="178006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8CBD1-CFB3-F2DB-CA59-2CB4025D03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800743-C5B3-32BE-81B8-1ABA41DEE4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AC02F9-63E0-8950-1B78-9DF0EF2208BE}"/>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B8C46C26-47BA-40E3-0919-1F5372B5E632}"/>
              </a:ext>
            </a:extLst>
          </p:cNvPr>
          <p:cNvSpPr>
            <a:spLocks noGrp="1"/>
          </p:cNvSpPr>
          <p:nvPr>
            <p:ph type="sldNum" sz="quarter" idx="5"/>
          </p:nvPr>
        </p:nvSpPr>
        <p:spPr/>
        <p:txBody>
          <a:bodyPr/>
          <a:lstStyle/>
          <a:p>
            <a:fld id="{A4492573-39AA-478E-9FD6-501B9C3C78F1}" type="slidenum">
              <a:rPr lang="ru-RU" smtClean="0"/>
              <a:t>15</a:t>
            </a:fld>
            <a:endParaRPr lang="ru-RU"/>
          </a:p>
        </p:txBody>
      </p:sp>
    </p:spTree>
    <p:extLst>
      <p:ext uri="{BB962C8B-B14F-4D97-AF65-F5344CB8AC3E}">
        <p14:creationId xmlns:p14="http://schemas.microsoft.com/office/powerpoint/2010/main" val="2540645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B87E1-9562-7E7A-004B-82E29729F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DC6D48-31B7-6DF6-2C83-7F89D47708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47E56-0853-4031-B21E-49332CEB3BF2}"/>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C6545C95-81FE-4031-F8BB-3CCAB23FD1B7}"/>
              </a:ext>
            </a:extLst>
          </p:cNvPr>
          <p:cNvSpPr>
            <a:spLocks noGrp="1"/>
          </p:cNvSpPr>
          <p:nvPr>
            <p:ph type="sldNum" sz="quarter" idx="5"/>
          </p:nvPr>
        </p:nvSpPr>
        <p:spPr/>
        <p:txBody>
          <a:bodyPr/>
          <a:lstStyle/>
          <a:p>
            <a:fld id="{A4492573-39AA-478E-9FD6-501B9C3C78F1}" type="slidenum">
              <a:rPr lang="ru-RU" smtClean="0"/>
              <a:t>16</a:t>
            </a:fld>
            <a:endParaRPr lang="ru-RU"/>
          </a:p>
        </p:txBody>
      </p:sp>
    </p:spTree>
    <p:extLst>
      <p:ext uri="{BB962C8B-B14F-4D97-AF65-F5344CB8AC3E}">
        <p14:creationId xmlns:p14="http://schemas.microsoft.com/office/powerpoint/2010/main" val="119989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837B5-B887-C72B-1FE3-A469594E96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AF03C7-940C-F2A4-742F-3C7E728FA4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BC2B89-0CEA-C3C0-4E23-46CF8483A17D}"/>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AFDFB53B-0137-E851-B247-DCEB6435BA95}"/>
              </a:ext>
            </a:extLst>
          </p:cNvPr>
          <p:cNvSpPr>
            <a:spLocks noGrp="1"/>
          </p:cNvSpPr>
          <p:nvPr>
            <p:ph type="sldNum" sz="quarter" idx="5"/>
          </p:nvPr>
        </p:nvSpPr>
        <p:spPr/>
        <p:txBody>
          <a:bodyPr/>
          <a:lstStyle/>
          <a:p>
            <a:fld id="{A4492573-39AA-478E-9FD6-501B9C3C78F1}" type="slidenum">
              <a:rPr lang="ru-RU" smtClean="0"/>
              <a:t>17</a:t>
            </a:fld>
            <a:endParaRPr lang="ru-RU"/>
          </a:p>
        </p:txBody>
      </p:sp>
    </p:spTree>
    <p:extLst>
      <p:ext uri="{BB962C8B-B14F-4D97-AF65-F5344CB8AC3E}">
        <p14:creationId xmlns:p14="http://schemas.microsoft.com/office/powerpoint/2010/main" val="320774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6" name="Holder 6"/>
          <p:cNvSpPr>
            <a:spLocks noGrp="1"/>
          </p:cNvSpPr>
          <p:nvPr>
            <p:ph type="sldNum" sz="quarter" idx="7"/>
          </p:nvPr>
        </p:nvSpPr>
        <p:spPr>
          <a:xfrm>
            <a:off x="3778884" y="9438564"/>
            <a:ext cx="260985" cy="180975"/>
          </a:xfrm>
          <a:prstGeom prst="rect">
            <a:avLst/>
          </a:prstGeom>
        </p:spPr>
        <p:txBody>
          <a:bodyPr wrap="square" lIns="0" tIns="0" rIns="0" bIns="0">
            <a:spAutoFit/>
          </a:bodyPr>
          <a:lstStyle>
            <a:lvl1pPr>
              <a:defRPr sz="1100" b="0" i="0">
                <a:solidFill>
                  <a:schemeClr val="tx1"/>
                </a:solidFill>
                <a:latin typeface="Times New Roman"/>
                <a:cs typeface="Times New Roman"/>
              </a:defRPr>
            </a:lvl1pPr>
          </a:lstStyle>
          <a:p>
            <a:pPr marL="38100">
              <a:lnSpc>
                <a:spcPts val="130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99580" y="3504456"/>
            <a:ext cx="3572404" cy="666503"/>
          </a:xfrm>
          <a:prstGeom prst="rect">
            <a:avLst/>
          </a:prstGeom>
        </p:spPr>
        <p:txBody>
          <a:bodyPr vert="horz" wrap="square" lIns="0" tIns="97955" rIns="0" bIns="0" rtlCol="0">
            <a:spAutoFit/>
          </a:bodyPr>
          <a:lstStyle/>
          <a:p>
            <a:pPr marL="2389" algn="ctr">
              <a:spcBef>
                <a:spcPts val="770"/>
              </a:spcBef>
            </a:pPr>
            <a:r>
              <a:rPr sz="1505" b="1" dirty="0">
                <a:latin typeface="Times New Roman"/>
                <a:cs typeface="Times New Roman"/>
              </a:rPr>
              <a:t>Final</a:t>
            </a:r>
            <a:r>
              <a:rPr sz="1505" b="1" spc="-38" dirty="0">
                <a:latin typeface="Times New Roman"/>
                <a:cs typeface="Times New Roman"/>
              </a:rPr>
              <a:t> </a:t>
            </a:r>
            <a:r>
              <a:rPr sz="1505" b="1" dirty="0">
                <a:latin typeface="Times New Roman"/>
                <a:cs typeface="Times New Roman"/>
              </a:rPr>
              <a:t>Project</a:t>
            </a:r>
            <a:r>
              <a:rPr sz="1505" b="1" spc="-38" dirty="0">
                <a:latin typeface="Times New Roman"/>
                <a:cs typeface="Times New Roman"/>
              </a:rPr>
              <a:t> </a:t>
            </a:r>
            <a:r>
              <a:rPr sz="1505" b="1" spc="-9" dirty="0">
                <a:latin typeface="Times New Roman"/>
                <a:cs typeface="Times New Roman"/>
              </a:rPr>
              <a:t>Report</a:t>
            </a:r>
            <a:endParaRPr sz="1505" dirty="0">
              <a:latin typeface="Times New Roman"/>
              <a:cs typeface="Times New Roman"/>
            </a:endParaRPr>
          </a:p>
          <a:p>
            <a:pPr algn="ctr">
              <a:spcBef>
                <a:spcPts val="677"/>
              </a:spcBef>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Mobile Shopping App</a:t>
            </a:r>
            <a:endParaRPr lang="en-US" sz="16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3481832" y="9048927"/>
            <a:ext cx="812317" cy="442950"/>
          </a:xfrm>
          <a:prstGeom prst="rect">
            <a:avLst/>
          </a:prstGeom>
        </p:spPr>
        <p:txBody>
          <a:bodyPr vert="horz" wrap="square" lIns="0" tIns="11946" rIns="0" bIns="0" rtlCol="0">
            <a:spAutoFit/>
          </a:bodyPr>
          <a:lstStyle/>
          <a:p>
            <a:pPr marL="11946">
              <a:spcBef>
                <a:spcPts val="94"/>
              </a:spcBef>
            </a:pPr>
            <a:r>
              <a:rPr sz="1400" dirty="0">
                <a:latin typeface="Times New Roman"/>
                <a:cs typeface="Times New Roman"/>
              </a:rPr>
              <a:t>Almaty,</a:t>
            </a:r>
            <a:r>
              <a:rPr sz="1400" spc="-38" dirty="0">
                <a:latin typeface="Times New Roman"/>
                <a:cs typeface="Times New Roman"/>
              </a:rPr>
              <a:t> </a:t>
            </a:r>
            <a:r>
              <a:rPr sz="1400" spc="-19" dirty="0">
                <a:latin typeface="Times New Roman"/>
                <a:cs typeface="Times New Roman"/>
              </a:rPr>
              <a:t>2024</a:t>
            </a:r>
            <a:endParaRPr sz="1400" dirty="0">
              <a:latin typeface="Times New Roman"/>
              <a:cs typeface="Times New Roman"/>
            </a:endParaRPr>
          </a:p>
        </p:txBody>
      </p:sp>
      <p:pic>
        <p:nvPicPr>
          <p:cNvPr id="5" name="object 5"/>
          <p:cNvPicPr/>
          <p:nvPr/>
        </p:nvPicPr>
        <p:blipFill>
          <a:blip r:embed="rId2" cstate="print"/>
          <a:stretch>
            <a:fillRect/>
          </a:stretch>
        </p:blipFill>
        <p:spPr>
          <a:xfrm>
            <a:off x="1863170" y="677329"/>
            <a:ext cx="4047730" cy="946708"/>
          </a:xfrm>
          <a:prstGeom prst="rect">
            <a:avLst/>
          </a:prstGeom>
        </p:spPr>
      </p:pic>
      <p:sp>
        <p:nvSpPr>
          <p:cNvPr id="6" name="TextBox 5">
            <a:extLst>
              <a:ext uri="{FF2B5EF4-FFF2-40B4-BE49-F238E27FC236}">
                <a16:creationId xmlns:a16="http://schemas.microsoft.com/office/drawing/2014/main" id="{FF217BE0-6AFA-6E5C-13AB-CAF2BA102C31}"/>
              </a:ext>
            </a:extLst>
          </p:cNvPr>
          <p:cNvSpPr txBox="1"/>
          <p:nvPr/>
        </p:nvSpPr>
        <p:spPr>
          <a:xfrm>
            <a:off x="5652106" y="5174215"/>
            <a:ext cx="1842274" cy="1754326"/>
          </a:xfrm>
          <a:prstGeom prst="rect">
            <a:avLst/>
          </a:prstGeom>
          <a:noFill/>
        </p:spPr>
        <p:txBody>
          <a:bodyPr wrap="square" rtlCol="0">
            <a:spAutoFit/>
          </a:bodyPr>
          <a:lstStyle/>
          <a:p>
            <a:r>
              <a:rPr lang="en-US" dirty="0"/>
              <a:t>Serzhan Yerasyl</a:t>
            </a:r>
          </a:p>
          <a:p>
            <a:endParaRPr lang="en-US" dirty="0"/>
          </a:p>
          <a:p>
            <a:r>
              <a:rPr lang="en-US" sz="1800" spc="-9" dirty="0">
                <a:latin typeface="Times New Roman"/>
                <a:cs typeface="Times New Roman"/>
              </a:rPr>
              <a:t>23MD0434</a:t>
            </a:r>
          </a:p>
          <a:p>
            <a:endParaRPr lang="en-US" spc="-9" dirty="0">
              <a:latin typeface="Times New Roman"/>
              <a:cs typeface="Times New Roman"/>
            </a:endParaRPr>
          </a:p>
          <a:p>
            <a:r>
              <a:rPr lang="en-US" sz="1800" spc="-9" dirty="0">
                <a:latin typeface="Times New Roman"/>
                <a:cs typeface="Times New Roman"/>
              </a:rPr>
              <a:t>18.12.2024</a:t>
            </a:r>
            <a:endParaRPr lang="en-US" sz="1800" dirty="0">
              <a:latin typeface="Times New Roman"/>
              <a:cs typeface="Times New Roman"/>
            </a:endParaRPr>
          </a:p>
          <a:p>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9089B-AEF5-2BF0-A390-0A854DA83E7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DD460F-2A62-D734-4C53-2F31E2F10E94}"/>
              </a:ext>
            </a:extLst>
          </p:cNvPr>
          <p:cNvSpPr txBox="1"/>
          <p:nvPr/>
        </p:nvSpPr>
        <p:spPr>
          <a:xfrm>
            <a:off x="609600" y="533400"/>
            <a:ext cx="6019800" cy="181588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Android Layout</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Jetpack Compose was used for the layout instead of traditional XML. Composable functions like </a:t>
            </a:r>
            <a:r>
              <a:rPr lang="en-US" sz="1600" dirty="0" err="1">
                <a:latin typeface="Times New Roman" panose="02020603050405020304" pitchFamily="18" charset="0"/>
                <a:cs typeface="Times New Roman" panose="02020603050405020304" pitchFamily="18" charset="0"/>
              </a:rPr>
              <a:t>ProductListScreen</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ProductDetailScreen</a:t>
            </a:r>
            <a:r>
              <a:rPr lang="en-US" sz="1600" dirty="0">
                <a:latin typeface="Times New Roman" panose="02020603050405020304" pitchFamily="18" charset="0"/>
                <a:cs typeface="Times New Roman" panose="02020603050405020304" pitchFamily="18" charset="0"/>
              </a:rPr>
              <a:t> are defined for UI </a:t>
            </a:r>
            <a:r>
              <a:rPr lang="en-US" sz="1600" dirty="0" err="1">
                <a:latin typeface="Times New Roman" panose="02020603050405020304" pitchFamily="18" charset="0"/>
                <a:cs typeface="Times New Roman" panose="02020603050405020304" pitchFamily="18" charset="0"/>
              </a:rPr>
              <a:t>components.Compose</a:t>
            </a:r>
            <a:r>
              <a:rPr lang="en-US" sz="1600" dirty="0">
                <a:latin typeface="Times New Roman" panose="02020603050405020304" pitchFamily="18" charset="0"/>
                <a:cs typeface="Times New Roman" panose="02020603050405020304" pitchFamily="18" charset="0"/>
              </a:rPr>
              <a:t> simplifies UI creation with modifiers for styling, alignment, and spacing. The </a:t>
            </a:r>
            <a:r>
              <a:rPr lang="en-US" sz="1600" dirty="0" err="1">
                <a:latin typeface="Times New Roman" panose="02020603050405020304" pitchFamily="18" charset="0"/>
                <a:cs typeface="Times New Roman" panose="02020603050405020304" pitchFamily="18" charset="0"/>
              </a:rPr>
              <a:t>LazyColumn</a:t>
            </a:r>
            <a:r>
              <a:rPr lang="en-US" sz="1600" dirty="0">
                <a:latin typeface="Times New Roman" panose="02020603050405020304" pitchFamily="18" charset="0"/>
                <a:cs typeface="Times New Roman" panose="02020603050405020304" pitchFamily="18" charset="0"/>
              </a:rPr>
              <a:t> was used for displaying dynamic lists of products and reviews.</a:t>
            </a:r>
            <a:endParaRPr lang="ru-RU"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4354301-06E8-8F9B-CB7F-86D5433E9E96}"/>
              </a:ext>
            </a:extLst>
          </p:cNvPr>
          <p:cNvPicPr>
            <a:picLocks noChangeAspect="1"/>
          </p:cNvPicPr>
          <p:nvPr/>
        </p:nvPicPr>
        <p:blipFill>
          <a:blip r:embed="rId2"/>
          <a:stretch>
            <a:fillRect/>
          </a:stretch>
        </p:blipFill>
        <p:spPr>
          <a:xfrm>
            <a:off x="876300" y="2438604"/>
            <a:ext cx="5182068" cy="4180987"/>
          </a:xfrm>
          <a:prstGeom prst="rect">
            <a:avLst/>
          </a:prstGeom>
        </p:spPr>
      </p:pic>
      <p:sp>
        <p:nvSpPr>
          <p:cNvPr id="9" name="TextBox 8">
            <a:extLst>
              <a:ext uri="{FF2B5EF4-FFF2-40B4-BE49-F238E27FC236}">
                <a16:creationId xmlns:a16="http://schemas.microsoft.com/office/drawing/2014/main" id="{9075875D-2B88-D90E-38D2-A6DB72648EA3}"/>
              </a:ext>
            </a:extLst>
          </p:cNvPr>
          <p:cNvSpPr txBox="1"/>
          <p:nvPr/>
        </p:nvSpPr>
        <p:spPr>
          <a:xfrm>
            <a:off x="685800" y="6781800"/>
            <a:ext cx="6019800" cy="1077218"/>
          </a:xfrm>
          <a:prstGeom prst="rect">
            <a:avLst/>
          </a:prstGeom>
          <a:noFill/>
        </p:spPr>
        <p:txBody>
          <a:bodyPr wrap="square" rtlCol="0">
            <a:spAutoFit/>
          </a:bodyPr>
          <a:lstStyle/>
          <a:p>
            <a:r>
              <a:rPr lang="en-US" sz="1600" dirty="0"/>
              <a:t>This function </a:t>
            </a:r>
            <a:r>
              <a:rPr lang="en-US" sz="1600" dirty="0" err="1"/>
              <a:t>DropdownRating</a:t>
            </a:r>
            <a:r>
              <a:rPr lang="en-US" sz="1600" dirty="0"/>
              <a:t> is a composable function in Jetpack Compose that creates a dropdown list for selecting a rating. It uses modern Compose tools to create the interface. I will explain in simple terms for the Android Layout section.</a:t>
            </a:r>
            <a:endParaRPr lang="ru-RU" sz="1600" dirty="0"/>
          </a:p>
        </p:txBody>
      </p:sp>
    </p:spTree>
    <p:extLst>
      <p:ext uri="{BB962C8B-B14F-4D97-AF65-F5344CB8AC3E}">
        <p14:creationId xmlns:p14="http://schemas.microsoft.com/office/powerpoint/2010/main" val="128305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8A5A0-2EA8-8A9F-B308-3F2FC3F20FC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231E15-42E5-9C61-1D33-D4BAD635A921}"/>
              </a:ext>
            </a:extLst>
          </p:cNvPr>
          <p:cNvSpPr txBox="1"/>
          <p:nvPr/>
        </p:nvSpPr>
        <p:spPr>
          <a:xfrm>
            <a:off x="609600" y="533400"/>
            <a:ext cx="6019800" cy="181588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Activity: Handling User Input and Events</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Activities are responsible for handling user input, like button clicks and text input. For example, clicking "Add to Cart" updates the cart </a:t>
            </a:r>
            <a:r>
              <a:rPr lang="en-US" sz="1600" dirty="0" err="1">
                <a:latin typeface="Times New Roman" panose="02020603050405020304" pitchFamily="18" charset="0"/>
                <a:cs typeface="Times New Roman" panose="02020603050405020304" pitchFamily="18" charset="0"/>
              </a:rPr>
              <a:t>state.State</a:t>
            </a:r>
            <a:r>
              <a:rPr lang="en-US" sz="1600" dirty="0">
                <a:latin typeface="Times New Roman" panose="02020603050405020304" pitchFamily="18" charset="0"/>
                <a:cs typeface="Times New Roman" panose="02020603050405020304" pitchFamily="18" charset="0"/>
              </a:rPr>
              <a:t> management in Compose is done using remember and </a:t>
            </a:r>
            <a:r>
              <a:rPr lang="en-US" sz="1600" dirty="0" err="1">
                <a:latin typeface="Times New Roman" panose="02020603050405020304" pitchFamily="18" charset="0"/>
                <a:cs typeface="Times New Roman" panose="02020603050405020304" pitchFamily="18" charset="0"/>
              </a:rPr>
              <a:t>mutableStateOf</a:t>
            </a:r>
            <a:r>
              <a:rPr lang="en-US" sz="1600" dirty="0">
                <a:latin typeface="Times New Roman" panose="02020603050405020304" pitchFamily="18" charset="0"/>
                <a:cs typeface="Times New Roman" panose="02020603050405020304" pitchFamily="18" charset="0"/>
              </a:rPr>
              <a:t> to keep the UI updated. User input for reviews was captured through text fields.</a:t>
            </a:r>
            <a:endParaRPr lang="ru-RU"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4AB0CC2-84AB-D76B-4274-C894FCC731D3}"/>
              </a:ext>
            </a:extLst>
          </p:cNvPr>
          <p:cNvSpPr txBox="1"/>
          <p:nvPr/>
        </p:nvSpPr>
        <p:spPr>
          <a:xfrm>
            <a:off x="876300" y="7239000"/>
            <a:ext cx="6019800" cy="2308324"/>
          </a:xfrm>
          <a:prstGeom prst="rect">
            <a:avLst/>
          </a:prstGeom>
          <a:noFill/>
        </p:spPr>
        <p:txBody>
          <a:bodyPr wrap="square" rtlCol="0">
            <a:spAutoFit/>
          </a:bodyPr>
          <a:lstStyle/>
          <a:p>
            <a:r>
              <a:rPr lang="en-US" sz="1600" dirty="0"/>
              <a:t>This code snippet demonstrates handling user input and events in an Android app using Jetpack Compose. </a:t>
            </a:r>
            <a:r>
              <a:rPr lang="en-US" sz="1600" dirty="0" err="1"/>
              <a:t>onClick</a:t>
            </a:r>
            <a:r>
              <a:rPr lang="en-US" sz="1600" dirty="0"/>
              <a:t> this is the event that is executed when the button is clicked. The logic for adding a review is described here. A new Review object is created with a unique </a:t>
            </a:r>
            <a:r>
              <a:rPr lang="en-US" sz="1600" dirty="0" err="1"/>
              <a:t>reviewId</a:t>
            </a:r>
            <a:r>
              <a:rPr lang="en-US" sz="1600" dirty="0"/>
              <a:t> (based on the current size of the review list). A new Review object is created with a unique </a:t>
            </a:r>
            <a:r>
              <a:rPr lang="en-US" sz="1600" dirty="0" err="1"/>
              <a:t>reviewId</a:t>
            </a:r>
            <a:r>
              <a:rPr lang="en-US" sz="1600" dirty="0"/>
              <a:t> (based on the current size of the review list). The review stores the </a:t>
            </a:r>
            <a:r>
              <a:rPr lang="en-US" sz="1600" dirty="0" err="1"/>
              <a:t>productId</a:t>
            </a:r>
            <a:r>
              <a:rPr lang="en-US" sz="1600" dirty="0"/>
              <a:t>, a static </a:t>
            </a:r>
            <a:r>
              <a:rPr lang="en-US" sz="1600" dirty="0" err="1"/>
              <a:t>userId</a:t>
            </a:r>
            <a:r>
              <a:rPr lang="en-US" sz="1600" dirty="0"/>
              <a:t>, the entered comment (</a:t>
            </a:r>
            <a:r>
              <a:rPr lang="en-US" sz="1600" dirty="0" err="1"/>
              <a:t>newComment</a:t>
            </a:r>
            <a:r>
              <a:rPr lang="en-US" sz="1600" dirty="0"/>
              <a:t>), and the selected rating (</a:t>
            </a:r>
            <a:r>
              <a:rPr lang="en-US" sz="1600" dirty="0" err="1"/>
              <a:t>newRating</a:t>
            </a:r>
            <a:r>
              <a:rPr lang="en-US" sz="1600" dirty="0"/>
              <a:t>).</a:t>
            </a:r>
            <a:endParaRPr lang="ru-RU" sz="1600" dirty="0"/>
          </a:p>
        </p:txBody>
      </p:sp>
      <p:pic>
        <p:nvPicPr>
          <p:cNvPr id="4" name="Picture 3">
            <a:extLst>
              <a:ext uri="{FF2B5EF4-FFF2-40B4-BE49-F238E27FC236}">
                <a16:creationId xmlns:a16="http://schemas.microsoft.com/office/drawing/2014/main" id="{84A07882-A028-1A20-07BF-C08F9FE62912}"/>
              </a:ext>
            </a:extLst>
          </p:cNvPr>
          <p:cNvPicPr>
            <a:picLocks noChangeAspect="1"/>
          </p:cNvPicPr>
          <p:nvPr/>
        </p:nvPicPr>
        <p:blipFill>
          <a:blip r:embed="rId2"/>
          <a:stretch>
            <a:fillRect/>
          </a:stretch>
        </p:blipFill>
        <p:spPr>
          <a:xfrm>
            <a:off x="756838" y="2514600"/>
            <a:ext cx="5725324" cy="4429743"/>
          </a:xfrm>
          <a:prstGeom prst="rect">
            <a:avLst/>
          </a:prstGeom>
        </p:spPr>
      </p:pic>
    </p:spTree>
    <p:extLst>
      <p:ext uri="{BB962C8B-B14F-4D97-AF65-F5344CB8AC3E}">
        <p14:creationId xmlns:p14="http://schemas.microsoft.com/office/powerpoint/2010/main" val="121517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5C7A038-6508-A6DF-2966-3F0A7CBF0B8C}"/>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D5BC59CC-DF18-AF79-BD45-A192EED756F8}"/>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12</a:t>
            </a:fld>
            <a:endParaRPr dirty="0"/>
          </a:p>
        </p:txBody>
      </p:sp>
      <p:sp>
        <p:nvSpPr>
          <p:cNvPr id="2" name="object 2">
            <a:extLst>
              <a:ext uri="{FF2B5EF4-FFF2-40B4-BE49-F238E27FC236}">
                <a16:creationId xmlns:a16="http://schemas.microsoft.com/office/drawing/2014/main" id="{C2F8E633-3BC8-7ADD-AD6F-157B2B13BA5B}"/>
              </a:ext>
            </a:extLst>
          </p:cNvPr>
          <p:cNvSpPr txBox="1"/>
          <p:nvPr/>
        </p:nvSpPr>
        <p:spPr>
          <a:xfrm>
            <a:off x="889203" y="878205"/>
            <a:ext cx="6352540" cy="1520929"/>
          </a:xfrm>
          <a:prstGeom prst="rect">
            <a:avLst/>
          </a:prstGeom>
        </p:spPr>
        <p:txBody>
          <a:bodyPr vert="horz" wrap="square" lIns="0" tIns="12700" rIns="0" bIns="0" rtlCol="0">
            <a:spAutoFit/>
          </a:bodyPr>
          <a:lstStyle/>
          <a:p>
            <a:pPr algn="l"/>
            <a:r>
              <a:rPr lang="en-US" sz="1800" spc="-25" dirty="0">
                <a:uFill>
                  <a:solidFill>
                    <a:srgbClr val="000000"/>
                  </a:solidFill>
                </a:uFill>
                <a:latin typeface="Trebuchet MS"/>
                <a:cs typeface="Trebuchet MS"/>
              </a:rPr>
              <a:t>User Interface Integration</a:t>
            </a:r>
            <a:endParaRPr lang="ru-RU" sz="1800" spc="-25" dirty="0">
              <a:uFill>
                <a:solidFill>
                  <a:srgbClr val="000000"/>
                </a:solidFill>
              </a:uFill>
              <a:latin typeface="Trebuchet MS"/>
              <a:cs typeface="Trebuchet MS"/>
            </a:endParaRPr>
          </a:p>
          <a:p>
            <a:pPr algn="l"/>
            <a:r>
              <a:rPr lang="en-US" sz="1600" dirty="0">
                <a:latin typeface="Times New Roman" panose="02020603050405020304" pitchFamily="18" charset="0"/>
                <a:cs typeface="Times New Roman" panose="02020603050405020304" pitchFamily="18" charset="0"/>
              </a:rPr>
              <a:t>To display data in the UI, a </a:t>
            </a:r>
            <a:r>
              <a:rPr lang="en-US" sz="1600" dirty="0" err="1">
                <a:latin typeface="Times New Roman" panose="02020603050405020304" pitchFamily="18" charset="0"/>
                <a:cs typeface="Times New Roman" panose="02020603050405020304" pitchFamily="18" charset="0"/>
              </a:rPr>
              <a:t>UserViewModel</a:t>
            </a:r>
            <a:r>
              <a:rPr lang="en-US" sz="1600" dirty="0">
                <a:latin typeface="Times New Roman" panose="02020603050405020304" pitchFamily="18" charset="0"/>
                <a:cs typeface="Times New Roman" panose="02020603050405020304" pitchFamily="18" charset="0"/>
              </a:rPr>
              <a:t> is used, which efficiently handles large datasets. A </a:t>
            </a:r>
            <a:r>
              <a:rPr lang="en-US" sz="1600" dirty="0" err="1">
                <a:latin typeface="Times New Roman" panose="02020603050405020304" pitchFamily="18" charset="0"/>
                <a:cs typeface="Times New Roman" panose="02020603050405020304" pitchFamily="18" charset="0"/>
              </a:rPr>
              <a:t>LiveData</a:t>
            </a:r>
            <a:r>
              <a:rPr lang="en-US" sz="1600" dirty="0">
                <a:latin typeface="Times New Roman" panose="02020603050405020304" pitchFamily="18" charset="0"/>
                <a:cs typeface="Times New Roman" panose="02020603050405020304" pitchFamily="18" charset="0"/>
              </a:rPr>
              <a:t> object is tied to the database query, allowing the UI to automatically update when the data changes. The </a:t>
            </a:r>
            <a:r>
              <a:rPr lang="en-US" sz="1600" dirty="0" err="1">
                <a:latin typeface="Times New Roman" panose="02020603050405020304" pitchFamily="18" charset="0"/>
                <a:cs typeface="Times New Roman" panose="02020603050405020304" pitchFamily="18" charset="0"/>
              </a:rPr>
              <a:t>ViewModel</a:t>
            </a:r>
            <a:r>
              <a:rPr lang="en-US" sz="1600" dirty="0">
                <a:latin typeface="Times New Roman" panose="02020603050405020304" pitchFamily="18" charset="0"/>
                <a:cs typeface="Times New Roman" panose="02020603050405020304" pitchFamily="18" charset="0"/>
              </a:rPr>
              <a:t> holds the </a:t>
            </a:r>
            <a:r>
              <a:rPr lang="en-US" sz="1600" dirty="0" err="1">
                <a:latin typeface="Times New Roman" panose="02020603050405020304" pitchFamily="18" charset="0"/>
                <a:cs typeface="Times New Roman" panose="02020603050405020304" pitchFamily="18" charset="0"/>
              </a:rPr>
              <a:t>LiveData</a:t>
            </a:r>
            <a:r>
              <a:rPr lang="en-US" sz="1600" dirty="0">
                <a:latin typeface="Times New Roman" panose="02020603050405020304" pitchFamily="18" charset="0"/>
                <a:cs typeface="Times New Roman" panose="02020603050405020304" pitchFamily="18" charset="0"/>
              </a:rPr>
              <a:t>, ensuring that UI components are lifecycle-aware and do not access the database directly.</a:t>
            </a:r>
            <a:endParaRPr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170F07C-4935-DCDD-48B7-78DC4F7A5F4C}"/>
              </a:ext>
            </a:extLst>
          </p:cNvPr>
          <p:cNvSpPr txBox="1"/>
          <p:nvPr/>
        </p:nvSpPr>
        <p:spPr>
          <a:xfrm>
            <a:off x="902851" y="6019800"/>
            <a:ext cx="6352540" cy="2585323"/>
          </a:xfrm>
          <a:prstGeom prst="rect">
            <a:avLst/>
          </a:prstGeom>
          <a:noFill/>
        </p:spPr>
        <p:txBody>
          <a:bodyPr wrap="square">
            <a:spAutoFit/>
          </a:bodyPr>
          <a:lstStyle/>
          <a:p>
            <a:r>
              <a:rPr lang="ru-RU" dirty="0"/>
              <a:t>This UserViewModel class manages user data and acts as a link between the UI and the repository. It initializes the repository, which accesses data through the UserDao obtained from the database. The allUsers variable stores LiveData, which tracks all changes to the user list through the repository. The insert, update, and delete methods perform data operations asynchronously using coroutines, which allows updating the database without blocking the main thread. This approach helps keep data current and improves the performance of the application.</a:t>
            </a:r>
          </a:p>
        </p:txBody>
      </p:sp>
      <p:pic>
        <p:nvPicPr>
          <p:cNvPr id="11" name="Picture 10">
            <a:extLst>
              <a:ext uri="{FF2B5EF4-FFF2-40B4-BE49-F238E27FC236}">
                <a16:creationId xmlns:a16="http://schemas.microsoft.com/office/drawing/2014/main" id="{1C6CDAAC-2301-D183-B7E3-AE54D3E2BFF8}"/>
              </a:ext>
            </a:extLst>
          </p:cNvPr>
          <p:cNvPicPr>
            <a:picLocks noChangeAspect="1"/>
          </p:cNvPicPr>
          <p:nvPr/>
        </p:nvPicPr>
        <p:blipFill>
          <a:blip r:embed="rId3"/>
          <a:stretch>
            <a:fillRect/>
          </a:stretch>
        </p:blipFill>
        <p:spPr>
          <a:xfrm>
            <a:off x="1508708" y="2643123"/>
            <a:ext cx="4540351" cy="3356205"/>
          </a:xfrm>
          <a:prstGeom prst="rect">
            <a:avLst/>
          </a:prstGeom>
        </p:spPr>
      </p:pic>
    </p:spTree>
    <p:extLst>
      <p:ext uri="{BB962C8B-B14F-4D97-AF65-F5344CB8AC3E}">
        <p14:creationId xmlns:p14="http://schemas.microsoft.com/office/powerpoint/2010/main" val="11721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73DE913-9CF7-1E03-52EC-B80E8358CCC7}"/>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EE79A2B0-8E52-8575-F836-900A3E0AA1C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13</a:t>
            </a:fld>
            <a:endParaRPr dirty="0"/>
          </a:p>
        </p:txBody>
      </p:sp>
      <p:sp>
        <p:nvSpPr>
          <p:cNvPr id="2" name="object 2">
            <a:extLst>
              <a:ext uri="{FF2B5EF4-FFF2-40B4-BE49-F238E27FC236}">
                <a16:creationId xmlns:a16="http://schemas.microsoft.com/office/drawing/2014/main" id="{3AB9C646-FA68-7D52-ECCD-0B795CA8B692}"/>
              </a:ext>
            </a:extLst>
          </p:cNvPr>
          <p:cNvSpPr txBox="1"/>
          <p:nvPr/>
        </p:nvSpPr>
        <p:spPr>
          <a:xfrm>
            <a:off x="889203" y="878205"/>
            <a:ext cx="6352540" cy="1028487"/>
          </a:xfrm>
          <a:prstGeom prst="rect">
            <a:avLst/>
          </a:prstGeom>
        </p:spPr>
        <p:txBody>
          <a:bodyPr vert="horz" wrap="square" lIns="0" tIns="12700" rIns="0" bIns="0" rtlCol="0">
            <a:spAutoFit/>
          </a:bodyPr>
          <a:lstStyle/>
          <a:p>
            <a:pPr algn="l"/>
            <a:r>
              <a:rPr lang="en-US" sz="1800" spc="-25" dirty="0">
                <a:uFill>
                  <a:solidFill>
                    <a:srgbClr val="000000"/>
                  </a:solidFill>
                </a:uFill>
                <a:latin typeface="Trebuchet MS"/>
                <a:cs typeface="Trebuchet MS"/>
              </a:rPr>
              <a:t>Activity Lifecycle</a:t>
            </a:r>
          </a:p>
          <a:p>
            <a:pPr algn="l"/>
            <a:r>
              <a:rPr lang="en-US" sz="1600" dirty="0">
                <a:latin typeface="Times New Roman" panose="02020603050405020304" pitchFamily="18" charset="0"/>
                <a:cs typeface="Times New Roman" panose="02020603050405020304" pitchFamily="18" charset="0"/>
              </a:rPr>
              <a:t>In Jetpack Compose, the activity lifecycle is still managed in the traditional way, but Compose simplifies UI state management and automatically restores data across repaints.</a:t>
            </a:r>
            <a:endParaRPr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FDF39DF-F7EC-AA8B-6E97-00F3EBCE23CC}"/>
              </a:ext>
            </a:extLst>
          </p:cNvPr>
          <p:cNvPicPr>
            <a:picLocks noChangeAspect="1"/>
          </p:cNvPicPr>
          <p:nvPr/>
        </p:nvPicPr>
        <p:blipFill>
          <a:blip r:embed="rId3"/>
          <a:stretch>
            <a:fillRect/>
          </a:stretch>
        </p:blipFill>
        <p:spPr>
          <a:xfrm>
            <a:off x="726762" y="2132156"/>
            <a:ext cx="6318875" cy="4948237"/>
          </a:xfrm>
          <a:prstGeom prst="rect">
            <a:avLst/>
          </a:prstGeom>
        </p:spPr>
      </p:pic>
      <p:sp>
        <p:nvSpPr>
          <p:cNvPr id="6" name="TextBox 5">
            <a:extLst>
              <a:ext uri="{FF2B5EF4-FFF2-40B4-BE49-F238E27FC236}">
                <a16:creationId xmlns:a16="http://schemas.microsoft.com/office/drawing/2014/main" id="{36752DAC-667D-011D-484C-1AA139E8D713}"/>
              </a:ext>
            </a:extLst>
          </p:cNvPr>
          <p:cNvSpPr txBox="1"/>
          <p:nvPr/>
        </p:nvSpPr>
        <p:spPr>
          <a:xfrm>
            <a:off x="610868" y="7276040"/>
            <a:ext cx="6932931"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 the </a:t>
            </a:r>
            <a:r>
              <a:rPr lang="en-US" sz="1600" dirty="0" err="1">
                <a:latin typeface="Times New Roman" panose="02020603050405020304" pitchFamily="18" charset="0"/>
                <a:cs typeface="Times New Roman" panose="02020603050405020304" pitchFamily="18" charset="0"/>
              </a:rPr>
              <a:t>onCreate</a:t>
            </a:r>
            <a:r>
              <a:rPr lang="en-US" sz="1600" dirty="0">
                <a:latin typeface="Times New Roman" panose="02020603050405020304" pitchFamily="18" charset="0"/>
                <a:cs typeface="Times New Roman" panose="02020603050405020304" pitchFamily="18" charset="0"/>
              </a:rPr>
              <a:t> method, </a:t>
            </a:r>
            <a:r>
              <a:rPr lang="en-US" sz="1600" dirty="0" err="1">
                <a:latin typeface="Times New Roman" panose="02020603050405020304" pitchFamily="18" charset="0"/>
                <a:cs typeface="Times New Roman" panose="02020603050405020304" pitchFamily="18" charset="0"/>
              </a:rPr>
              <a:t>setContent</a:t>
            </a:r>
            <a:r>
              <a:rPr lang="en-US" sz="1600" dirty="0">
                <a:latin typeface="Times New Roman" panose="02020603050405020304" pitchFamily="18" charset="0"/>
                <a:cs typeface="Times New Roman" panose="02020603050405020304" pitchFamily="18" charset="0"/>
              </a:rPr>
              <a:t> is called, which loads the Compose UI.</a:t>
            </a:r>
          </a:p>
          <a:p>
            <a:r>
              <a:rPr lang="en-US" sz="1600" dirty="0">
                <a:latin typeface="Times New Roman" panose="02020603050405020304" pitchFamily="18" charset="0"/>
                <a:cs typeface="Times New Roman" panose="02020603050405020304" pitchFamily="18" charset="0"/>
              </a:rPr>
              <a:t>The state of counter is saved via remember, so even if the screen is redrawn, the value is not reset.</a:t>
            </a:r>
          </a:p>
          <a:p>
            <a:r>
              <a:rPr lang="en-US" sz="1600" dirty="0">
                <a:latin typeface="Times New Roman" panose="02020603050405020304" pitchFamily="18" charset="0"/>
                <a:cs typeface="Times New Roman" panose="02020603050405020304" pitchFamily="18" charset="0"/>
              </a:rPr>
              <a:t>This replaces the need to use lifecycle methods to manually save the state.</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93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75B395B-5A51-6BB4-EE7E-DE3F0F947164}"/>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9D7E6DA1-5C25-0677-0616-8F6F0B7B2C50}"/>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14</a:t>
            </a:fld>
            <a:endParaRPr dirty="0"/>
          </a:p>
        </p:txBody>
      </p:sp>
      <p:sp>
        <p:nvSpPr>
          <p:cNvPr id="2" name="object 2">
            <a:extLst>
              <a:ext uri="{FF2B5EF4-FFF2-40B4-BE49-F238E27FC236}">
                <a16:creationId xmlns:a16="http://schemas.microsoft.com/office/drawing/2014/main" id="{2D7B83AF-093B-162E-99AE-2E49DE7DD0FA}"/>
              </a:ext>
            </a:extLst>
          </p:cNvPr>
          <p:cNvSpPr txBox="1"/>
          <p:nvPr/>
        </p:nvSpPr>
        <p:spPr>
          <a:xfrm>
            <a:off x="889203" y="878205"/>
            <a:ext cx="6352540" cy="782265"/>
          </a:xfrm>
          <a:prstGeom prst="rect">
            <a:avLst/>
          </a:prstGeom>
        </p:spPr>
        <p:txBody>
          <a:bodyPr vert="horz" wrap="square" lIns="0" tIns="12700" rIns="0" bIns="0" rtlCol="0">
            <a:spAutoFit/>
          </a:bodyPr>
          <a:lstStyle/>
          <a:p>
            <a:pPr algn="l"/>
            <a:r>
              <a:rPr lang="en-US" sz="1800" spc="-25" dirty="0" err="1">
                <a:uFill>
                  <a:solidFill>
                    <a:srgbClr val="000000"/>
                  </a:solidFill>
                </a:uFill>
                <a:latin typeface="Trebuchet MS"/>
                <a:cs typeface="Trebuchet MS"/>
              </a:rPr>
              <a:t>RecyclerView</a:t>
            </a:r>
            <a:r>
              <a:rPr lang="en-US" sz="1800" spc="-25" dirty="0">
                <a:uFill>
                  <a:solidFill>
                    <a:srgbClr val="000000"/>
                  </a:solidFill>
                </a:uFill>
                <a:latin typeface="Trebuchet MS"/>
                <a:cs typeface="Trebuchet MS"/>
              </a:rPr>
              <a:t> and Adapters</a:t>
            </a:r>
          </a:p>
          <a:p>
            <a:pPr algn="l"/>
            <a:r>
              <a:rPr lang="en-US" sz="1600" dirty="0">
                <a:latin typeface="Times New Roman" panose="02020603050405020304" pitchFamily="18" charset="0"/>
                <a:cs typeface="Times New Roman" panose="02020603050405020304" pitchFamily="18" charset="0"/>
              </a:rPr>
              <a:t>Jetpack Compose uses </a:t>
            </a:r>
            <a:r>
              <a:rPr lang="en-US" sz="1600" dirty="0" err="1">
                <a:latin typeface="Times New Roman" panose="02020603050405020304" pitchFamily="18" charset="0"/>
                <a:cs typeface="Times New Roman" panose="02020603050405020304" pitchFamily="18" charset="0"/>
              </a:rPr>
              <a:t>LazyColumn</a:t>
            </a:r>
            <a:r>
              <a:rPr lang="en-US" sz="1600" dirty="0">
                <a:latin typeface="Times New Roman" panose="02020603050405020304" pitchFamily="18" charset="0"/>
                <a:cs typeface="Times New Roman" panose="02020603050405020304" pitchFamily="18" charset="0"/>
              </a:rPr>
              <a:t> instead of the traditional </a:t>
            </a:r>
            <a:r>
              <a:rPr lang="en-US" sz="1600" dirty="0" err="1">
                <a:latin typeface="Times New Roman" panose="02020603050405020304" pitchFamily="18" charset="0"/>
                <a:cs typeface="Times New Roman" panose="02020603050405020304" pitchFamily="18" charset="0"/>
              </a:rPr>
              <a:t>RecyclerView</a:t>
            </a:r>
            <a:r>
              <a:rPr lang="en-US" sz="1600" dirty="0">
                <a:latin typeface="Times New Roman" panose="02020603050405020304" pitchFamily="18" charset="0"/>
                <a:cs typeface="Times New Roman" panose="02020603050405020304" pitchFamily="18" charset="0"/>
              </a:rPr>
              <a:t>, which makes it much easier to display lists.</a:t>
            </a:r>
            <a:endParaRPr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8B19F4D-827D-797C-4D15-6E7B9007C2FE}"/>
              </a:ext>
            </a:extLst>
          </p:cNvPr>
          <p:cNvSpPr txBox="1"/>
          <p:nvPr/>
        </p:nvSpPr>
        <p:spPr>
          <a:xfrm>
            <a:off x="803909" y="6553200"/>
            <a:ext cx="6932931" cy="1077218"/>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LazyColumn</a:t>
            </a:r>
            <a:r>
              <a:rPr lang="en-US" sz="1600" dirty="0">
                <a:latin typeface="Times New Roman" panose="02020603050405020304" pitchFamily="18" charset="0"/>
                <a:cs typeface="Times New Roman" panose="02020603050405020304" pitchFamily="18" charset="0"/>
              </a:rPr>
              <a:t> displays list items as they appear on the screen.</a:t>
            </a:r>
          </a:p>
          <a:p>
            <a:r>
              <a:rPr lang="en-US" sz="1600" dirty="0">
                <a:latin typeface="Times New Roman" panose="02020603050405020304" pitchFamily="18" charset="0"/>
                <a:cs typeface="Times New Roman" panose="02020603050405020304" pitchFamily="18" charset="0"/>
              </a:rPr>
              <a:t>Instead of adapters, each item is defined using a Composable function inside items.</a:t>
            </a:r>
          </a:p>
          <a:p>
            <a:r>
              <a:rPr lang="en-US" sz="1600" dirty="0">
                <a:latin typeface="Times New Roman" panose="02020603050405020304" pitchFamily="18" charset="0"/>
                <a:cs typeface="Times New Roman" panose="02020603050405020304" pitchFamily="18" charset="0"/>
              </a:rPr>
              <a:t>Items are automatically optimized for performance.</a:t>
            </a:r>
            <a:endParaRPr lang="ru-RU"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D8F962A-8C9D-3A49-86B0-E56FE9E417C1}"/>
              </a:ext>
            </a:extLst>
          </p:cNvPr>
          <p:cNvPicPr>
            <a:picLocks noChangeAspect="1"/>
          </p:cNvPicPr>
          <p:nvPr/>
        </p:nvPicPr>
        <p:blipFill>
          <a:blip r:embed="rId3"/>
          <a:stretch>
            <a:fillRect/>
          </a:stretch>
        </p:blipFill>
        <p:spPr>
          <a:xfrm>
            <a:off x="803909" y="1853960"/>
            <a:ext cx="6210933" cy="4336774"/>
          </a:xfrm>
          <a:prstGeom prst="rect">
            <a:avLst/>
          </a:prstGeom>
        </p:spPr>
      </p:pic>
    </p:spTree>
    <p:extLst>
      <p:ext uri="{BB962C8B-B14F-4D97-AF65-F5344CB8AC3E}">
        <p14:creationId xmlns:p14="http://schemas.microsoft.com/office/powerpoint/2010/main" val="3119800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E47E129-BCFD-9FE8-2DF5-34C83B428CF5}"/>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611D4499-A447-4FDD-56CD-A404CFF80E0E}"/>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15</a:t>
            </a:fld>
            <a:endParaRPr dirty="0"/>
          </a:p>
        </p:txBody>
      </p:sp>
      <p:sp>
        <p:nvSpPr>
          <p:cNvPr id="2" name="object 2">
            <a:extLst>
              <a:ext uri="{FF2B5EF4-FFF2-40B4-BE49-F238E27FC236}">
                <a16:creationId xmlns:a16="http://schemas.microsoft.com/office/drawing/2014/main" id="{1B0487A2-697A-62A8-92BD-DD44B4A75F01}"/>
              </a:ext>
            </a:extLst>
          </p:cNvPr>
          <p:cNvSpPr txBox="1"/>
          <p:nvPr/>
        </p:nvSpPr>
        <p:spPr>
          <a:xfrm>
            <a:off x="889203" y="878205"/>
            <a:ext cx="6352540" cy="1028487"/>
          </a:xfrm>
          <a:prstGeom prst="rect">
            <a:avLst/>
          </a:prstGeom>
        </p:spPr>
        <p:txBody>
          <a:bodyPr vert="horz" wrap="square" lIns="0" tIns="12700" rIns="0" bIns="0" rtlCol="0">
            <a:spAutoFit/>
          </a:bodyPr>
          <a:lstStyle/>
          <a:p>
            <a:pPr algn="l"/>
            <a:r>
              <a:rPr lang="en-US" sz="1800" spc="-25" dirty="0" err="1">
                <a:uFill>
                  <a:solidFill>
                    <a:srgbClr val="000000"/>
                  </a:solidFill>
                </a:uFill>
                <a:latin typeface="Trebuchet MS"/>
                <a:cs typeface="Trebuchet MS"/>
              </a:rPr>
              <a:t>ViewModel</a:t>
            </a:r>
            <a:r>
              <a:rPr lang="en-US" sz="1800" spc="-25" dirty="0">
                <a:uFill>
                  <a:solidFill>
                    <a:srgbClr val="000000"/>
                  </a:solidFill>
                </a:uFill>
                <a:latin typeface="Trebuchet MS"/>
                <a:cs typeface="Trebuchet MS"/>
              </a:rPr>
              <a:t> and </a:t>
            </a:r>
            <a:r>
              <a:rPr lang="en-US" sz="1800" spc="-25" dirty="0" err="1">
                <a:uFill>
                  <a:solidFill>
                    <a:srgbClr val="000000"/>
                  </a:solidFill>
                </a:uFill>
                <a:latin typeface="Trebuchet MS"/>
                <a:cs typeface="Trebuchet MS"/>
              </a:rPr>
              <a:t>LiveData</a:t>
            </a:r>
            <a:endParaRPr lang="en-US" sz="1800" spc="-25" dirty="0">
              <a:uFill>
                <a:solidFill>
                  <a:srgbClr val="000000"/>
                </a:solidFill>
              </a:uFill>
              <a:latin typeface="Trebuchet MS"/>
              <a:cs typeface="Trebuchet MS"/>
            </a:endParaRPr>
          </a:p>
          <a:p>
            <a:pPr algn="l"/>
            <a:r>
              <a:rPr lang="en-US" sz="1600" dirty="0">
                <a:latin typeface="Times New Roman" panose="02020603050405020304" pitchFamily="18" charset="0"/>
                <a:cs typeface="Times New Roman" panose="02020603050405020304" pitchFamily="18" charset="0"/>
              </a:rPr>
              <a:t>In Compose, the </a:t>
            </a:r>
            <a:r>
              <a:rPr lang="en-US" sz="1600" dirty="0" err="1">
                <a:latin typeface="Times New Roman" panose="02020603050405020304" pitchFamily="18" charset="0"/>
                <a:cs typeface="Times New Roman" panose="02020603050405020304" pitchFamily="18" charset="0"/>
              </a:rPr>
              <a:t>ViewModel</a:t>
            </a:r>
            <a:r>
              <a:rPr lang="en-US" sz="1600" dirty="0">
                <a:latin typeface="Times New Roman" panose="02020603050405020304" pitchFamily="18" charset="0"/>
                <a:cs typeface="Times New Roman" panose="02020603050405020304" pitchFamily="18" charset="0"/>
              </a:rPr>
              <a:t> manages UI data and persists it across Activity re-creations. Compose uses State and </a:t>
            </a:r>
            <a:r>
              <a:rPr lang="en-US" sz="1600" dirty="0" err="1">
                <a:latin typeface="Times New Roman" panose="02020603050405020304" pitchFamily="18" charset="0"/>
                <a:cs typeface="Times New Roman" panose="02020603050405020304" pitchFamily="18" charset="0"/>
              </a:rPr>
              <a:t>MutableState</a:t>
            </a:r>
            <a:r>
              <a:rPr lang="en-US" sz="1600" dirty="0">
                <a:latin typeface="Times New Roman" panose="02020603050405020304" pitchFamily="18" charset="0"/>
                <a:cs typeface="Times New Roman" panose="02020603050405020304" pitchFamily="18" charset="0"/>
              </a:rPr>
              <a:t> instead of </a:t>
            </a:r>
            <a:r>
              <a:rPr lang="en-US" sz="1600" dirty="0" err="1">
                <a:latin typeface="Times New Roman" panose="02020603050405020304" pitchFamily="18" charset="0"/>
                <a:cs typeface="Times New Roman" panose="02020603050405020304" pitchFamily="18" charset="0"/>
              </a:rPr>
              <a:t>LiveData</a:t>
            </a:r>
            <a:r>
              <a:rPr lang="en-US" sz="1600" dirty="0">
                <a:latin typeface="Times New Roman" panose="02020603050405020304" pitchFamily="18" charset="0"/>
                <a:cs typeface="Times New Roman" panose="02020603050405020304" pitchFamily="18" charset="0"/>
              </a:rPr>
              <a:t> to store and observe data.</a:t>
            </a:r>
          </a:p>
        </p:txBody>
      </p:sp>
      <p:sp>
        <p:nvSpPr>
          <p:cNvPr id="6" name="TextBox 5">
            <a:extLst>
              <a:ext uri="{FF2B5EF4-FFF2-40B4-BE49-F238E27FC236}">
                <a16:creationId xmlns:a16="http://schemas.microsoft.com/office/drawing/2014/main" id="{15EEC0DE-6CBD-7AFF-D33D-7F986EA43B5B}"/>
              </a:ext>
            </a:extLst>
          </p:cNvPr>
          <p:cNvSpPr txBox="1"/>
          <p:nvPr/>
        </p:nvSpPr>
        <p:spPr>
          <a:xfrm>
            <a:off x="974727" y="6581579"/>
            <a:ext cx="6441440" cy="1323439"/>
          </a:xfrm>
          <a:prstGeom prst="rect">
            <a:avLst/>
          </a:prstGeom>
          <a:noFill/>
        </p:spPr>
        <p:txBody>
          <a:bodyPr wrap="square" rtlCol="0">
            <a:spAutoFit/>
          </a:bodyPr>
          <a:lstStyle/>
          <a:p>
            <a:r>
              <a:rPr lang="en-US" sz="1600" dirty="0" err="1">
                <a:latin typeface="Times New Roman" panose="02020603050405020304" pitchFamily="18" charset="0"/>
                <a:cs typeface="Times New Roman" panose="02020603050405020304" pitchFamily="18" charset="0"/>
              </a:rPr>
              <a:t>ViewModel</a:t>
            </a:r>
            <a:r>
              <a:rPr lang="en-US" sz="1600" dirty="0">
                <a:latin typeface="Times New Roman" panose="02020603050405020304" pitchFamily="18" charset="0"/>
                <a:cs typeface="Times New Roman" panose="02020603050405020304" pitchFamily="18" charset="0"/>
              </a:rPr>
              <a:t> stores data (list of products) and manages their state.</a:t>
            </a:r>
          </a:p>
          <a:p>
            <a:r>
              <a:rPr lang="en-US" sz="1600" dirty="0">
                <a:latin typeface="Times New Roman" panose="02020603050405020304" pitchFamily="18" charset="0"/>
                <a:cs typeface="Times New Roman" panose="02020603050405020304" pitchFamily="18" charset="0"/>
              </a:rPr>
              <a:t>Instead of </a:t>
            </a:r>
            <a:r>
              <a:rPr lang="en-US" sz="1600" dirty="0" err="1">
                <a:latin typeface="Times New Roman" panose="02020603050405020304" pitchFamily="18" charset="0"/>
                <a:cs typeface="Times New Roman" panose="02020603050405020304" pitchFamily="18" charset="0"/>
              </a:rPr>
              <a:t>LiveData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MutableState</a:t>
            </a:r>
            <a:r>
              <a:rPr lang="en-US" sz="1600" dirty="0">
                <a:latin typeface="Times New Roman" panose="02020603050405020304" pitchFamily="18" charset="0"/>
                <a:cs typeface="Times New Roman" panose="02020603050405020304" pitchFamily="18" charset="0"/>
              </a:rPr>
              <a:t> is used, which automatically updates the UI in Compose.</a:t>
            </a:r>
          </a:p>
          <a:p>
            <a:r>
              <a:rPr lang="en-US" sz="1600" dirty="0" err="1">
                <a:latin typeface="Times New Roman" panose="02020603050405020304" pitchFamily="18" charset="0"/>
                <a:cs typeface="Times New Roman" panose="02020603050405020304" pitchFamily="18" charset="0"/>
              </a:rPr>
              <a:t>viewModel</a:t>
            </a:r>
            <a:r>
              <a:rPr lang="en-US" sz="1600" dirty="0">
                <a:latin typeface="Times New Roman" panose="02020603050405020304" pitchFamily="18" charset="0"/>
                <a:cs typeface="Times New Roman" panose="02020603050405020304" pitchFamily="18" charset="0"/>
              </a:rPr>
              <a:t>() creates an instance of </a:t>
            </a:r>
            <a:r>
              <a:rPr lang="en-US" sz="1600" dirty="0" err="1">
                <a:latin typeface="Times New Roman" panose="02020603050405020304" pitchFamily="18" charset="0"/>
                <a:cs typeface="Times New Roman" panose="02020603050405020304" pitchFamily="18" charset="0"/>
              </a:rPr>
              <a:t>ViewModel</a:t>
            </a:r>
            <a:r>
              <a:rPr lang="en-US" sz="1600" dirty="0">
                <a:latin typeface="Times New Roman" panose="02020603050405020304" pitchFamily="18" charset="0"/>
                <a:cs typeface="Times New Roman" panose="02020603050405020304" pitchFamily="18" charset="0"/>
              </a:rPr>
              <a:t>, which saves data between Activity re-creations.</a:t>
            </a:r>
            <a:endParaRPr lang="ru-RU"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D9F82A-C5F2-73E1-A2BF-16982BA3EC0A}"/>
              </a:ext>
            </a:extLst>
          </p:cNvPr>
          <p:cNvPicPr>
            <a:picLocks noChangeAspect="1"/>
          </p:cNvPicPr>
          <p:nvPr/>
        </p:nvPicPr>
        <p:blipFill>
          <a:blip r:embed="rId3"/>
          <a:stretch>
            <a:fillRect/>
          </a:stretch>
        </p:blipFill>
        <p:spPr>
          <a:xfrm>
            <a:off x="991931" y="2052063"/>
            <a:ext cx="5573906" cy="4319410"/>
          </a:xfrm>
          <a:prstGeom prst="rect">
            <a:avLst/>
          </a:prstGeom>
        </p:spPr>
      </p:pic>
    </p:spTree>
    <p:extLst>
      <p:ext uri="{BB962C8B-B14F-4D97-AF65-F5344CB8AC3E}">
        <p14:creationId xmlns:p14="http://schemas.microsoft.com/office/powerpoint/2010/main" val="2847692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8C30E57-DC54-F9C4-26AD-778F22EA22A8}"/>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85EF3A9-A71B-A4AF-DCB5-92CAB26D5A96}"/>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16</a:t>
            </a:fld>
            <a:endParaRPr dirty="0"/>
          </a:p>
        </p:txBody>
      </p:sp>
      <p:sp>
        <p:nvSpPr>
          <p:cNvPr id="2" name="object 2">
            <a:extLst>
              <a:ext uri="{FF2B5EF4-FFF2-40B4-BE49-F238E27FC236}">
                <a16:creationId xmlns:a16="http://schemas.microsoft.com/office/drawing/2014/main" id="{7891C147-352C-8B42-492C-0A6DE1445133}"/>
              </a:ext>
            </a:extLst>
          </p:cNvPr>
          <p:cNvSpPr txBox="1"/>
          <p:nvPr/>
        </p:nvSpPr>
        <p:spPr>
          <a:xfrm>
            <a:off x="889203" y="878205"/>
            <a:ext cx="6352540" cy="1028487"/>
          </a:xfrm>
          <a:prstGeom prst="rect">
            <a:avLst/>
          </a:prstGeom>
        </p:spPr>
        <p:txBody>
          <a:bodyPr vert="horz" wrap="square" lIns="0" tIns="12700" rIns="0" bIns="0" rtlCol="0">
            <a:spAutoFit/>
          </a:bodyPr>
          <a:lstStyle/>
          <a:p>
            <a:pPr algn="l"/>
            <a:r>
              <a:rPr lang="en-US" sz="1800" spc="-25" dirty="0">
                <a:uFill>
                  <a:solidFill>
                    <a:srgbClr val="000000"/>
                  </a:solidFill>
                </a:uFill>
                <a:latin typeface="Trebuchet MS"/>
                <a:cs typeface="Trebuchet MS"/>
              </a:rPr>
              <a:t>Working with Databases</a:t>
            </a:r>
          </a:p>
          <a:p>
            <a:pPr algn="l"/>
            <a:r>
              <a:rPr lang="en-US" sz="1600" dirty="0">
                <a:latin typeface="Times New Roman" panose="02020603050405020304" pitchFamily="18" charset="0"/>
                <a:cs typeface="Times New Roman" panose="02020603050405020304" pitchFamily="18" charset="0"/>
              </a:rPr>
              <a:t>For local data storage, this project uses Room Database, which provides a convenient abstraction layer on top of SQLite. Room makes it easy to create, use, and update a database in an Android app.</a:t>
            </a:r>
          </a:p>
        </p:txBody>
      </p:sp>
      <p:sp>
        <p:nvSpPr>
          <p:cNvPr id="6" name="TextBox 5">
            <a:extLst>
              <a:ext uri="{FF2B5EF4-FFF2-40B4-BE49-F238E27FC236}">
                <a16:creationId xmlns:a16="http://schemas.microsoft.com/office/drawing/2014/main" id="{CB657DFD-2BA6-EDB8-C492-60D5D7A05734}"/>
              </a:ext>
            </a:extLst>
          </p:cNvPr>
          <p:cNvSpPr txBox="1"/>
          <p:nvPr/>
        </p:nvSpPr>
        <p:spPr>
          <a:xfrm>
            <a:off x="713885" y="6553200"/>
            <a:ext cx="6267016"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Room Database is a class that connects application data to tables in a database. In this project, I created a database to store a list of products. To use the database in code, we get an instance of the database and call the DAO methods. Using methods from </a:t>
            </a:r>
            <a:r>
              <a:rPr lang="en-US" sz="1600" dirty="0" err="1">
                <a:latin typeface="Times New Roman" panose="02020603050405020304" pitchFamily="18" charset="0"/>
                <a:cs typeface="Times New Roman" panose="02020603050405020304" pitchFamily="18" charset="0"/>
              </a:rPr>
              <a:t>ProductDao</a:t>
            </a:r>
            <a:r>
              <a:rPr lang="en-US" sz="1600" dirty="0">
                <a:latin typeface="Times New Roman" panose="02020603050405020304" pitchFamily="18" charset="0"/>
                <a:cs typeface="Times New Roman" panose="02020603050405020304" pitchFamily="18" charset="0"/>
              </a:rPr>
              <a:t>, we can insert, read and filter data in the database.</a:t>
            </a:r>
            <a:endParaRPr lang="ru-RU"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CA03E7F-5FA8-AF25-F18F-B691CCE25D65}"/>
              </a:ext>
            </a:extLst>
          </p:cNvPr>
          <p:cNvPicPr>
            <a:picLocks noChangeAspect="1"/>
          </p:cNvPicPr>
          <p:nvPr/>
        </p:nvPicPr>
        <p:blipFill>
          <a:blip r:embed="rId3"/>
          <a:stretch>
            <a:fillRect/>
          </a:stretch>
        </p:blipFill>
        <p:spPr>
          <a:xfrm>
            <a:off x="879264" y="2057400"/>
            <a:ext cx="6267016" cy="4233471"/>
          </a:xfrm>
          <a:prstGeom prst="rect">
            <a:avLst/>
          </a:prstGeom>
        </p:spPr>
      </p:pic>
    </p:spTree>
    <p:extLst>
      <p:ext uri="{BB962C8B-B14F-4D97-AF65-F5344CB8AC3E}">
        <p14:creationId xmlns:p14="http://schemas.microsoft.com/office/powerpoint/2010/main" val="2260375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457E71A-8675-F11E-63A6-CB5CAEA8C88D}"/>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0D3DE54-36D6-BDEF-3554-26278EE57F51}"/>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17</a:t>
            </a:fld>
            <a:endParaRPr dirty="0"/>
          </a:p>
        </p:txBody>
      </p:sp>
      <p:sp>
        <p:nvSpPr>
          <p:cNvPr id="2" name="object 2">
            <a:extLst>
              <a:ext uri="{FF2B5EF4-FFF2-40B4-BE49-F238E27FC236}">
                <a16:creationId xmlns:a16="http://schemas.microsoft.com/office/drawing/2014/main" id="{5DCC3F54-D771-FC15-0295-562A644F61FD}"/>
              </a:ext>
            </a:extLst>
          </p:cNvPr>
          <p:cNvSpPr txBox="1"/>
          <p:nvPr/>
        </p:nvSpPr>
        <p:spPr>
          <a:xfrm>
            <a:off x="889203" y="878205"/>
            <a:ext cx="6352540" cy="1028487"/>
          </a:xfrm>
          <a:prstGeom prst="rect">
            <a:avLst/>
          </a:prstGeom>
        </p:spPr>
        <p:txBody>
          <a:bodyPr vert="horz" wrap="square" lIns="0" tIns="12700" rIns="0" bIns="0" rtlCol="0">
            <a:spAutoFit/>
          </a:bodyPr>
          <a:lstStyle/>
          <a:p>
            <a:pPr algn="l"/>
            <a:r>
              <a:rPr lang="en-US" sz="1800" spc="-25" dirty="0">
                <a:uFill>
                  <a:solidFill>
                    <a:srgbClr val="000000"/>
                  </a:solidFill>
                </a:uFill>
                <a:latin typeface="Trebuchet MS"/>
                <a:cs typeface="Trebuchet MS"/>
              </a:rPr>
              <a:t>Retrofit	</a:t>
            </a:r>
          </a:p>
          <a:p>
            <a:pPr algn="l"/>
            <a:r>
              <a:rPr lang="en-US" sz="1600" dirty="0">
                <a:latin typeface="Times New Roman" panose="02020603050405020304" pitchFamily="18" charset="0"/>
                <a:cs typeface="Times New Roman" panose="02020603050405020304" pitchFamily="18" charset="0"/>
              </a:rPr>
              <a:t>For local data storage, this project uses Room Database, which provides a convenient abstraction layer on top of SQLite. Room makes it easy to create, use, and update a database in an Android app.</a:t>
            </a:r>
          </a:p>
        </p:txBody>
      </p:sp>
      <p:sp>
        <p:nvSpPr>
          <p:cNvPr id="6" name="TextBox 5">
            <a:extLst>
              <a:ext uri="{FF2B5EF4-FFF2-40B4-BE49-F238E27FC236}">
                <a16:creationId xmlns:a16="http://schemas.microsoft.com/office/drawing/2014/main" id="{8436EB13-4DCC-274F-0EA6-77F43A63FAB1}"/>
              </a:ext>
            </a:extLst>
          </p:cNvPr>
          <p:cNvSpPr txBox="1"/>
          <p:nvPr/>
        </p:nvSpPr>
        <p:spPr>
          <a:xfrm>
            <a:off x="713885" y="6553200"/>
            <a:ext cx="6267016" cy="181588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Retrofit decorator that says to send a GET request to the "products" endpoint. suspend fun </a:t>
            </a:r>
            <a:r>
              <a:rPr lang="en-US" sz="1600" dirty="0" err="1">
                <a:latin typeface="Times New Roman" panose="02020603050405020304" pitchFamily="18" charset="0"/>
                <a:cs typeface="Times New Roman" panose="02020603050405020304" pitchFamily="18" charset="0"/>
              </a:rPr>
              <a:t>getProducts</a:t>
            </a:r>
            <a:r>
              <a:rPr lang="en-US" sz="1600" dirty="0">
                <a:latin typeface="Times New Roman" panose="02020603050405020304" pitchFamily="18" charset="0"/>
                <a:cs typeface="Times New Roman" panose="02020603050405020304" pitchFamily="18" charset="0"/>
              </a:rPr>
              <a:t>(): This is the function that will load the list of products from the server. List&lt;Product&gt;: Returns a list of Product objects that represent product data. </a:t>
            </a:r>
            <a:r>
              <a:rPr lang="en-US" sz="1600" dirty="0" err="1">
                <a:latin typeface="Times New Roman" panose="02020603050405020304" pitchFamily="18" charset="0"/>
                <a:cs typeface="Times New Roman" panose="02020603050405020304" pitchFamily="18" charset="0"/>
              </a:rPr>
              <a:t>OkHttpClient</a:t>
            </a:r>
            <a:r>
              <a:rPr lang="en-US" sz="1600" dirty="0">
                <a:latin typeface="Times New Roman" panose="02020603050405020304" pitchFamily="18" charset="0"/>
                <a:cs typeface="Times New Roman" panose="02020603050405020304" pitchFamily="18" charset="0"/>
              </a:rPr>
              <a:t> This is the client for sending HTTP requests. </a:t>
            </a:r>
            <a:r>
              <a:rPr lang="en-US" sz="1600" dirty="0" err="1">
                <a:latin typeface="Times New Roman" panose="02020603050405020304" pitchFamily="18" charset="0"/>
                <a:cs typeface="Times New Roman" panose="02020603050405020304" pitchFamily="18" charset="0"/>
              </a:rPr>
              <a:t>Retrofit.Builder</a:t>
            </a:r>
            <a:r>
              <a:rPr lang="en-US" sz="1600" dirty="0">
                <a:latin typeface="Times New Roman" panose="02020603050405020304" pitchFamily="18" charset="0"/>
                <a:cs typeface="Times New Roman" panose="02020603050405020304" pitchFamily="18" charset="0"/>
              </a:rPr>
              <a:t>() Creates a Retrofit instance. </a:t>
            </a:r>
            <a:r>
              <a:rPr lang="en-US" sz="1600" dirty="0" err="1">
                <a:latin typeface="Times New Roman" panose="02020603050405020304" pitchFamily="18" charset="0"/>
                <a:cs typeface="Times New Roman" panose="02020603050405020304" pitchFamily="18" charset="0"/>
              </a:rPr>
              <a:t>addConverterFactory</a:t>
            </a:r>
            <a:r>
              <a:rPr lang="en-US" sz="1600" dirty="0">
                <a:latin typeface="Times New Roman" panose="02020603050405020304" pitchFamily="18" charset="0"/>
                <a:cs typeface="Times New Roman" panose="02020603050405020304" pitchFamily="18" charset="0"/>
              </a:rPr>
              <a:t> adds </a:t>
            </a:r>
            <a:r>
              <a:rPr lang="en-US" sz="1600" dirty="0" err="1">
                <a:latin typeface="Times New Roman" panose="02020603050405020304" pitchFamily="18" charset="0"/>
                <a:cs typeface="Times New Roman" panose="02020603050405020304" pitchFamily="18" charset="0"/>
              </a:rPr>
              <a:t>Gson</a:t>
            </a:r>
            <a:r>
              <a:rPr lang="en-US" sz="1600" dirty="0">
                <a:latin typeface="Times New Roman" panose="02020603050405020304" pitchFamily="18" charset="0"/>
                <a:cs typeface="Times New Roman" panose="02020603050405020304" pitchFamily="18" charset="0"/>
              </a:rPr>
              <a:t>, which </a:t>
            </a:r>
            <a:r>
              <a:rPr lang="en-US" sz="1600" dirty="0" err="1">
                <a:latin typeface="Times New Roman" panose="02020603050405020304" pitchFamily="18" charset="0"/>
                <a:cs typeface="Times New Roman" panose="02020603050405020304" pitchFamily="18" charset="0"/>
              </a:rPr>
              <a:t>unmarshals</a:t>
            </a:r>
            <a:r>
              <a:rPr lang="en-US" sz="1600" dirty="0">
                <a:latin typeface="Times New Roman" panose="02020603050405020304" pitchFamily="18" charset="0"/>
                <a:cs typeface="Times New Roman" panose="02020603050405020304" pitchFamily="18" charset="0"/>
              </a:rPr>
              <a:t> JSON server responses into Kotlin objects</a:t>
            </a:r>
            <a:endParaRPr lang="ru-RU"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ADFBD81-1252-938E-7F86-07E2A47759B4}"/>
              </a:ext>
            </a:extLst>
          </p:cNvPr>
          <p:cNvPicPr>
            <a:picLocks noChangeAspect="1"/>
          </p:cNvPicPr>
          <p:nvPr/>
        </p:nvPicPr>
        <p:blipFill>
          <a:blip r:embed="rId3"/>
          <a:stretch>
            <a:fillRect/>
          </a:stretch>
        </p:blipFill>
        <p:spPr>
          <a:xfrm>
            <a:off x="1219200" y="2008643"/>
            <a:ext cx="4809355" cy="4334179"/>
          </a:xfrm>
          <a:prstGeom prst="rect">
            <a:avLst/>
          </a:prstGeom>
        </p:spPr>
      </p:pic>
    </p:spTree>
    <p:extLst>
      <p:ext uri="{BB962C8B-B14F-4D97-AF65-F5344CB8AC3E}">
        <p14:creationId xmlns:p14="http://schemas.microsoft.com/office/powerpoint/2010/main" val="3743536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B9054D-CA41-3D1B-D538-5FCEF76FC75D}"/>
              </a:ext>
            </a:extLst>
          </p:cNvPr>
          <p:cNvSpPr txBox="1"/>
          <p:nvPr/>
        </p:nvSpPr>
        <p:spPr>
          <a:xfrm>
            <a:off x="2475713" y="8915400"/>
            <a:ext cx="1423739" cy="369332"/>
          </a:xfrm>
          <a:prstGeom prst="rect">
            <a:avLst/>
          </a:prstGeom>
          <a:noFill/>
        </p:spPr>
        <p:txBody>
          <a:bodyPr wrap="square" rtlCol="0">
            <a:spAutoFit/>
          </a:bodyPr>
          <a:lstStyle/>
          <a:p>
            <a:r>
              <a:rPr lang="en-US" dirty="0"/>
              <a:t>Main menu</a:t>
            </a:r>
            <a:endParaRPr lang="ru-RU" dirty="0"/>
          </a:p>
        </p:txBody>
      </p:sp>
      <p:pic>
        <p:nvPicPr>
          <p:cNvPr id="7" name="Picture 6">
            <a:extLst>
              <a:ext uri="{FF2B5EF4-FFF2-40B4-BE49-F238E27FC236}">
                <a16:creationId xmlns:a16="http://schemas.microsoft.com/office/drawing/2014/main" id="{038A55DC-E3F1-3E94-3FF1-6B4498916285}"/>
              </a:ext>
            </a:extLst>
          </p:cNvPr>
          <p:cNvPicPr>
            <a:picLocks noChangeAspect="1"/>
          </p:cNvPicPr>
          <p:nvPr/>
        </p:nvPicPr>
        <p:blipFill>
          <a:blip r:embed="rId2"/>
          <a:stretch>
            <a:fillRect/>
          </a:stretch>
        </p:blipFill>
        <p:spPr>
          <a:xfrm>
            <a:off x="1371600" y="806798"/>
            <a:ext cx="4114800" cy="7500937"/>
          </a:xfrm>
          <a:prstGeom prst="rect">
            <a:avLst/>
          </a:prstGeom>
        </p:spPr>
      </p:pic>
    </p:spTree>
    <p:extLst>
      <p:ext uri="{BB962C8B-B14F-4D97-AF65-F5344CB8AC3E}">
        <p14:creationId xmlns:p14="http://schemas.microsoft.com/office/powerpoint/2010/main" val="820480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128B7-3E38-2C35-4B0A-1ED1AA33B28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7CCE2F1-B604-33C8-3F93-263F08693579}"/>
              </a:ext>
            </a:extLst>
          </p:cNvPr>
          <p:cNvSpPr txBox="1"/>
          <p:nvPr/>
        </p:nvSpPr>
        <p:spPr>
          <a:xfrm>
            <a:off x="2529011" y="8763000"/>
            <a:ext cx="2209800" cy="369332"/>
          </a:xfrm>
          <a:prstGeom prst="rect">
            <a:avLst/>
          </a:prstGeom>
          <a:noFill/>
        </p:spPr>
        <p:txBody>
          <a:bodyPr wrap="square" rtlCol="0">
            <a:spAutoFit/>
          </a:bodyPr>
          <a:lstStyle/>
          <a:p>
            <a:r>
              <a:rPr lang="en-US" dirty="0"/>
              <a:t>Searching items</a:t>
            </a:r>
            <a:endParaRPr lang="ru-RU" dirty="0"/>
          </a:p>
        </p:txBody>
      </p:sp>
      <p:pic>
        <p:nvPicPr>
          <p:cNvPr id="9" name="Picture 8">
            <a:extLst>
              <a:ext uri="{FF2B5EF4-FFF2-40B4-BE49-F238E27FC236}">
                <a16:creationId xmlns:a16="http://schemas.microsoft.com/office/drawing/2014/main" id="{FD01D338-AADE-7446-40BB-059180B1B80C}"/>
              </a:ext>
            </a:extLst>
          </p:cNvPr>
          <p:cNvPicPr>
            <a:picLocks noChangeAspect="1"/>
          </p:cNvPicPr>
          <p:nvPr/>
        </p:nvPicPr>
        <p:blipFill>
          <a:blip r:embed="rId2"/>
          <a:stretch>
            <a:fillRect/>
          </a:stretch>
        </p:blipFill>
        <p:spPr>
          <a:xfrm>
            <a:off x="1524000" y="474967"/>
            <a:ext cx="4219823" cy="8112442"/>
          </a:xfrm>
          <a:prstGeom prst="rect">
            <a:avLst/>
          </a:prstGeom>
        </p:spPr>
      </p:pic>
    </p:spTree>
    <p:extLst>
      <p:ext uri="{BB962C8B-B14F-4D97-AF65-F5344CB8AC3E}">
        <p14:creationId xmlns:p14="http://schemas.microsoft.com/office/powerpoint/2010/main" val="251187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3231B-5599-BE11-6531-A6E7D2D297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D73CE0E-F770-ADBA-4475-DD762E28FFC0}"/>
              </a:ext>
            </a:extLst>
          </p:cNvPr>
          <p:cNvSpPr txBox="1"/>
          <p:nvPr/>
        </p:nvSpPr>
        <p:spPr>
          <a:xfrm>
            <a:off x="609600" y="533400"/>
            <a:ext cx="6019800" cy="255454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Executive Summary</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a:cs typeface="Times New Roman"/>
              </a:rPr>
              <a:t>The goal of this project is to create a good functional shopping app that includes product listings, product details, shopping cart functionality, and user reviews. </a:t>
            </a:r>
            <a:r>
              <a:rPr lang="en-US" sz="1600" dirty="0"/>
              <a:t>Additionally, it includes product detail screens with user reviews and an option to add new reviews. To manage data locally, I used API service, </a:t>
            </a:r>
            <a:r>
              <a:rPr lang="en-US" sz="1600" dirty="0" err="1"/>
              <a:t>callint</a:t>
            </a:r>
            <a:r>
              <a:rPr lang="en-US" sz="1600" dirty="0"/>
              <a:t> it with http client. Key outcomes include a smooth user experience and clean code organization using MVVM architecture.</a:t>
            </a:r>
            <a:endParaRPr lang="en-US" sz="1600" dirty="0">
              <a:latin typeface="Times New Roman"/>
              <a:cs typeface="Times New Roman"/>
            </a:endParaRPr>
          </a:p>
          <a:p>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441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BFCBB-A950-9A7A-85E9-33D9DA603D9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CD566AD-0704-38D0-B81D-A687DC5AD3D4}"/>
              </a:ext>
            </a:extLst>
          </p:cNvPr>
          <p:cNvSpPr txBox="1"/>
          <p:nvPr/>
        </p:nvSpPr>
        <p:spPr>
          <a:xfrm>
            <a:off x="2286000" y="8686800"/>
            <a:ext cx="2286000" cy="369332"/>
          </a:xfrm>
          <a:prstGeom prst="rect">
            <a:avLst/>
          </a:prstGeom>
          <a:noFill/>
        </p:spPr>
        <p:txBody>
          <a:bodyPr wrap="square" rtlCol="0">
            <a:spAutoFit/>
          </a:bodyPr>
          <a:lstStyle/>
          <a:p>
            <a:r>
              <a:rPr lang="en-US" dirty="0"/>
              <a:t>Filtered by category</a:t>
            </a:r>
            <a:endParaRPr lang="ru-RU" dirty="0"/>
          </a:p>
        </p:txBody>
      </p:sp>
      <p:pic>
        <p:nvPicPr>
          <p:cNvPr id="7" name="Picture 6">
            <a:extLst>
              <a:ext uri="{FF2B5EF4-FFF2-40B4-BE49-F238E27FC236}">
                <a16:creationId xmlns:a16="http://schemas.microsoft.com/office/drawing/2014/main" id="{26D84674-870D-2676-6859-5FA4F7B1A53F}"/>
              </a:ext>
            </a:extLst>
          </p:cNvPr>
          <p:cNvPicPr>
            <a:picLocks noChangeAspect="1"/>
          </p:cNvPicPr>
          <p:nvPr/>
        </p:nvPicPr>
        <p:blipFill>
          <a:blip r:embed="rId2"/>
          <a:stretch>
            <a:fillRect/>
          </a:stretch>
        </p:blipFill>
        <p:spPr>
          <a:xfrm>
            <a:off x="1524000" y="381000"/>
            <a:ext cx="4143623" cy="8176455"/>
          </a:xfrm>
          <a:prstGeom prst="rect">
            <a:avLst/>
          </a:prstGeom>
        </p:spPr>
      </p:pic>
    </p:spTree>
    <p:extLst>
      <p:ext uri="{BB962C8B-B14F-4D97-AF65-F5344CB8AC3E}">
        <p14:creationId xmlns:p14="http://schemas.microsoft.com/office/powerpoint/2010/main" val="2621304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95FD1-0D28-461C-3945-6F25553CDD6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7AD8779-470D-271B-1D9A-FABE472095A8}"/>
              </a:ext>
            </a:extLst>
          </p:cNvPr>
          <p:cNvSpPr txBox="1"/>
          <p:nvPr/>
        </p:nvSpPr>
        <p:spPr>
          <a:xfrm>
            <a:off x="2781300" y="8686800"/>
            <a:ext cx="2209800" cy="369332"/>
          </a:xfrm>
          <a:prstGeom prst="rect">
            <a:avLst/>
          </a:prstGeom>
          <a:noFill/>
        </p:spPr>
        <p:txBody>
          <a:bodyPr wrap="square" rtlCol="0">
            <a:spAutoFit/>
          </a:bodyPr>
          <a:lstStyle/>
          <a:p>
            <a:r>
              <a:rPr lang="en-US" dirty="0"/>
              <a:t>Item description</a:t>
            </a:r>
            <a:endParaRPr lang="ru-RU" dirty="0"/>
          </a:p>
        </p:txBody>
      </p:sp>
      <p:pic>
        <p:nvPicPr>
          <p:cNvPr id="3" name="Picture 2">
            <a:extLst>
              <a:ext uri="{FF2B5EF4-FFF2-40B4-BE49-F238E27FC236}">
                <a16:creationId xmlns:a16="http://schemas.microsoft.com/office/drawing/2014/main" id="{1688C508-15F7-9E26-B213-830EE87AF011}"/>
              </a:ext>
            </a:extLst>
          </p:cNvPr>
          <p:cNvPicPr>
            <a:picLocks noChangeAspect="1"/>
          </p:cNvPicPr>
          <p:nvPr/>
        </p:nvPicPr>
        <p:blipFill>
          <a:blip r:embed="rId2"/>
          <a:stretch>
            <a:fillRect/>
          </a:stretch>
        </p:blipFill>
        <p:spPr>
          <a:xfrm>
            <a:off x="1744399" y="624581"/>
            <a:ext cx="3826401" cy="7790595"/>
          </a:xfrm>
          <a:prstGeom prst="rect">
            <a:avLst/>
          </a:prstGeom>
        </p:spPr>
      </p:pic>
    </p:spTree>
    <p:extLst>
      <p:ext uri="{BB962C8B-B14F-4D97-AF65-F5344CB8AC3E}">
        <p14:creationId xmlns:p14="http://schemas.microsoft.com/office/powerpoint/2010/main" val="2752216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43381-02D3-D4B4-CBBB-89B9FA127B5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EE94BA0-1E9B-FDCA-D528-C6825E673B95}"/>
              </a:ext>
            </a:extLst>
          </p:cNvPr>
          <p:cNvSpPr txBox="1"/>
          <p:nvPr/>
        </p:nvSpPr>
        <p:spPr>
          <a:xfrm>
            <a:off x="2367677" y="8686800"/>
            <a:ext cx="2209800" cy="369332"/>
          </a:xfrm>
          <a:prstGeom prst="rect">
            <a:avLst/>
          </a:prstGeom>
          <a:noFill/>
        </p:spPr>
        <p:txBody>
          <a:bodyPr wrap="square" rtlCol="0">
            <a:spAutoFit/>
          </a:bodyPr>
          <a:lstStyle/>
          <a:p>
            <a:r>
              <a:rPr lang="en-US" dirty="0"/>
              <a:t>Adding item to cart</a:t>
            </a:r>
            <a:endParaRPr lang="ru-RU" dirty="0"/>
          </a:p>
        </p:txBody>
      </p:sp>
      <p:pic>
        <p:nvPicPr>
          <p:cNvPr id="5" name="Picture 4">
            <a:extLst>
              <a:ext uri="{FF2B5EF4-FFF2-40B4-BE49-F238E27FC236}">
                <a16:creationId xmlns:a16="http://schemas.microsoft.com/office/drawing/2014/main" id="{12CB3935-15A3-DB61-94CF-455C5DC20B7B}"/>
              </a:ext>
            </a:extLst>
          </p:cNvPr>
          <p:cNvPicPr>
            <a:picLocks noChangeAspect="1"/>
          </p:cNvPicPr>
          <p:nvPr/>
        </p:nvPicPr>
        <p:blipFill>
          <a:blip r:embed="rId2"/>
          <a:stretch>
            <a:fillRect/>
          </a:stretch>
        </p:blipFill>
        <p:spPr>
          <a:xfrm>
            <a:off x="1600200" y="548381"/>
            <a:ext cx="3744754" cy="7833619"/>
          </a:xfrm>
          <a:prstGeom prst="rect">
            <a:avLst/>
          </a:prstGeom>
        </p:spPr>
      </p:pic>
    </p:spTree>
    <p:extLst>
      <p:ext uri="{BB962C8B-B14F-4D97-AF65-F5344CB8AC3E}">
        <p14:creationId xmlns:p14="http://schemas.microsoft.com/office/powerpoint/2010/main" val="2571866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03296-88ED-8D62-3587-24F39A48B71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E9182F8-15D2-21EA-09E3-2D95E89427A9}"/>
              </a:ext>
            </a:extLst>
          </p:cNvPr>
          <p:cNvSpPr txBox="1"/>
          <p:nvPr/>
        </p:nvSpPr>
        <p:spPr>
          <a:xfrm>
            <a:off x="2533902" y="8839200"/>
            <a:ext cx="2209800" cy="369332"/>
          </a:xfrm>
          <a:prstGeom prst="rect">
            <a:avLst/>
          </a:prstGeom>
          <a:noFill/>
        </p:spPr>
        <p:txBody>
          <a:bodyPr wrap="square" rtlCol="0">
            <a:spAutoFit/>
          </a:bodyPr>
          <a:lstStyle/>
          <a:p>
            <a:r>
              <a:rPr lang="en-US" dirty="0"/>
              <a:t>   Cart items</a:t>
            </a:r>
            <a:endParaRPr lang="ru-RU" dirty="0"/>
          </a:p>
        </p:txBody>
      </p:sp>
      <p:pic>
        <p:nvPicPr>
          <p:cNvPr id="5" name="Picture 4">
            <a:extLst>
              <a:ext uri="{FF2B5EF4-FFF2-40B4-BE49-F238E27FC236}">
                <a16:creationId xmlns:a16="http://schemas.microsoft.com/office/drawing/2014/main" id="{5AE0BE73-02E0-D92F-E2D5-E152BC3C3909}"/>
              </a:ext>
            </a:extLst>
          </p:cNvPr>
          <p:cNvPicPr>
            <a:picLocks noChangeAspect="1"/>
          </p:cNvPicPr>
          <p:nvPr/>
        </p:nvPicPr>
        <p:blipFill>
          <a:blip r:embed="rId2"/>
          <a:stretch>
            <a:fillRect/>
          </a:stretch>
        </p:blipFill>
        <p:spPr>
          <a:xfrm>
            <a:off x="1676399" y="882998"/>
            <a:ext cx="3924805" cy="7612057"/>
          </a:xfrm>
          <a:prstGeom prst="rect">
            <a:avLst/>
          </a:prstGeom>
        </p:spPr>
      </p:pic>
    </p:spTree>
    <p:extLst>
      <p:ext uri="{BB962C8B-B14F-4D97-AF65-F5344CB8AC3E}">
        <p14:creationId xmlns:p14="http://schemas.microsoft.com/office/powerpoint/2010/main" val="3575614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DF493-A178-EB20-0FA6-51749A2D43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3C1C295-C2B9-0DC8-33D7-4C0897C7614D}"/>
              </a:ext>
            </a:extLst>
          </p:cNvPr>
          <p:cNvSpPr txBox="1"/>
          <p:nvPr/>
        </p:nvSpPr>
        <p:spPr>
          <a:xfrm>
            <a:off x="2590800" y="8458200"/>
            <a:ext cx="2209800" cy="369332"/>
          </a:xfrm>
          <a:prstGeom prst="rect">
            <a:avLst/>
          </a:prstGeom>
          <a:noFill/>
        </p:spPr>
        <p:txBody>
          <a:bodyPr wrap="square" rtlCol="0">
            <a:spAutoFit/>
          </a:bodyPr>
          <a:lstStyle/>
          <a:p>
            <a:r>
              <a:rPr lang="en-US" dirty="0"/>
              <a:t>Delete item</a:t>
            </a:r>
            <a:endParaRPr lang="ru-RU" dirty="0"/>
          </a:p>
        </p:txBody>
      </p:sp>
      <p:pic>
        <p:nvPicPr>
          <p:cNvPr id="3" name="Picture 2">
            <a:extLst>
              <a:ext uri="{FF2B5EF4-FFF2-40B4-BE49-F238E27FC236}">
                <a16:creationId xmlns:a16="http://schemas.microsoft.com/office/drawing/2014/main" id="{7B28A0CE-1A01-C93E-FA83-D4321D905DA1}"/>
              </a:ext>
            </a:extLst>
          </p:cNvPr>
          <p:cNvPicPr>
            <a:picLocks noChangeAspect="1"/>
          </p:cNvPicPr>
          <p:nvPr/>
        </p:nvPicPr>
        <p:blipFill>
          <a:blip r:embed="rId2"/>
          <a:stretch>
            <a:fillRect/>
          </a:stretch>
        </p:blipFill>
        <p:spPr>
          <a:xfrm>
            <a:off x="1600200" y="388214"/>
            <a:ext cx="3715236" cy="7747112"/>
          </a:xfrm>
          <a:prstGeom prst="rect">
            <a:avLst/>
          </a:prstGeom>
        </p:spPr>
      </p:pic>
    </p:spTree>
    <p:extLst>
      <p:ext uri="{BB962C8B-B14F-4D97-AF65-F5344CB8AC3E}">
        <p14:creationId xmlns:p14="http://schemas.microsoft.com/office/powerpoint/2010/main" val="4253436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C6E32-6D15-8AB6-650D-72D77D37FF9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48F22DE-B70B-4654-FEF7-387D0F145900}"/>
              </a:ext>
            </a:extLst>
          </p:cNvPr>
          <p:cNvSpPr txBox="1"/>
          <p:nvPr/>
        </p:nvSpPr>
        <p:spPr>
          <a:xfrm>
            <a:off x="2667000" y="8305800"/>
            <a:ext cx="2057400" cy="646331"/>
          </a:xfrm>
          <a:prstGeom prst="rect">
            <a:avLst/>
          </a:prstGeom>
          <a:noFill/>
        </p:spPr>
        <p:txBody>
          <a:bodyPr wrap="square" rtlCol="0">
            <a:spAutoFit/>
          </a:bodyPr>
          <a:lstStyle/>
          <a:p>
            <a:r>
              <a:rPr lang="en-US" dirty="0"/>
              <a:t>Increase/Decrease quantity</a:t>
            </a:r>
            <a:endParaRPr lang="ru-RU" dirty="0"/>
          </a:p>
        </p:txBody>
      </p:sp>
      <p:pic>
        <p:nvPicPr>
          <p:cNvPr id="5" name="Picture 4">
            <a:extLst>
              <a:ext uri="{FF2B5EF4-FFF2-40B4-BE49-F238E27FC236}">
                <a16:creationId xmlns:a16="http://schemas.microsoft.com/office/drawing/2014/main" id="{EDF8F575-BB57-23F7-8194-DEA409D957AB}"/>
              </a:ext>
            </a:extLst>
          </p:cNvPr>
          <p:cNvPicPr>
            <a:picLocks noChangeAspect="1"/>
          </p:cNvPicPr>
          <p:nvPr/>
        </p:nvPicPr>
        <p:blipFill>
          <a:blip r:embed="rId2"/>
          <a:stretch>
            <a:fillRect/>
          </a:stretch>
        </p:blipFill>
        <p:spPr>
          <a:xfrm>
            <a:off x="1752600" y="376574"/>
            <a:ext cx="3595918" cy="7606352"/>
          </a:xfrm>
          <a:prstGeom prst="rect">
            <a:avLst/>
          </a:prstGeom>
        </p:spPr>
      </p:pic>
    </p:spTree>
    <p:extLst>
      <p:ext uri="{BB962C8B-B14F-4D97-AF65-F5344CB8AC3E}">
        <p14:creationId xmlns:p14="http://schemas.microsoft.com/office/powerpoint/2010/main" val="623810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CA14E-57D0-FB98-8471-D9F10388196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BC03ADA-5D78-E135-B32E-9D123ED8C27C}"/>
              </a:ext>
            </a:extLst>
          </p:cNvPr>
          <p:cNvSpPr txBox="1"/>
          <p:nvPr/>
        </p:nvSpPr>
        <p:spPr>
          <a:xfrm>
            <a:off x="2667000" y="8610600"/>
            <a:ext cx="2209800" cy="369332"/>
          </a:xfrm>
          <a:prstGeom prst="rect">
            <a:avLst/>
          </a:prstGeom>
          <a:noFill/>
        </p:spPr>
        <p:txBody>
          <a:bodyPr wrap="square" rtlCol="0">
            <a:spAutoFit/>
          </a:bodyPr>
          <a:lstStyle/>
          <a:p>
            <a:r>
              <a:rPr lang="en-US" dirty="0"/>
              <a:t>Reviewing item</a:t>
            </a:r>
            <a:endParaRPr lang="ru-RU" dirty="0"/>
          </a:p>
        </p:txBody>
      </p:sp>
      <p:pic>
        <p:nvPicPr>
          <p:cNvPr id="5" name="Picture 4">
            <a:extLst>
              <a:ext uri="{FF2B5EF4-FFF2-40B4-BE49-F238E27FC236}">
                <a16:creationId xmlns:a16="http://schemas.microsoft.com/office/drawing/2014/main" id="{841CCAAF-BFE4-ED03-6E7F-A6436B85D623}"/>
              </a:ext>
            </a:extLst>
          </p:cNvPr>
          <p:cNvPicPr>
            <a:picLocks noChangeAspect="1"/>
          </p:cNvPicPr>
          <p:nvPr/>
        </p:nvPicPr>
        <p:blipFill>
          <a:blip r:embed="rId2"/>
          <a:stretch>
            <a:fillRect/>
          </a:stretch>
        </p:blipFill>
        <p:spPr>
          <a:xfrm>
            <a:off x="1828800" y="533400"/>
            <a:ext cx="3686647" cy="7840616"/>
          </a:xfrm>
          <a:prstGeom prst="rect">
            <a:avLst/>
          </a:prstGeom>
        </p:spPr>
      </p:pic>
    </p:spTree>
    <p:extLst>
      <p:ext uri="{BB962C8B-B14F-4D97-AF65-F5344CB8AC3E}">
        <p14:creationId xmlns:p14="http://schemas.microsoft.com/office/powerpoint/2010/main" val="1927217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305"/>
              </a:lnSpc>
            </a:pPr>
            <a:fld id="{81D60167-4931-47E6-BA6A-407CBD079E47}" type="slidenum">
              <a:rPr dirty="0"/>
              <a:t>27</a:t>
            </a:fld>
            <a:endParaRPr dirty="0"/>
          </a:p>
        </p:txBody>
      </p:sp>
      <p:sp>
        <p:nvSpPr>
          <p:cNvPr id="2" name="object 2"/>
          <p:cNvSpPr txBox="1"/>
          <p:nvPr/>
        </p:nvSpPr>
        <p:spPr>
          <a:xfrm>
            <a:off x="901395" y="877950"/>
            <a:ext cx="5673090" cy="2039917"/>
          </a:xfrm>
          <a:prstGeom prst="rect">
            <a:avLst/>
          </a:prstGeom>
        </p:spPr>
        <p:txBody>
          <a:bodyPr vert="horz" wrap="square" lIns="0" tIns="12700" rIns="0" bIns="0" rtlCol="0">
            <a:spAutoFit/>
          </a:bodyPr>
          <a:lstStyle/>
          <a:p>
            <a:pPr marL="12700">
              <a:lnSpc>
                <a:spcPct val="100000"/>
              </a:lnSpc>
              <a:spcBef>
                <a:spcPts val="100"/>
              </a:spcBef>
            </a:pPr>
            <a:r>
              <a:rPr sz="2000" spc="-35" dirty="0">
                <a:latin typeface="Trebuchet MS"/>
                <a:cs typeface="Trebuchet MS"/>
              </a:rPr>
              <a:t>Conclusion</a:t>
            </a:r>
            <a:endParaRPr sz="2000" dirty="0">
              <a:latin typeface="Trebuchet MS"/>
              <a:cs typeface="Trebuchet MS"/>
            </a:endParaRPr>
          </a:p>
          <a:p>
            <a:pPr marL="12700" marR="5080">
              <a:lnSpc>
                <a:spcPct val="98900"/>
              </a:lnSpc>
              <a:spcBef>
                <a:spcPts val="65"/>
              </a:spcBef>
            </a:pPr>
            <a:r>
              <a:rPr lang="en-US" sz="1600" spc="-5" dirty="0">
                <a:latin typeface="Calibri"/>
                <a:cs typeface="Calibri"/>
              </a:rPr>
              <a:t>The Mobile Shopping App Development project shows how to create Android app using actual technologies, Jetpack Compose, Room Database, and Retrofit. The app provides core features such as viewing a list of products, filtering them by categories, search, adding items to a shopping cart, and submitting user reviews. These functionalities showcase clean architecture practices, efficient state management, and user-friendly UI design.</a:t>
            </a:r>
            <a:endParaRPr sz="16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872ED-A0DE-AEEC-22EA-DBADAB2398A1}"/>
            </a:ext>
          </a:extLst>
        </p:cNvPr>
        <p:cNvGrpSpPr/>
        <p:nvPr/>
      </p:nvGrpSpPr>
      <p:grpSpPr>
        <a:xfrm>
          <a:off x="0" y="0"/>
          <a:ext cx="0" cy="0"/>
          <a:chOff x="0" y="0"/>
          <a:chExt cx="0" cy="0"/>
        </a:xfrm>
      </p:grpSpPr>
      <p:sp>
        <p:nvSpPr>
          <p:cNvPr id="9" name="object 9">
            <a:extLst>
              <a:ext uri="{FF2B5EF4-FFF2-40B4-BE49-F238E27FC236}">
                <a16:creationId xmlns:a16="http://schemas.microsoft.com/office/drawing/2014/main" id="{8EF20E1F-6377-CCA7-45A4-4B78AB2F4612}"/>
              </a:ext>
            </a:extLst>
          </p:cNvPr>
          <p:cNvSpPr txBox="1"/>
          <p:nvPr/>
        </p:nvSpPr>
        <p:spPr>
          <a:xfrm>
            <a:off x="996978" y="549603"/>
            <a:ext cx="5775815" cy="5346642"/>
          </a:xfrm>
          <a:prstGeom prst="rect">
            <a:avLst/>
          </a:prstGeom>
        </p:spPr>
        <p:txBody>
          <a:bodyPr vert="horz" wrap="square" lIns="0" tIns="115874" rIns="0" bIns="0" rtlCol="0">
            <a:spAutoFit/>
          </a:bodyPr>
          <a:lstStyle/>
          <a:p>
            <a:pPr>
              <a:spcBef>
                <a:spcPts val="329"/>
              </a:spcBef>
            </a:pPr>
            <a:endParaRPr lang="en-US" sz="1129" dirty="0">
              <a:latin typeface="Times New Roman"/>
              <a:cs typeface="Times New Roman"/>
            </a:endParaRPr>
          </a:p>
          <a:p>
            <a:pPr marL="178587" indent="-166641">
              <a:buAutoNum type="arabicPeriod" startAt="2"/>
              <a:tabLst>
                <a:tab pos="178587" algn="l"/>
              </a:tabLst>
            </a:pPr>
            <a:r>
              <a:rPr lang="en-US" sz="1600" b="1" dirty="0">
                <a:latin typeface="Times New Roman"/>
                <a:cs typeface="Times New Roman"/>
              </a:rPr>
              <a:t>Table</a:t>
            </a:r>
            <a:r>
              <a:rPr lang="en-US" sz="1600" b="1" spc="-24" dirty="0">
                <a:latin typeface="Times New Roman"/>
                <a:cs typeface="Times New Roman"/>
              </a:rPr>
              <a:t> </a:t>
            </a:r>
            <a:r>
              <a:rPr lang="en-US" sz="1600" b="1" dirty="0">
                <a:latin typeface="Times New Roman"/>
                <a:cs typeface="Times New Roman"/>
              </a:rPr>
              <a:t>of</a:t>
            </a:r>
            <a:r>
              <a:rPr lang="en-US" sz="1600" b="1" spc="-9" dirty="0">
                <a:latin typeface="Times New Roman"/>
                <a:cs typeface="Times New Roman"/>
              </a:rPr>
              <a:t> Contents:</a:t>
            </a:r>
            <a:endParaRPr lang="en-US" sz="1600" dirty="0">
              <a:latin typeface="Times New Roman"/>
              <a:cs typeface="Times New Roman"/>
            </a:endParaRPr>
          </a:p>
          <a:p>
            <a:pPr marL="437807" lvl="1" indent="-212035">
              <a:spcBef>
                <a:spcPts val="776"/>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Executive Summary</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Table of Contents</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Introduction</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System Architecture</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Table Descriptions</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Overview of Android Development: Intro to Kotlin</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Functions and Lambdas in Kotlin</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OOP in Kotlin</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Working with Collections in Kotlin</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Activity: Handling User Input and Events</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Activity Lifecycle</a:t>
            </a:r>
          </a:p>
          <a:p>
            <a:pPr marL="437807" lvl="1" indent="-212035">
              <a:spcBef>
                <a:spcPts val="24"/>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Fragments and Fragment Lifecycle</a:t>
            </a:r>
          </a:p>
          <a:p>
            <a:pPr marL="437807" lvl="1" indent="-212035">
              <a:spcBef>
                <a:spcPts val="33"/>
              </a:spcBef>
              <a:buFont typeface="Symbol"/>
              <a:buChar char=""/>
              <a:tabLst>
                <a:tab pos="437807" algn="l"/>
              </a:tabLst>
            </a:pPr>
            <a:r>
              <a:rPr lang="en-US" sz="1600" dirty="0" err="1">
                <a:latin typeface="Times New Roman" panose="02020603050405020304" pitchFamily="18" charset="0"/>
                <a:cs typeface="Times New Roman" panose="02020603050405020304" pitchFamily="18" charset="0"/>
              </a:rPr>
              <a:t>RecyclerView</a:t>
            </a:r>
            <a:r>
              <a:rPr lang="en-US" sz="1600" dirty="0">
                <a:latin typeface="Times New Roman" panose="02020603050405020304" pitchFamily="18" charset="0"/>
                <a:cs typeface="Times New Roman" panose="02020603050405020304" pitchFamily="18" charset="0"/>
              </a:rPr>
              <a:t> and Adapters</a:t>
            </a:r>
          </a:p>
          <a:p>
            <a:pPr marL="437807" lvl="1" indent="-212035">
              <a:spcBef>
                <a:spcPts val="33"/>
              </a:spcBef>
              <a:buFont typeface="Symbol"/>
              <a:buChar char=""/>
              <a:tabLst>
                <a:tab pos="437807" algn="l"/>
              </a:tabLst>
            </a:pPr>
            <a:r>
              <a:rPr lang="en-US" sz="1600" dirty="0" err="1">
                <a:latin typeface="Times New Roman" panose="02020603050405020304" pitchFamily="18" charset="0"/>
                <a:cs typeface="Times New Roman" panose="02020603050405020304" pitchFamily="18" charset="0"/>
              </a:rPr>
              <a:t>ViewModel</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LiveData</a:t>
            </a:r>
            <a:endParaRPr lang="en-US" sz="1600" dirty="0">
              <a:latin typeface="Times New Roman" panose="02020603050405020304" pitchFamily="18" charset="0"/>
              <a:cs typeface="Times New Roman" panose="02020603050405020304" pitchFamily="18" charset="0"/>
            </a:endParaRPr>
          </a:p>
          <a:p>
            <a:pPr marL="437807" lvl="1" indent="-212035">
              <a:spcBef>
                <a:spcPts val="33"/>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Working with Databases</a:t>
            </a:r>
          </a:p>
          <a:p>
            <a:pPr marL="437807" lvl="1" indent="-212035">
              <a:spcBef>
                <a:spcPts val="33"/>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Retrofit</a:t>
            </a:r>
          </a:p>
          <a:p>
            <a:pPr marL="437807" lvl="1" indent="-212035">
              <a:spcBef>
                <a:spcPts val="33"/>
              </a:spcBef>
              <a:buFont typeface="Symbol"/>
              <a:buChar char=""/>
              <a:tabLst>
                <a:tab pos="437807" algn="l"/>
              </a:tabLst>
            </a:pPr>
            <a:r>
              <a:rPr lang="en-US" sz="1600" dirty="0">
                <a:latin typeface="Times New Roman" panose="02020603050405020304" pitchFamily="18" charset="0"/>
                <a:cs typeface="Times New Roman" panose="02020603050405020304" pitchFamily="18" charset="0"/>
              </a:rPr>
              <a:t>Conclusion</a:t>
            </a:r>
          </a:p>
          <a:p>
            <a:pPr>
              <a:lnSpc>
                <a:spcPct val="100000"/>
              </a:lnSpc>
            </a:pPr>
            <a:endParaRPr sz="1129" dirty="0">
              <a:latin typeface="Times New Roman"/>
              <a:cs typeface="Times New Roman"/>
            </a:endParaRPr>
          </a:p>
          <a:p>
            <a:pPr lvl="1">
              <a:lnSpc>
                <a:spcPct val="100000"/>
              </a:lnSpc>
            </a:pPr>
            <a:endParaRPr sz="1129" dirty="0">
              <a:latin typeface="Times New Roman"/>
              <a:cs typeface="Times New Roman"/>
            </a:endParaRPr>
          </a:p>
          <a:p>
            <a:pPr lvl="1">
              <a:spcBef>
                <a:spcPts val="24"/>
              </a:spcBef>
              <a:buFont typeface="Symbol"/>
              <a:buChar char=""/>
            </a:pPr>
            <a:endParaRPr sz="1129" dirty="0">
              <a:latin typeface="Times New Roman"/>
              <a:cs typeface="Times New Roman"/>
            </a:endParaRPr>
          </a:p>
        </p:txBody>
      </p:sp>
    </p:spTree>
    <p:extLst>
      <p:ext uri="{BB962C8B-B14F-4D97-AF65-F5344CB8AC3E}">
        <p14:creationId xmlns:p14="http://schemas.microsoft.com/office/powerpoint/2010/main" val="1837521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EA79A-0B1F-A637-4112-02E605F72B96}"/>
              </a:ext>
            </a:extLst>
          </p:cNvPr>
          <p:cNvSpPr txBox="1"/>
          <p:nvPr/>
        </p:nvSpPr>
        <p:spPr>
          <a:xfrm>
            <a:off x="609600" y="533400"/>
            <a:ext cx="6019800" cy="181588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Introduction</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a:cs typeface="Times New Roman"/>
              </a:rPr>
              <a:t>The goal of this project is to create a good functional shopping app that includes product listings, product details, shopping cart functionality, and user </a:t>
            </a:r>
            <a:r>
              <a:rPr lang="en-US" sz="1600" dirty="0" err="1">
                <a:latin typeface="Times New Roman"/>
                <a:cs typeface="Times New Roman"/>
              </a:rPr>
              <a:t>reviews.The</a:t>
            </a:r>
            <a:r>
              <a:rPr lang="en-US" sz="1600" dirty="0">
                <a:latin typeface="Times New Roman"/>
                <a:cs typeface="Times New Roman"/>
              </a:rPr>
              <a:t> app covers product viewing, filtering, and review submission with integrating a client, that takes data from API service. </a:t>
            </a:r>
          </a:p>
          <a:p>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11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9624D-55B1-B4C1-EC6E-445ABC82BAE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3CE0313-1EB2-738C-D3D6-4CF0A8A6903A}"/>
              </a:ext>
            </a:extLst>
          </p:cNvPr>
          <p:cNvSpPr txBox="1"/>
          <p:nvPr/>
        </p:nvSpPr>
        <p:spPr>
          <a:xfrm>
            <a:off x="609600" y="533400"/>
            <a:ext cx="6019800" cy="280076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System Architecture</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t>The architecture of this mobile shopping app is based on the Model-View-</a:t>
            </a:r>
            <a:r>
              <a:rPr lang="en-US" sz="1600" dirty="0" err="1"/>
              <a:t>ViewModel</a:t>
            </a:r>
            <a:r>
              <a:rPr lang="en-US" sz="1600" dirty="0"/>
              <a:t> design pattern. Model represents the app's data, including Product, Review, Categories and </a:t>
            </a:r>
            <a:r>
              <a:rPr lang="en-US" sz="1600" dirty="0" err="1"/>
              <a:t>CartItem</a:t>
            </a:r>
            <a:r>
              <a:rPr lang="en-US" sz="1600" dirty="0"/>
              <a:t>. Data is stored Room database. </a:t>
            </a:r>
            <a:r>
              <a:rPr lang="en-US" sz="1600" dirty="0" err="1"/>
              <a:t>ViewModel</a:t>
            </a:r>
            <a:r>
              <a:rPr lang="en-US" sz="1600" dirty="0"/>
              <a:t> manages UI-related logic and state using </a:t>
            </a:r>
            <a:r>
              <a:rPr lang="en-US" sz="1600" dirty="0" err="1"/>
              <a:t>mutableStateOf</a:t>
            </a:r>
            <a:r>
              <a:rPr lang="en-US" sz="1600" dirty="0"/>
              <a:t>. View the UI is developed using Jetpack Compose for modern, declarative interface building. The app consists of three main screens: product list, product details, and the shopping cart. Navigation between these screens is managed through state-based conditions.</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41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F009A-C783-7200-53BB-EFB6C3C4B48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907114C-56CC-26D2-2E04-DE552C093CA9}"/>
              </a:ext>
            </a:extLst>
          </p:cNvPr>
          <p:cNvSpPr txBox="1"/>
          <p:nvPr/>
        </p:nvSpPr>
        <p:spPr>
          <a:xfrm>
            <a:off x="609600" y="533400"/>
            <a:ext cx="6019800" cy="280076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Table Descriptions</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t>Products.</a:t>
            </a:r>
            <a:r>
              <a:rPr lang="en-US" sz="1600" dirty="0"/>
              <a:t> Contains product details such as </a:t>
            </a:r>
            <a:r>
              <a:rPr lang="en-US" sz="1600" dirty="0" err="1"/>
              <a:t>productId</a:t>
            </a:r>
            <a:r>
              <a:rPr lang="en-US" sz="1600" dirty="0"/>
              <a:t>, name, description, price, category, and </a:t>
            </a:r>
            <a:r>
              <a:rPr lang="en-US" sz="1600" dirty="0" err="1"/>
              <a:t>imageUrl</a:t>
            </a:r>
            <a:r>
              <a:rPr lang="en-US" sz="1600" dirty="0"/>
              <a:t>.</a:t>
            </a:r>
          </a:p>
          <a:p>
            <a:r>
              <a:rPr lang="en-US" sz="1600" b="1" dirty="0"/>
              <a:t>Categories.</a:t>
            </a:r>
            <a:r>
              <a:rPr lang="en-US" sz="1600" dirty="0"/>
              <a:t> Lists all product categories, allowing filtering on the product list screen.</a:t>
            </a:r>
          </a:p>
          <a:p>
            <a:r>
              <a:rPr lang="en-US" sz="1600" b="1" dirty="0" err="1"/>
              <a:t>CartItems</a:t>
            </a:r>
            <a:r>
              <a:rPr lang="en-US" sz="1600" dirty="0"/>
              <a:t>: Manages items added to the shopping cart, including product ID and quantity.</a:t>
            </a:r>
          </a:p>
          <a:p>
            <a:r>
              <a:rPr lang="en-US" sz="1600" b="1" dirty="0"/>
              <a:t>Reviews.</a:t>
            </a:r>
            <a:r>
              <a:rPr lang="en-US" sz="1600" dirty="0"/>
              <a:t> Allows users to leave reviews on specific products, including a rating and a </a:t>
            </a:r>
            <a:r>
              <a:rPr lang="en-US" sz="1600" dirty="0" err="1"/>
              <a:t>comment.Orders</a:t>
            </a:r>
            <a:r>
              <a:rPr lang="en-US" sz="1600" dirty="0"/>
              <a:t>: Represents orders placed by users, including total amount and order status.</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84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EDCB3-9FC4-9C69-5820-E1CBED6B93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8B197BF-F950-352D-16A0-3DF1F103958F}"/>
              </a:ext>
            </a:extLst>
          </p:cNvPr>
          <p:cNvSpPr txBox="1"/>
          <p:nvPr/>
        </p:nvSpPr>
        <p:spPr>
          <a:xfrm>
            <a:off x="609600" y="533400"/>
            <a:ext cx="6019800" cy="280076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Overview of Android Development: Intro to Kotlin</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t>Android development is done using Android Studio, which provides all the necessary tools. Kotlin is the preferred programming language due to its simplicity and null-safety features.</a:t>
            </a:r>
          </a:p>
          <a:p>
            <a:r>
              <a:rPr lang="en-US" sz="1600" dirty="0"/>
              <a:t>To set up the project, we created a new Android project and added dependencies for Jetpack Compose. Compose replaces XML layouts and allows us to create UI components declaratively.</a:t>
            </a:r>
          </a:p>
          <a:p>
            <a:r>
              <a:rPr lang="en-US" sz="1600" dirty="0"/>
              <a:t>The project structure includes </a:t>
            </a:r>
            <a:r>
              <a:rPr lang="en-US" sz="1600" dirty="0" err="1"/>
              <a:t>MainActivity</a:t>
            </a:r>
            <a:r>
              <a:rPr lang="en-US" sz="1600" dirty="0"/>
              <a:t>, data models, and UI screens organized for maintainability. Kotlin's concise syntax made the development process faster and more readable.</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779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0FBC9-6223-D3C8-E345-157B1723B8F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CFA50E7-C65F-7334-17D9-E8DC92C6DC78}"/>
              </a:ext>
            </a:extLst>
          </p:cNvPr>
          <p:cNvSpPr txBox="1"/>
          <p:nvPr/>
        </p:nvSpPr>
        <p:spPr>
          <a:xfrm>
            <a:off x="609600" y="533400"/>
            <a:ext cx="6019800"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OOP in Kotlin</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Object-oriented programming (OOP) principles like classes, data classes, and encapsulation are used in this project. The Product class is defined as a data class:</a:t>
            </a:r>
            <a:endParaRPr lang="ru-RU"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449B0B4-63E8-BB13-86F7-1E3510CD58E3}"/>
              </a:ext>
            </a:extLst>
          </p:cNvPr>
          <p:cNvPicPr>
            <a:picLocks noChangeAspect="1"/>
          </p:cNvPicPr>
          <p:nvPr/>
        </p:nvPicPr>
        <p:blipFill>
          <a:blip r:embed="rId2"/>
          <a:stretch>
            <a:fillRect/>
          </a:stretch>
        </p:blipFill>
        <p:spPr>
          <a:xfrm>
            <a:off x="2743200" y="1600200"/>
            <a:ext cx="2886478" cy="2057687"/>
          </a:xfrm>
          <a:prstGeom prst="rect">
            <a:avLst/>
          </a:prstGeom>
        </p:spPr>
      </p:pic>
      <p:sp>
        <p:nvSpPr>
          <p:cNvPr id="6" name="TextBox 5">
            <a:extLst>
              <a:ext uri="{FF2B5EF4-FFF2-40B4-BE49-F238E27FC236}">
                <a16:creationId xmlns:a16="http://schemas.microsoft.com/office/drawing/2014/main" id="{4B720C12-8969-4797-0E2A-B29A3E95F95F}"/>
              </a:ext>
            </a:extLst>
          </p:cNvPr>
          <p:cNvSpPr txBox="1"/>
          <p:nvPr/>
        </p:nvSpPr>
        <p:spPr>
          <a:xfrm>
            <a:off x="642856" y="3628070"/>
            <a:ext cx="6291344"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This class like struct which will unmarshalling </a:t>
            </a:r>
            <a:r>
              <a:rPr lang="en-US" sz="1600" dirty="0" err="1">
                <a:latin typeface="Times New Roman" panose="02020603050405020304" pitchFamily="18" charset="0"/>
                <a:cs typeface="Times New Roman" panose="02020603050405020304" pitchFamily="18" charset="0"/>
              </a:rPr>
              <a:t>json’s</a:t>
            </a:r>
            <a:r>
              <a:rPr lang="en-US" sz="1600" dirty="0">
                <a:latin typeface="Times New Roman" panose="02020603050405020304" pitchFamily="18" charset="0"/>
                <a:cs typeface="Times New Roman" panose="02020603050405020304" pitchFamily="18" charset="0"/>
              </a:rPr>
              <a:t> from external </a:t>
            </a:r>
            <a:r>
              <a:rPr lang="en-US" sz="1600" dirty="0" err="1">
                <a:latin typeface="Times New Roman" panose="02020603050405020304" pitchFamily="18" charset="0"/>
                <a:cs typeface="Times New Roman" panose="02020603050405020304" pitchFamily="18" charset="0"/>
              </a:rPr>
              <a:t>api</a:t>
            </a:r>
            <a:r>
              <a:rPr lang="en-US" sz="1600" dirty="0">
                <a:latin typeface="Times New Roman" panose="02020603050405020304" pitchFamily="18" charset="0"/>
                <a:cs typeface="Times New Roman" panose="02020603050405020304" pitchFamily="18" charset="0"/>
              </a:rPr>
              <a:t>.</a:t>
            </a:r>
            <a:endParaRPr lang="ru-RU"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5840CA6-715E-30CF-C779-5C229DFDF4E7}"/>
              </a:ext>
            </a:extLst>
          </p:cNvPr>
          <p:cNvPicPr>
            <a:picLocks noChangeAspect="1"/>
          </p:cNvPicPr>
          <p:nvPr/>
        </p:nvPicPr>
        <p:blipFill>
          <a:blip r:embed="rId3"/>
          <a:stretch>
            <a:fillRect/>
          </a:stretch>
        </p:blipFill>
        <p:spPr>
          <a:xfrm>
            <a:off x="768625" y="4030839"/>
            <a:ext cx="4801669" cy="3414031"/>
          </a:xfrm>
          <a:prstGeom prst="rect">
            <a:avLst/>
          </a:prstGeom>
        </p:spPr>
      </p:pic>
      <p:sp>
        <p:nvSpPr>
          <p:cNvPr id="9" name="TextBox 8">
            <a:extLst>
              <a:ext uri="{FF2B5EF4-FFF2-40B4-BE49-F238E27FC236}">
                <a16:creationId xmlns:a16="http://schemas.microsoft.com/office/drawing/2014/main" id="{4E8F0ECC-73E1-F855-9C2C-9384D466A87B}"/>
              </a:ext>
            </a:extLst>
          </p:cNvPr>
          <p:cNvSpPr txBox="1"/>
          <p:nvPr/>
        </p:nvSpPr>
        <p:spPr>
          <a:xfrm>
            <a:off x="642856" y="7534870"/>
            <a:ext cx="6019800" cy="1323439"/>
          </a:xfrm>
          <a:prstGeom prst="rect">
            <a:avLst/>
          </a:prstGeom>
          <a:noFill/>
        </p:spPr>
        <p:txBody>
          <a:bodyPr wrap="square" rtlCol="0">
            <a:spAutoFit/>
          </a:bodyPr>
          <a:lstStyle/>
          <a:p>
            <a:r>
              <a:rPr lang="en-US" sz="1600" dirty="0"/>
              <a:t>This </a:t>
            </a:r>
            <a:r>
              <a:rPr lang="en-US" sz="1600" dirty="0" err="1"/>
              <a:t>AppDatabase</a:t>
            </a:r>
            <a:r>
              <a:rPr lang="en-US" sz="1600" dirty="0"/>
              <a:t> class demonstrates several object-oriented principles (OOP) such as abstraction, encapsulation, and singleton. Let's explain in simple terms for the OOP section.</a:t>
            </a:r>
            <a:endParaRPr lang="ru-RU" sz="1600" dirty="0"/>
          </a:p>
          <a:p>
            <a:r>
              <a:rPr lang="en-US" sz="1600" dirty="0"/>
              <a:t>Encapsulation means hiding data and protecting it from outside interference.</a:t>
            </a:r>
            <a:endParaRPr lang="ru-RU" sz="1600" dirty="0"/>
          </a:p>
        </p:txBody>
      </p:sp>
      <p:pic>
        <p:nvPicPr>
          <p:cNvPr id="11" name="Picture 10">
            <a:extLst>
              <a:ext uri="{FF2B5EF4-FFF2-40B4-BE49-F238E27FC236}">
                <a16:creationId xmlns:a16="http://schemas.microsoft.com/office/drawing/2014/main" id="{74D3F6B5-D622-DC38-37CC-044EF415F242}"/>
              </a:ext>
            </a:extLst>
          </p:cNvPr>
          <p:cNvPicPr>
            <a:picLocks noChangeAspect="1"/>
          </p:cNvPicPr>
          <p:nvPr/>
        </p:nvPicPr>
        <p:blipFill>
          <a:blip r:embed="rId4"/>
          <a:stretch>
            <a:fillRect/>
          </a:stretch>
        </p:blipFill>
        <p:spPr>
          <a:xfrm>
            <a:off x="1961832" y="8610624"/>
            <a:ext cx="3381847" cy="495369"/>
          </a:xfrm>
          <a:prstGeom prst="rect">
            <a:avLst/>
          </a:prstGeom>
        </p:spPr>
      </p:pic>
    </p:spTree>
    <p:extLst>
      <p:ext uri="{BB962C8B-B14F-4D97-AF65-F5344CB8AC3E}">
        <p14:creationId xmlns:p14="http://schemas.microsoft.com/office/powerpoint/2010/main" val="188275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E560-29D1-BFAB-3F93-9FEFB8260D3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41E2BD4-4E93-6AB3-3475-4DE8C6C6CD1E}"/>
              </a:ext>
            </a:extLst>
          </p:cNvPr>
          <p:cNvSpPr txBox="1"/>
          <p:nvPr/>
        </p:nvSpPr>
        <p:spPr>
          <a:xfrm>
            <a:off x="609600" y="533400"/>
            <a:ext cx="6019800" cy="107721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Working with Collections in Kotlin</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Collections like List, Map, and Set are widely used in the app. For example, the product list is stored in a List:</a:t>
            </a:r>
            <a:endParaRPr lang="ru-RU"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AA00B32-FBDB-09B3-1658-ACEE96DF269D}"/>
              </a:ext>
            </a:extLst>
          </p:cNvPr>
          <p:cNvPicPr>
            <a:picLocks noChangeAspect="1"/>
          </p:cNvPicPr>
          <p:nvPr/>
        </p:nvPicPr>
        <p:blipFill>
          <a:blip r:embed="rId2"/>
          <a:stretch>
            <a:fillRect/>
          </a:stretch>
        </p:blipFill>
        <p:spPr>
          <a:xfrm>
            <a:off x="497394" y="1700618"/>
            <a:ext cx="6582268" cy="1314633"/>
          </a:xfrm>
          <a:prstGeom prst="rect">
            <a:avLst/>
          </a:prstGeom>
        </p:spPr>
      </p:pic>
      <p:sp>
        <p:nvSpPr>
          <p:cNvPr id="12" name="TextBox 11">
            <a:extLst>
              <a:ext uri="{FF2B5EF4-FFF2-40B4-BE49-F238E27FC236}">
                <a16:creationId xmlns:a16="http://schemas.microsoft.com/office/drawing/2014/main" id="{A735E91E-D669-AB3D-64F7-49D521D8DE57}"/>
              </a:ext>
            </a:extLst>
          </p:cNvPr>
          <p:cNvSpPr txBox="1"/>
          <p:nvPr/>
        </p:nvSpPr>
        <p:spPr>
          <a:xfrm>
            <a:off x="590358" y="3285652"/>
            <a:ext cx="6489304" cy="584775"/>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I used functions like filter for searching and map to transform data. This made managing data for products, reviews, and the cart simple and efficient.</a:t>
            </a:r>
            <a:endParaRPr lang="ru-RU" sz="16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61657EEC-477E-B87E-7AF5-AE0B0136C313}"/>
              </a:ext>
            </a:extLst>
          </p:cNvPr>
          <p:cNvPicPr>
            <a:picLocks noChangeAspect="1"/>
          </p:cNvPicPr>
          <p:nvPr/>
        </p:nvPicPr>
        <p:blipFill>
          <a:blip r:embed="rId3"/>
          <a:stretch>
            <a:fillRect/>
          </a:stretch>
        </p:blipFill>
        <p:spPr>
          <a:xfrm>
            <a:off x="497394" y="4140828"/>
            <a:ext cx="6741606" cy="1295581"/>
          </a:xfrm>
          <a:prstGeom prst="rect">
            <a:avLst/>
          </a:prstGeom>
        </p:spPr>
      </p:pic>
      <p:sp>
        <p:nvSpPr>
          <p:cNvPr id="15" name="TextBox 14">
            <a:extLst>
              <a:ext uri="{FF2B5EF4-FFF2-40B4-BE49-F238E27FC236}">
                <a16:creationId xmlns:a16="http://schemas.microsoft.com/office/drawing/2014/main" id="{BC13BF56-2D1E-13B4-12AE-5292FF7C8054}"/>
              </a:ext>
            </a:extLst>
          </p:cNvPr>
          <p:cNvSpPr txBox="1"/>
          <p:nvPr/>
        </p:nvSpPr>
        <p:spPr>
          <a:xfrm>
            <a:off x="497394" y="5562600"/>
            <a:ext cx="6960068"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For example in adding to </a:t>
            </a:r>
            <a:r>
              <a:rPr lang="en-US" sz="1600" dirty="0" err="1">
                <a:latin typeface="Times New Roman" panose="02020603050405020304" pitchFamily="18" charset="0"/>
                <a:cs typeface="Times New Roman" panose="02020603050405020304" pitchFamily="18" charset="0"/>
              </a:rPr>
              <a:t>cartItem</a:t>
            </a:r>
            <a:r>
              <a:rPr lang="en-US" sz="1600" dirty="0">
                <a:latin typeface="Times New Roman" panose="02020603050405020304" pitchFamily="18" charset="0"/>
                <a:cs typeface="Times New Roman" panose="02020603050405020304" pitchFamily="18" charset="0"/>
              </a:rPr>
              <a:t>, for count amount of good I user map built-in function returns a list containing the results of applying the given transform function to each element in the original collection.</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220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2728</TotalTime>
  <Words>1654</Words>
  <Application>Microsoft Office PowerPoint</Application>
  <PresentationFormat>Custom</PresentationFormat>
  <Paragraphs>97</Paragraphs>
  <Slides>27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Arial</vt:lpstr>
      <vt:lpstr>Calibri</vt:lpstr>
      <vt:lpstr>Symbol</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yerasil</dc:creator>
  <cp:lastModifiedBy>Yerasyl Serzhan</cp:lastModifiedBy>
  <cp:revision>9</cp:revision>
  <dcterms:created xsi:type="dcterms:W3CDTF">2024-11-09T06:16:03Z</dcterms:created>
  <dcterms:modified xsi:type="dcterms:W3CDTF">2024-12-17T19:39:26Z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2024-10-27T00:00:00Z</vt:filetime>
  </property>
  <property fmtid="{D5CDD505-2E9C-101B-9397-08002B2CF9AE}" pid="3" name="Creator">
    <vt:lpwstr>Microsoft® PowerPoint® for Microsoft 365</vt:lpwstr>
  </property>
  <property fmtid="{D5CDD505-2E9C-101B-9397-08002B2CF9AE}" pid="4" name="LastSaved">
    <vt:filetime>2024-11-09T00:00:00Z</vt:filetime>
  </property>
</Properties>
</file>