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9" r:id="rId4"/>
    <p:sldId id="291" r:id="rId5"/>
    <p:sldId id="292" r:id="rId6"/>
    <p:sldId id="293" r:id="rId7"/>
    <p:sldId id="295" r:id="rId8"/>
    <p:sldId id="307" r:id="rId9"/>
    <p:sldId id="308" r:id="rId10"/>
    <p:sldId id="309" r:id="rId11"/>
    <p:sldId id="310" r:id="rId12"/>
    <p:sldId id="311" r:id="rId13"/>
    <p:sldId id="296" r:id="rId14"/>
    <p:sldId id="297" r:id="rId15"/>
    <p:sldId id="298" r:id="rId16"/>
    <p:sldId id="301" r:id="rId17"/>
    <p:sldId id="302" r:id="rId18"/>
    <p:sldId id="273" r:id="rId19"/>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74E1780-A114-4F0A-903E-4351880830F2}" type="datetimeFigureOut">
              <a:rPr lang="ru-RU" smtClean="0"/>
              <a:t>01.12.2024</a:t>
            </a:fld>
            <a:endParaRPr lang="ru-RU"/>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4492573-39AA-478E-9FD6-501B9C3C78F1}" type="slidenum">
              <a:rPr lang="ru-RU" smtClean="0"/>
              <a:t>‹#›</a:t>
            </a:fld>
            <a:endParaRPr lang="ru-RU"/>
          </a:p>
        </p:txBody>
      </p:sp>
    </p:spTree>
    <p:extLst>
      <p:ext uri="{BB962C8B-B14F-4D97-AF65-F5344CB8AC3E}">
        <p14:creationId xmlns:p14="http://schemas.microsoft.com/office/powerpoint/2010/main" val="284624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4492573-39AA-478E-9FD6-501B9C3C78F1}" type="slidenum">
              <a:rPr lang="ru-RU" smtClean="0"/>
              <a:t>6</a:t>
            </a:fld>
            <a:endParaRPr lang="ru-RU"/>
          </a:p>
        </p:txBody>
      </p:sp>
    </p:spTree>
    <p:extLst>
      <p:ext uri="{BB962C8B-B14F-4D97-AF65-F5344CB8AC3E}">
        <p14:creationId xmlns:p14="http://schemas.microsoft.com/office/powerpoint/2010/main" val="35903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0" y="3161487"/>
            <a:ext cx="3352800" cy="869469"/>
          </a:xfrm>
          <a:prstGeom prst="rect">
            <a:avLst/>
          </a:prstGeom>
        </p:spPr>
        <p:txBody>
          <a:bodyPr vert="horz" wrap="square" lIns="0" tIns="12700" rIns="0" bIns="0" rtlCol="0">
            <a:spAutoFit/>
          </a:bodyPr>
          <a:lstStyle/>
          <a:p>
            <a:pPr marL="573405">
              <a:lnSpc>
                <a:spcPct val="100000"/>
              </a:lnSpc>
              <a:spcBef>
                <a:spcPts val="100"/>
              </a:spcBef>
            </a:pPr>
            <a:r>
              <a:rPr lang="en-US" sz="1800" b="1" spc="-5" dirty="0">
                <a:latin typeface="Arial"/>
                <a:cs typeface="Arial"/>
              </a:rPr>
              <a:t>Assignment 4</a:t>
            </a:r>
            <a:endParaRPr lang="ru-RU" sz="1800" b="1" spc="-5" dirty="0">
              <a:latin typeface="Arial"/>
              <a:cs typeface="Arial"/>
            </a:endParaRPr>
          </a:p>
          <a:p>
            <a:pPr marL="573405">
              <a:lnSpc>
                <a:spcPct val="100000"/>
              </a:lnSpc>
              <a:spcBef>
                <a:spcPts val="100"/>
              </a:spcBef>
            </a:pPr>
            <a:endParaRPr lang="ru-RU" b="1" dirty="0">
              <a:latin typeface="Arial"/>
              <a:cs typeface="Arial"/>
            </a:endParaRPr>
          </a:p>
          <a:p>
            <a:pPr marL="573405">
              <a:lnSpc>
                <a:spcPct val="100000"/>
              </a:lnSpc>
              <a:spcBef>
                <a:spcPts val="100"/>
              </a:spcBef>
            </a:pPr>
            <a:r>
              <a:rPr lang="en-US" sz="1800" spc="-20" dirty="0">
                <a:latin typeface="Arial MT"/>
                <a:cs typeface="Arial MT"/>
              </a:rPr>
              <a:t>Mobile Programming</a:t>
            </a:r>
            <a:endParaRPr lang="en-US" sz="1800" dirty="0">
              <a:latin typeface="Arial MT"/>
              <a:cs typeface="Arial MT"/>
            </a:endParaRPr>
          </a:p>
        </p:txBody>
      </p:sp>
      <p:sp>
        <p:nvSpPr>
          <p:cNvPr id="3" name="object 3"/>
          <p:cNvSpPr txBox="1"/>
          <p:nvPr/>
        </p:nvSpPr>
        <p:spPr>
          <a:xfrm>
            <a:off x="4883022" y="2328798"/>
            <a:ext cx="20256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P</a:t>
            </a:r>
            <a:r>
              <a:rPr sz="1200" spc="-5" dirty="0">
                <a:latin typeface="Arial MT"/>
                <a:cs typeface="Arial MT"/>
              </a:rPr>
              <a:t>repared</a:t>
            </a:r>
            <a:r>
              <a:rPr sz="1200" spc="-135" dirty="0">
                <a:latin typeface="Arial MT"/>
                <a:cs typeface="Arial MT"/>
              </a:rPr>
              <a:t> </a:t>
            </a:r>
            <a:r>
              <a:rPr sz="1200" dirty="0">
                <a:latin typeface="Arial MT"/>
                <a:cs typeface="Arial MT"/>
              </a:rPr>
              <a:t>b</a:t>
            </a:r>
            <a:r>
              <a:rPr sz="1200" spc="-20" dirty="0">
                <a:latin typeface="Arial MT"/>
                <a:cs typeface="Arial MT"/>
              </a:rPr>
              <a:t>y</a:t>
            </a:r>
            <a:r>
              <a:rPr sz="1200" dirty="0">
                <a:latin typeface="Arial MT"/>
                <a:cs typeface="Arial MT"/>
              </a:rPr>
              <a:t>: </a:t>
            </a:r>
            <a:r>
              <a:rPr sz="1200" spc="15" dirty="0">
                <a:latin typeface="Arial MT"/>
                <a:cs typeface="Arial MT"/>
              </a:rPr>
              <a:t> </a:t>
            </a:r>
            <a:r>
              <a:rPr sz="1200" dirty="0">
                <a:latin typeface="Arial MT"/>
                <a:cs typeface="Arial MT"/>
              </a:rPr>
              <a:t>S</a:t>
            </a:r>
            <a:r>
              <a:rPr sz="1200" spc="-5" dirty="0">
                <a:latin typeface="Arial MT"/>
                <a:cs typeface="Arial MT"/>
              </a:rPr>
              <a:t>e</a:t>
            </a:r>
            <a:r>
              <a:rPr sz="1200" dirty="0">
                <a:latin typeface="Arial MT"/>
                <a:cs typeface="Arial MT"/>
              </a:rPr>
              <a:t>r</a:t>
            </a:r>
            <a:r>
              <a:rPr sz="1200" spc="-20" dirty="0">
                <a:latin typeface="Arial MT"/>
                <a:cs typeface="Arial MT"/>
              </a:rPr>
              <a:t>z</a:t>
            </a:r>
            <a:r>
              <a:rPr sz="1200" spc="-5" dirty="0">
                <a:latin typeface="Arial MT"/>
                <a:cs typeface="Arial MT"/>
              </a:rPr>
              <a:t>han</a:t>
            </a:r>
            <a:r>
              <a:rPr sz="1200" spc="-40" dirty="0">
                <a:latin typeface="Arial MT"/>
                <a:cs typeface="Arial MT"/>
              </a:rPr>
              <a:t> </a:t>
            </a:r>
            <a:r>
              <a:rPr sz="1200" spc="-120" dirty="0">
                <a:latin typeface="Arial MT"/>
                <a:cs typeface="Arial MT"/>
              </a:rPr>
              <a:t>Y</a:t>
            </a:r>
            <a:r>
              <a:rPr sz="1200" spc="-5" dirty="0">
                <a:latin typeface="Arial MT"/>
                <a:cs typeface="Arial MT"/>
              </a:rPr>
              <a:t>erasil</a:t>
            </a:r>
            <a:endParaRPr sz="1200">
              <a:latin typeface="Arial MT"/>
              <a:cs typeface="Arial MT"/>
            </a:endParaRPr>
          </a:p>
        </p:txBody>
      </p:sp>
      <p:sp>
        <p:nvSpPr>
          <p:cNvPr id="4" name="object 4"/>
          <p:cNvSpPr txBox="1"/>
          <p:nvPr/>
        </p:nvSpPr>
        <p:spPr>
          <a:xfrm>
            <a:off x="3117595" y="9366605"/>
            <a:ext cx="887730" cy="228268"/>
          </a:xfrm>
          <a:prstGeom prst="rect">
            <a:avLst/>
          </a:prstGeom>
        </p:spPr>
        <p:txBody>
          <a:bodyPr vert="horz" wrap="square" lIns="0" tIns="12700" rIns="0" bIns="0" rtlCol="0">
            <a:spAutoFit/>
          </a:bodyPr>
          <a:lstStyle/>
          <a:p>
            <a:pPr marL="12700">
              <a:lnSpc>
                <a:spcPct val="100000"/>
              </a:lnSpc>
              <a:spcBef>
                <a:spcPts val="100"/>
              </a:spcBef>
            </a:pPr>
            <a:r>
              <a:rPr lang="en-US" sz="1400" spc="-25" dirty="0">
                <a:latin typeface="Arial MT"/>
                <a:cs typeface="Arial MT"/>
              </a:rPr>
              <a:t>30</a:t>
            </a:r>
            <a:r>
              <a:rPr sz="1400" spc="-20" dirty="0">
                <a:latin typeface="Arial MT"/>
                <a:cs typeface="Arial MT"/>
              </a:rPr>
              <a:t>.</a:t>
            </a:r>
            <a:r>
              <a:rPr sz="1400" spc="-30" dirty="0">
                <a:latin typeface="Arial MT"/>
                <a:cs typeface="Arial MT"/>
              </a:rPr>
              <a:t>1</a:t>
            </a:r>
            <a:r>
              <a:rPr lang="ru-RU" sz="1400" spc="-30" dirty="0">
                <a:latin typeface="Arial MT"/>
                <a:cs typeface="Arial MT"/>
              </a:rPr>
              <a:t>1</a:t>
            </a:r>
            <a:r>
              <a:rPr sz="1400" spc="-35" dirty="0">
                <a:latin typeface="Arial MT"/>
                <a:cs typeface="Arial MT"/>
              </a:rPr>
              <a:t>.</a:t>
            </a:r>
            <a:r>
              <a:rPr sz="1400" spc="-30" dirty="0">
                <a:latin typeface="Arial MT"/>
                <a:cs typeface="Arial MT"/>
              </a:rPr>
              <a:t>2</a:t>
            </a:r>
            <a:r>
              <a:rPr sz="1400" spc="-40" dirty="0">
                <a:latin typeface="Arial MT"/>
                <a:cs typeface="Arial MT"/>
              </a:rPr>
              <a:t>0</a:t>
            </a:r>
            <a:r>
              <a:rPr sz="1400" spc="-30" dirty="0">
                <a:latin typeface="Arial MT"/>
                <a:cs typeface="Arial MT"/>
              </a:rPr>
              <a:t>2</a:t>
            </a:r>
            <a:r>
              <a:rPr sz="1400" dirty="0">
                <a:latin typeface="Arial MT"/>
                <a:cs typeface="Arial MT"/>
              </a:rPr>
              <a:t>4</a:t>
            </a:r>
          </a:p>
        </p:txBody>
      </p:sp>
      <p:pic>
        <p:nvPicPr>
          <p:cNvPr id="5" name="object 5"/>
          <p:cNvPicPr/>
          <p:nvPr/>
        </p:nvPicPr>
        <p:blipFill>
          <a:blip r:embed="rId2" cstate="print"/>
          <a:stretch>
            <a:fillRect/>
          </a:stretch>
        </p:blipFill>
        <p:spPr>
          <a:xfrm>
            <a:off x="2096770" y="914450"/>
            <a:ext cx="3991609" cy="9295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43381-02D3-D4B4-CBBB-89B9FA127B5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E94BA0-1E9B-FDCA-D528-C6825E673B95}"/>
              </a:ext>
            </a:extLst>
          </p:cNvPr>
          <p:cNvSpPr txBox="1"/>
          <p:nvPr/>
        </p:nvSpPr>
        <p:spPr>
          <a:xfrm>
            <a:off x="2286000" y="9067800"/>
            <a:ext cx="2209800" cy="369332"/>
          </a:xfrm>
          <a:prstGeom prst="rect">
            <a:avLst/>
          </a:prstGeom>
          <a:noFill/>
        </p:spPr>
        <p:txBody>
          <a:bodyPr wrap="square" rtlCol="0">
            <a:spAutoFit/>
          </a:bodyPr>
          <a:lstStyle/>
          <a:p>
            <a:r>
              <a:rPr lang="en-US" dirty="0"/>
              <a:t>Update existing user</a:t>
            </a:r>
            <a:endParaRPr lang="ru-RU" dirty="0"/>
          </a:p>
        </p:txBody>
      </p:sp>
      <p:pic>
        <p:nvPicPr>
          <p:cNvPr id="3" name="Picture 2">
            <a:extLst>
              <a:ext uri="{FF2B5EF4-FFF2-40B4-BE49-F238E27FC236}">
                <a16:creationId xmlns:a16="http://schemas.microsoft.com/office/drawing/2014/main" id="{F68616EA-6877-6FC1-9CDD-073709D900DA}"/>
              </a:ext>
            </a:extLst>
          </p:cNvPr>
          <p:cNvPicPr>
            <a:picLocks noChangeAspect="1"/>
          </p:cNvPicPr>
          <p:nvPr/>
        </p:nvPicPr>
        <p:blipFill>
          <a:blip r:embed="rId2"/>
          <a:stretch>
            <a:fillRect/>
          </a:stretch>
        </p:blipFill>
        <p:spPr>
          <a:xfrm>
            <a:off x="1376081" y="439051"/>
            <a:ext cx="4334437" cy="8338066"/>
          </a:xfrm>
          <a:prstGeom prst="rect">
            <a:avLst/>
          </a:prstGeom>
        </p:spPr>
      </p:pic>
    </p:spTree>
    <p:extLst>
      <p:ext uri="{BB962C8B-B14F-4D97-AF65-F5344CB8AC3E}">
        <p14:creationId xmlns:p14="http://schemas.microsoft.com/office/powerpoint/2010/main" val="257186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3296-88ED-8D62-3587-24F39A48B71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9182F8-15D2-21EA-09E3-2D95E89427A9}"/>
              </a:ext>
            </a:extLst>
          </p:cNvPr>
          <p:cNvSpPr txBox="1"/>
          <p:nvPr/>
        </p:nvSpPr>
        <p:spPr>
          <a:xfrm>
            <a:off x="2286000" y="9067800"/>
            <a:ext cx="2209800" cy="369332"/>
          </a:xfrm>
          <a:prstGeom prst="rect">
            <a:avLst/>
          </a:prstGeom>
          <a:noFill/>
        </p:spPr>
        <p:txBody>
          <a:bodyPr wrap="square" rtlCol="0">
            <a:spAutoFit/>
          </a:bodyPr>
          <a:lstStyle/>
          <a:p>
            <a:r>
              <a:rPr lang="en-US" dirty="0"/>
              <a:t>Update existing user</a:t>
            </a:r>
            <a:endParaRPr lang="ru-RU" dirty="0"/>
          </a:p>
        </p:txBody>
      </p:sp>
      <p:pic>
        <p:nvPicPr>
          <p:cNvPr id="3" name="Picture 2">
            <a:extLst>
              <a:ext uri="{FF2B5EF4-FFF2-40B4-BE49-F238E27FC236}">
                <a16:creationId xmlns:a16="http://schemas.microsoft.com/office/drawing/2014/main" id="{CEF4F8AC-4AB2-C9BC-60C1-4AEB59A336FF}"/>
              </a:ext>
            </a:extLst>
          </p:cNvPr>
          <p:cNvPicPr>
            <a:picLocks noChangeAspect="1"/>
          </p:cNvPicPr>
          <p:nvPr/>
        </p:nvPicPr>
        <p:blipFill>
          <a:blip r:embed="rId2"/>
          <a:stretch>
            <a:fillRect/>
          </a:stretch>
        </p:blipFill>
        <p:spPr>
          <a:xfrm>
            <a:off x="1376081" y="439051"/>
            <a:ext cx="4334437" cy="8338066"/>
          </a:xfrm>
          <a:prstGeom prst="rect">
            <a:avLst/>
          </a:prstGeom>
        </p:spPr>
      </p:pic>
    </p:spTree>
    <p:extLst>
      <p:ext uri="{BB962C8B-B14F-4D97-AF65-F5344CB8AC3E}">
        <p14:creationId xmlns:p14="http://schemas.microsoft.com/office/powerpoint/2010/main" val="357561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5FD1-0D28-461C-3945-6F25553CDD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AD8779-470D-271B-1D9A-FABE472095A8}"/>
              </a:ext>
            </a:extLst>
          </p:cNvPr>
          <p:cNvSpPr txBox="1"/>
          <p:nvPr/>
        </p:nvSpPr>
        <p:spPr>
          <a:xfrm>
            <a:off x="2449799" y="9067800"/>
            <a:ext cx="2209800" cy="369332"/>
          </a:xfrm>
          <a:prstGeom prst="rect">
            <a:avLst/>
          </a:prstGeom>
          <a:noFill/>
        </p:spPr>
        <p:txBody>
          <a:bodyPr wrap="square" rtlCol="0">
            <a:spAutoFit/>
          </a:bodyPr>
          <a:lstStyle/>
          <a:p>
            <a:r>
              <a:rPr lang="en-US" dirty="0"/>
              <a:t>Deleting user</a:t>
            </a:r>
            <a:endParaRPr lang="ru-RU" dirty="0"/>
          </a:p>
        </p:txBody>
      </p:sp>
      <p:pic>
        <p:nvPicPr>
          <p:cNvPr id="7" name="Picture 6">
            <a:extLst>
              <a:ext uri="{FF2B5EF4-FFF2-40B4-BE49-F238E27FC236}">
                <a16:creationId xmlns:a16="http://schemas.microsoft.com/office/drawing/2014/main" id="{2A89664D-A182-76C5-DCAC-7F0FC8BED6DB}"/>
              </a:ext>
            </a:extLst>
          </p:cNvPr>
          <p:cNvPicPr>
            <a:picLocks noChangeAspect="1"/>
          </p:cNvPicPr>
          <p:nvPr/>
        </p:nvPicPr>
        <p:blipFill>
          <a:blip r:embed="rId2"/>
          <a:stretch>
            <a:fillRect/>
          </a:stretch>
        </p:blipFill>
        <p:spPr>
          <a:xfrm>
            <a:off x="1447800" y="381000"/>
            <a:ext cx="4213799" cy="8471583"/>
          </a:xfrm>
          <a:prstGeom prst="rect">
            <a:avLst/>
          </a:prstGeom>
        </p:spPr>
      </p:pic>
    </p:spTree>
    <p:extLst>
      <p:ext uri="{BB962C8B-B14F-4D97-AF65-F5344CB8AC3E}">
        <p14:creationId xmlns:p14="http://schemas.microsoft.com/office/powerpoint/2010/main" val="275221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C86E4F-2CBE-7B11-F2CC-16CBDEB7BE0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88E4765-312B-9665-2CB2-827FA320D88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a:extLst>
              <a:ext uri="{FF2B5EF4-FFF2-40B4-BE49-F238E27FC236}">
                <a16:creationId xmlns:a16="http://schemas.microsoft.com/office/drawing/2014/main" id="{D855086C-1E9F-52CB-A70C-DFEB72AE1EBD}"/>
              </a:ext>
            </a:extLst>
          </p:cNvPr>
          <p:cNvSpPr txBox="1"/>
          <p:nvPr/>
        </p:nvSpPr>
        <p:spPr>
          <a:xfrm>
            <a:off x="889203" y="878205"/>
            <a:ext cx="6352540" cy="1767150"/>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Overview of Retrofit</a:t>
            </a:r>
          </a:p>
          <a:p>
            <a:pPr algn="l"/>
            <a:r>
              <a:rPr lang="en-US" sz="1600" dirty="0">
                <a:latin typeface="Times New Roman" panose="02020603050405020304" pitchFamily="18" charset="0"/>
                <a:cs typeface="Times New Roman" panose="02020603050405020304" pitchFamily="18" charset="0"/>
              </a:rPr>
              <a:t>Retrofit is a type-safe HTTP client for Android, used for making API requests to rest web services. It abstracts away the complexities of making network calls and converting responses into usable data formats. Retrofit supports synchronous and asynchronous operations and integrates well with </a:t>
            </a:r>
            <a:r>
              <a:rPr lang="en-US" sz="1600" dirty="0" err="1">
                <a:latin typeface="Times New Roman" panose="02020603050405020304" pitchFamily="18" charset="0"/>
                <a:cs typeface="Times New Roman" panose="02020603050405020304" pitchFamily="18" charset="0"/>
              </a:rPr>
              <a:t>Gson</a:t>
            </a:r>
            <a:r>
              <a:rPr lang="en-US" sz="1600" dirty="0">
                <a:latin typeface="Times New Roman" panose="02020603050405020304" pitchFamily="18" charset="0"/>
                <a:cs typeface="Times New Roman" panose="02020603050405020304" pitchFamily="18" charset="0"/>
              </a:rPr>
              <a:t> for JSON parsing. This makes it ideal for integrating APIs into Android apps with minimal setup.</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68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3E0EF2-F283-538D-867B-A0A96A6B499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0119BF8-D5EF-5C36-0495-AFE5DD330ED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14</a:t>
            </a:fld>
            <a:endParaRPr dirty="0"/>
          </a:p>
        </p:txBody>
      </p:sp>
      <p:sp>
        <p:nvSpPr>
          <p:cNvPr id="2" name="object 2">
            <a:extLst>
              <a:ext uri="{FF2B5EF4-FFF2-40B4-BE49-F238E27FC236}">
                <a16:creationId xmlns:a16="http://schemas.microsoft.com/office/drawing/2014/main" id="{4465AB68-FD5D-DB1C-B0BC-6062588FFC26}"/>
              </a:ext>
            </a:extLst>
          </p:cNvPr>
          <p:cNvSpPr txBox="1"/>
          <p:nvPr/>
        </p:nvSpPr>
        <p:spPr>
          <a:xfrm>
            <a:off x="889203" y="878205"/>
            <a:ext cx="6352540" cy="1274708"/>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API Service Definition</a:t>
            </a:r>
          </a:p>
          <a:p>
            <a:pPr algn="l"/>
            <a:r>
              <a:rPr lang="en-US" sz="1600" dirty="0">
                <a:solidFill>
                  <a:srgbClr val="000000"/>
                </a:solidFill>
                <a:latin typeface="Times New Roman" panose="02020603050405020304" pitchFamily="18" charset="0"/>
                <a:cs typeface="Times New Roman" panose="02020603050405020304" pitchFamily="18" charset="0"/>
              </a:rPr>
              <a:t>In Retrofit, an API service interface defines the API endpoints and their corresponding HTTP methods using annotations such as GET, POST, PUT, and DELETE. Each endpoint is mapped to a method in the interface, and parameters are passed using annotations like Query or Body.</a:t>
            </a:r>
          </a:p>
        </p:txBody>
      </p:sp>
      <p:sp>
        <p:nvSpPr>
          <p:cNvPr id="6" name="TextBox 5">
            <a:extLst>
              <a:ext uri="{FF2B5EF4-FFF2-40B4-BE49-F238E27FC236}">
                <a16:creationId xmlns:a16="http://schemas.microsoft.com/office/drawing/2014/main" id="{FAE14034-022B-6311-D6F2-B3B548DB053B}"/>
              </a:ext>
            </a:extLst>
          </p:cNvPr>
          <p:cNvSpPr txBox="1"/>
          <p:nvPr/>
        </p:nvSpPr>
        <p:spPr>
          <a:xfrm>
            <a:off x="610869" y="5025887"/>
            <a:ext cx="6858000" cy="2308324"/>
          </a:xfrm>
          <a:prstGeom prst="rect">
            <a:avLst/>
          </a:prstGeom>
          <a:noFill/>
        </p:spPr>
        <p:txBody>
          <a:bodyPr wrap="square">
            <a:spAutoFit/>
          </a:bodyPr>
          <a:lstStyle/>
          <a:p>
            <a:r>
              <a:rPr lang="ru-RU" dirty="0"/>
              <a:t>This ApiService interface defines two methods for interacting with the REST API using Retrofit. The getPosts() method makes an HTTP GET request to get a list of all posts, returning the result as a Response&lt;List&lt;Post&gt;&gt;. The getPostById() method makes a GET request to get a post by its id, where @Path("id") specifies that the postId parameter will be substituted into the URL instead of {id}. Both methods are marked as suspend, meaning they are executed in an asynchronous context, using coroutines for non-blocking calls.</a:t>
            </a:r>
          </a:p>
        </p:txBody>
      </p:sp>
      <p:pic>
        <p:nvPicPr>
          <p:cNvPr id="9" name="Picture 8">
            <a:extLst>
              <a:ext uri="{FF2B5EF4-FFF2-40B4-BE49-F238E27FC236}">
                <a16:creationId xmlns:a16="http://schemas.microsoft.com/office/drawing/2014/main" id="{6FCDCE4C-674F-3BDC-E3A3-E0B0EAD11356}"/>
              </a:ext>
            </a:extLst>
          </p:cNvPr>
          <p:cNvPicPr>
            <a:picLocks noChangeAspect="1"/>
          </p:cNvPicPr>
          <p:nvPr/>
        </p:nvPicPr>
        <p:blipFill>
          <a:blip r:embed="rId2"/>
          <a:stretch>
            <a:fillRect/>
          </a:stretch>
        </p:blipFill>
        <p:spPr>
          <a:xfrm>
            <a:off x="762000" y="2743200"/>
            <a:ext cx="5858693" cy="1619476"/>
          </a:xfrm>
          <a:prstGeom prst="rect">
            <a:avLst/>
          </a:prstGeom>
        </p:spPr>
      </p:pic>
    </p:spTree>
    <p:extLst>
      <p:ext uri="{BB962C8B-B14F-4D97-AF65-F5344CB8AC3E}">
        <p14:creationId xmlns:p14="http://schemas.microsoft.com/office/powerpoint/2010/main" val="128847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66CCF7-8888-6897-C35C-6EBC61E4498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D1954CD-9A99-0F68-17D2-04EBCC29629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15</a:t>
            </a:fld>
            <a:endParaRPr dirty="0"/>
          </a:p>
        </p:txBody>
      </p:sp>
      <p:sp>
        <p:nvSpPr>
          <p:cNvPr id="2" name="object 2">
            <a:extLst>
              <a:ext uri="{FF2B5EF4-FFF2-40B4-BE49-F238E27FC236}">
                <a16:creationId xmlns:a16="http://schemas.microsoft.com/office/drawing/2014/main" id="{5693F68F-D84A-1656-FCA5-6D0D29AD2C87}"/>
              </a:ext>
            </a:extLst>
          </p:cNvPr>
          <p:cNvSpPr txBox="1"/>
          <p:nvPr/>
        </p:nvSpPr>
        <p:spPr>
          <a:xfrm>
            <a:off x="889203" y="878205"/>
            <a:ext cx="6352540" cy="1274708"/>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Data Models</a:t>
            </a:r>
          </a:p>
          <a:p>
            <a:pPr algn="l"/>
            <a:r>
              <a:rPr lang="en-US" sz="1600" b="0" i="0" dirty="0">
                <a:solidFill>
                  <a:srgbClr val="0D0D0D"/>
                </a:solidFill>
                <a:effectLst/>
                <a:latin typeface="ui-sans-serif"/>
              </a:rPr>
              <a:t>Data models are Kotlin data classes that represent the structure of the JSON response from the API. Each field in the data model corresponds to a key in the JSON response, and </a:t>
            </a:r>
            <a:r>
              <a:rPr lang="en-US" sz="1600" b="0" i="0" dirty="0" err="1">
                <a:solidFill>
                  <a:srgbClr val="0D0D0D"/>
                </a:solidFill>
                <a:effectLst/>
                <a:latin typeface="ui-sans-serif"/>
              </a:rPr>
              <a:t>Gson</a:t>
            </a:r>
            <a:r>
              <a:rPr lang="en-US" sz="1600" b="0" i="0" dirty="0">
                <a:solidFill>
                  <a:srgbClr val="0D0D0D"/>
                </a:solidFill>
                <a:effectLst/>
                <a:latin typeface="ui-sans-serif"/>
              </a:rPr>
              <a:t> annotations are used to handle any discrepancies between the model and the JSON structure.</a:t>
            </a:r>
            <a:endParaRPr lang="en-US" sz="1600" i="0" dirty="0">
              <a:solidFill>
                <a:srgbClr val="0D0D0D"/>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F6EDB09-4654-A867-E5FA-2EAF259EAD1F}"/>
              </a:ext>
            </a:extLst>
          </p:cNvPr>
          <p:cNvSpPr txBox="1"/>
          <p:nvPr/>
        </p:nvSpPr>
        <p:spPr>
          <a:xfrm>
            <a:off x="688543" y="5486400"/>
            <a:ext cx="6553200" cy="2062103"/>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This Post class represents the data retrieved from the API and is used to serialize/deserialize JSON responses using the </a:t>
            </a:r>
            <a:r>
              <a:rPr lang="en-US" sz="1600" dirty="0" err="1">
                <a:latin typeface="Times New Roman" panose="02020603050405020304" pitchFamily="18" charset="0"/>
                <a:cs typeface="Times New Roman" panose="02020603050405020304" pitchFamily="18" charset="0"/>
              </a:rPr>
              <a:t>Gson</a:t>
            </a:r>
            <a:r>
              <a:rPr lang="en-US" sz="1600" dirty="0">
                <a:latin typeface="Times New Roman" panose="02020603050405020304" pitchFamily="18" charset="0"/>
                <a:cs typeface="Times New Roman" panose="02020603050405020304" pitchFamily="18" charset="0"/>
              </a:rPr>
              <a:t> library. Each class parameter is annotated with @SerializedName to specify how the JSON fields map to the Kotlin class properties. For example, the "id" field in the JSON will map to the id field in the class, and "title", "body", and "</a:t>
            </a:r>
            <a:r>
              <a:rPr lang="en-US" sz="1600" dirty="0" err="1">
                <a:latin typeface="Times New Roman" panose="02020603050405020304" pitchFamily="18" charset="0"/>
                <a:cs typeface="Times New Roman" panose="02020603050405020304" pitchFamily="18" charset="0"/>
              </a:rPr>
              <a:t>userId</a:t>
            </a:r>
            <a:r>
              <a:rPr lang="en-US" sz="1600" dirty="0">
                <a:latin typeface="Times New Roman" panose="02020603050405020304" pitchFamily="18" charset="0"/>
                <a:cs typeface="Times New Roman" panose="02020603050405020304" pitchFamily="18" charset="0"/>
              </a:rPr>
              <a:t>" will map to the corresponding properties of the Post class. This allows Retrofit and </a:t>
            </a:r>
            <a:r>
              <a:rPr lang="en-US" sz="1600" dirty="0" err="1">
                <a:latin typeface="Times New Roman" panose="02020603050405020304" pitchFamily="18" charset="0"/>
                <a:cs typeface="Times New Roman" panose="02020603050405020304" pitchFamily="18" charset="0"/>
              </a:rPr>
              <a:t>Gson</a:t>
            </a:r>
            <a:r>
              <a:rPr lang="en-US" sz="1600" dirty="0">
                <a:latin typeface="Times New Roman" panose="02020603050405020304" pitchFamily="18" charset="0"/>
                <a:cs typeface="Times New Roman" panose="02020603050405020304" pitchFamily="18" charset="0"/>
              </a:rPr>
              <a:t> to automatically transform JSON responses into Post objects and vice versa.</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C92799-701C-E66D-89A5-069BFCCAF717}"/>
              </a:ext>
            </a:extLst>
          </p:cNvPr>
          <p:cNvPicPr>
            <a:picLocks noChangeAspect="1"/>
          </p:cNvPicPr>
          <p:nvPr/>
        </p:nvPicPr>
        <p:blipFill>
          <a:blip r:embed="rId2"/>
          <a:stretch>
            <a:fillRect/>
          </a:stretch>
        </p:blipFill>
        <p:spPr>
          <a:xfrm>
            <a:off x="1676400" y="2287036"/>
            <a:ext cx="3657600" cy="2886478"/>
          </a:xfrm>
          <a:prstGeom prst="rect">
            <a:avLst/>
          </a:prstGeom>
        </p:spPr>
      </p:pic>
    </p:spTree>
    <p:extLst>
      <p:ext uri="{BB962C8B-B14F-4D97-AF65-F5344CB8AC3E}">
        <p14:creationId xmlns:p14="http://schemas.microsoft.com/office/powerpoint/2010/main" val="104092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EDE84F-A9D0-E5DF-E563-30B38A0EBFD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FD1FB03-6BD6-4623-6905-1ADB6120441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16</a:t>
            </a:fld>
            <a:endParaRPr dirty="0"/>
          </a:p>
        </p:txBody>
      </p:sp>
      <p:sp>
        <p:nvSpPr>
          <p:cNvPr id="2" name="object 2">
            <a:extLst>
              <a:ext uri="{FF2B5EF4-FFF2-40B4-BE49-F238E27FC236}">
                <a16:creationId xmlns:a16="http://schemas.microsoft.com/office/drawing/2014/main" id="{065126EC-C9EC-5C8E-E460-AC835D416963}"/>
              </a:ext>
            </a:extLst>
          </p:cNvPr>
          <p:cNvSpPr txBox="1"/>
          <p:nvPr/>
        </p:nvSpPr>
        <p:spPr>
          <a:xfrm>
            <a:off x="889203" y="878205"/>
            <a:ext cx="6352540" cy="1797928"/>
          </a:xfrm>
          <a:prstGeom prst="rect">
            <a:avLst/>
          </a:prstGeom>
        </p:spPr>
        <p:txBody>
          <a:bodyPr vert="horz" wrap="square" lIns="0" tIns="12700" rIns="0" bIns="0" rtlCol="0">
            <a:spAutoFit/>
          </a:bodyPr>
          <a:lstStyle/>
          <a:p>
            <a:pPr algn="l"/>
            <a:r>
              <a:rPr lang="en-US" sz="1800" b="1" i="0" u="none" strike="noStrike" dirty="0">
                <a:solidFill>
                  <a:srgbClr val="000000"/>
                </a:solidFill>
                <a:effectLst/>
                <a:latin typeface="Arial" panose="020B0604020202020204" pitchFamily="34" charset="0"/>
              </a:rPr>
              <a:t>API Calls and Response Handling</a:t>
            </a:r>
          </a:p>
          <a:p>
            <a:pPr algn="l"/>
            <a:r>
              <a:rPr lang="en-US" sz="1600" dirty="0">
                <a:solidFill>
                  <a:srgbClr val="000000"/>
                </a:solidFill>
                <a:latin typeface="Times New Roman" panose="02020603050405020304" pitchFamily="18" charset="0"/>
                <a:cs typeface="Times New Roman" panose="02020603050405020304" pitchFamily="18" charset="0"/>
              </a:rPr>
              <a:t>API calls are made using Retrofit’s Call object or coroutines for asynchronous operations. The response is processed by checking whether the request was successful or if there were any errors. Responses are typically wrapped in Result or sealed classes to handle both success and failure scenarios effectively.</a:t>
            </a:r>
          </a:p>
          <a:p>
            <a:pPr algn="l"/>
            <a:endParaRPr lang="en-US" sz="1800" b="1" i="0" u="none" strike="noStrike" dirty="0">
              <a:solidFill>
                <a:srgbClr val="000000"/>
              </a:solidFill>
              <a:effectLst/>
              <a:latin typeface="Arial" panose="020B0604020202020204" pitchFamily="34" charset="0"/>
            </a:endParaRPr>
          </a:p>
        </p:txBody>
      </p:sp>
      <p:sp>
        <p:nvSpPr>
          <p:cNvPr id="9" name="TextBox 8">
            <a:extLst>
              <a:ext uri="{FF2B5EF4-FFF2-40B4-BE49-F238E27FC236}">
                <a16:creationId xmlns:a16="http://schemas.microsoft.com/office/drawing/2014/main" id="{2D69E5A0-B73D-DE29-D021-21AB8F78E65E}"/>
              </a:ext>
            </a:extLst>
          </p:cNvPr>
          <p:cNvSpPr txBox="1"/>
          <p:nvPr/>
        </p:nvSpPr>
        <p:spPr>
          <a:xfrm>
            <a:off x="782420" y="6781800"/>
            <a:ext cx="6352540" cy="329320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This </a:t>
            </a:r>
            <a:r>
              <a:rPr lang="en-US" sz="1600" dirty="0" err="1">
                <a:latin typeface="Times New Roman" panose="02020603050405020304" pitchFamily="18" charset="0"/>
                <a:cs typeface="Times New Roman" panose="02020603050405020304" pitchFamily="18" charset="0"/>
              </a:rPr>
              <a:t>PostRepository</a:t>
            </a:r>
            <a:r>
              <a:rPr lang="en-US" sz="1600" dirty="0">
                <a:latin typeface="Times New Roman" panose="02020603050405020304" pitchFamily="18" charset="0"/>
                <a:cs typeface="Times New Roman" panose="02020603050405020304" pitchFamily="18" charset="0"/>
              </a:rPr>
              <a:t> class manages the retrieval of post data and handles network requests via Retrofit. It contains two methods: </a:t>
            </a:r>
            <a:r>
              <a:rPr lang="en-US" sz="1600" dirty="0" err="1">
                <a:latin typeface="Times New Roman" panose="02020603050405020304" pitchFamily="18" charset="0"/>
                <a:cs typeface="Times New Roman" panose="02020603050405020304" pitchFamily="18" charset="0"/>
              </a:rPr>
              <a:t>getPosts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getPostById</a:t>
            </a:r>
            <a:r>
              <a:rPr lang="en-US" sz="1600" dirty="0">
                <a:latin typeface="Times New Roman" panose="02020603050405020304" pitchFamily="18" charset="0"/>
                <a:cs typeface="Times New Roman" panose="02020603050405020304" pitchFamily="18" charset="0"/>
              </a:rPr>
              <a:t>(id), which perform asynchronous operations to retrieve a list of posts and a single post by ID, respectively. Both methods use Flow to return results, allowing for handling of asynchronous requests and passing data to the </a:t>
            </a:r>
            <a:r>
              <a:rPr lang="en-US" sz="1600" dirty="0" err="1">
                <a:latin typeface="Times New Roman" panose="02020603050405020304" pitchFamily="18" charset="0"/>
                <a:cs typeface="Times New Roman" panose="02020603050405020304" pitchFamily="18" charset="0"/>
              </a:rPr>
              <a:t>ViewModel.The</a:t>
            </a:r>
            <a:r>
              <a:rPr lang="en-US" sz="1600" dirty="0">
                <a:latin typeface="Times New Roman" panose="02020603050405020304" pitchFamily="18" charset="0"/>
                <a:cs typeface="Times New Roman" panose="02020603050405020304" pitchFamily="18" charset="0"/>
              </a:rPr>
              <a:t> methods use flow to create a data flow that first emits a loading state (</a:t>
            </a:r>
            <a:r>
              <a:rPr lang="en-US" sz="1600" dirty="0" err="1">
                <a:latin typeface="Times New Roman" panose="02020603050405020304" pitchFamily="18" charset="0"/>
                <a:cs typeface="Times New Roman" panose="02020603050405020304" pitchFamily="18" charset="0"/>
              </a:rPr>
              <a:t>Result.Loading</a:t>
            </a:r>
            <a:r>
              <a:rPr lang="en-US" sz="1600" dirty="0">
                <a:latin typeface="Times New Roman" panose="02020603050405020304" pitchFamily="18" charset="0"/>
                <a:cs typeface="Times New Roman" panose="02020603050405020304" pitchFamily="18" charset="0"/>
              </a:rPr>
              <a:t>), then performs the request via Retrofit. If the response is successful, the result is processed and emitted as </a:t>
            </a:r>
            <a:r>
              <a:rPr lang="en-US" sz="1600" dirty="0" err="1">
                <a:latin typeface="Times New Roman" panose="02020603050405020304" pitchFamily="18" charset="0"/>
                <a:cs typeface="Times New Roman" panose="02020603050405020304" pitchFamily="18" charset="0"/>
              </a:rPr>
              <a:t>Result.Success</a:t>
            </a:r>
            <a:r>
              <a:rPr lang="en-US" sz="1600" dirty="0">
                <a:latin typeface="Times New Roman" panose="02020603050405020304" pitchFamily="18" charset="0"/>
                <a:cs typeface="Times New Roman" panose="02020603050405020304" pitchFamily="18" charset="0"/>
              </a:rPr>
              <a:t>, otherwise as </a:t>
            </a:r>
            <a:r>
              <a:rPr lang="en-US" sz="1600" dirty="0" err="1">
                <a:latin typeface="Times New Roman" panose="02020603050405020304" pitchFamily="18" charset="0"/>
                <a:cs typeface="Times New Roman" panose="02020603050405020304" pitchFamily="18" charset="0"/>
              </a:rPr>
              <a:t>Result.Error</a:t>
            </a:r>
            <a:r>
              <a:rPr lang="en-US" sz="1600" dirty="0">
                <a:latin typeface="Times New Roman" panose="02020603050405020304" pitchFamily="18" charset="0"/>
                <a:cs typeface="Times New Roman" panose="02020603050405020304" pitchFamily="18" charset="0"/>
              </a:rPr>
              <a:t>, with an appropriate error message. In case of a network error, </a:t>
            </a:r>
            <a:r>
              <a:rPr lang="en-US" sz="1600" dirty="0" err="1">
                <a:latin typeface="Times New Roman" panose="02020603050405020304" pitchFamily="18" charset="0"/>
                <a:cs typeface="Times New Roman" panose="02020603050405020304" pitchFamily="18" charset="0"/>
              </a:rPr>
              <a:t>Result.Error</a:t>
            </a:r>
            <a:r>
              <a:rPr lang="en-US" sz="1600" dirty="0">
                <a:latin typeface="Times New Roman" panose="02020603050405020304" pitchFamily="18" charset="0"/>
                <a:cs typeface="Times New Roman" panose="02020603050405020304" pitchFamily="18" charset="0"/>
              </a:rPr>
              <a:t> will also be emitted. The operations are performed in a background thread via </a:t>
            </a:r>
            <a:r>
              <a:rPr lang="en-US" sz="1600" dirty="0" err="1">
                <a:latin typeface="Times New Roman" panose="02020603050405020304" pitchFamily="18" charset="0"/>
                <a:cs typeface="Times New Roman" panose="02020603050405020304" pitchFamily="18" charset="0"/>
              </a:rPr>
              <a:t>flowOn</a:t>
            </a:r>
            <a:r>
              <a:rPr lang="en-US" sz="1600" dirty="0">
                <a:latin typeface="Times New Roman" panose="02020603050405020304" pitchFamily="18" charset="0"/>
                <a:cs typeface="Times New Roman" panose="02020603050405020304" pitchFamily="18" charset="0"/>
              </a:rPr>
              <a:t>(Dispatchers.IO), which prevents the main application thread from being blocked.</a:t>
            </a:r>
            <a:endParaRPr lang="ru-RU"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E4A9C65-344D-8119-5F26-096FB2D965A1}"/>
              </a:ext>
            </a:extLst>
          </p:cNvPr>
          <p:cNvPicPr>
            <a:picLocks noChangeAspect="1"/>
          </p:cNvPicPr>
          <p:nvPr/>
        </p:nvPicPr>
        <p:blipFill>
          <a:blip r:embed="rId2"/>
          <a:stretch>
            <a:fillRect/>
          </a:stretch>
        </p:blipFill>
        <p:spPr>
          <a:xfrm>
            <a:off x="1066800" y="2514600"/>
            <a:ext cx="4860866" cy="3990177"/>
          </a:xfrm>
          <a:prstGeom prst="rect">
            <a:avLst/>
          </a:prstGeom>
        </p:spPr>
      </p:pic>
    </p:spTree>
    <p:extLst>
      <p:ext uri="{BB962C8B-B14F-4D97-AF65-F5344CB8AC3E}">
        <p14:creationId xmlns:p14="http://schemas.microsoft.com/office/powerpoint/2010/main" val="89387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ADEA0A-B758-CE2D-0CC6-649E5D2D01D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3B819C8-3070-B9C8-4757-B5E39256883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17</a:t>
            </a:fld>
            <a:endParaRPr dirty="0"/>
          </a:p>
        </p:txBody>
      </p:sp>
      <p:pic>
        <p:nvPicPr>
          <p:cNvPr id="6" name="Picture 5">
            <a:extLst>
              <a:ext uri="{FF2B5EF4-FFF2-40B4-BE49-F238E27FC236}">
                <a16:creationId xmlns:a16="http://schemas.microsoft.com/office/drawing/2014/main" id="{F4A3E448-E5C8-9376-F658-4B6E95D0EE03}"/>
              </a:ext>
            </a:extLst>
          </p:cNvPr>
          <p:cNvPicPr>
            <a:picLocks noChangeAspect="1"/>
          </p:cNvPicPr>
          <p:nvPr/>
        </p:nvPicPr>
        <p:blipFill>
          <a:blip r:embed="rId2"/>
          <a:stretch>
            <a:fillRect/>
          </a:stretch>
        </p:blipFill>
        <p:spPr>
          <a:xfrm>
            <a:off x="1573538" y="609600"/>
            <a:ext cx="4410691" cy="7392432"/>
          </a:xfrm>
          <a:prstGeom prst="rect">
            <a:avLst/>
          </a:prstGeom>
        </p:spPr>
      </p:pic>
      <p:sp>
        <p:nvSpPr>
          <p:cNvPr id="7" name="TextBox 6">
            <a:extLst>
              <a:ext uri="{FF2B5EF4-FFF2-40B4-BE49-F238E27FC236}">
                <a16:creationId xmlns:a16="http://schemas.microsoft.com/office/drawing/2014/main" id="{188DC1F1-06D3-0E5E-907A-643A5F4181CB}"/>
              </a:ext>
            </a:extLst>
          </p:cNvPr>
          <p:cNvSpPr txBox="1"/>
          <p:nvPr/>
        </p:nvSpPr>
        <p:spPr>
          <a:xfrm>
            <a:off x="2057400" y="8350966"/>
            <a:ext cx="3020699" cy="369332"/>
          </a:xfrm>
          <a:prstGeom prst="rect">
            <a:avLst/>
          </a:prstGeom>
          <a:noFill/>
        </p:spPr>
        <p:txBody>
          <a:bodyPr wrap="none" rtlCol="0">
            <a:spAutoFit/>
          </a:bodyPr>
          <a:lstStyle/>
          <a:p>
            <a:r>
              <a:rPr lang="en-US" dirty="0"/>
              <a:t>Fetching posts by http request</a:t>
            </a:r>
            <a:endParaRPr lang="ru-RU" dirty="0"/>
          </a:p>
        </p:txBody>
      </p:sp>
    </p:spTree>
    <p:extLst>
      <p:ext uri="{BB962C8B-B14F-4D97-AF65-F5344CB8AC3E}">
        <p14:creationId xmlns:p14="http://schemas.microsoft.com/office/powerpoint/2010/main" val="335911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18</a:t>
            </a:fld>
            <a:endParaRPr dirty="0"/>
          </a:p>
        </p:txBody>
      </p:sp>
      <p:sp>
        <p:nvSpPr>
          <p:cNvPr id="2" name="object 2"/>
          <p:cNvSpPr txBox="1"/>
          <p:nvPr/>
        </p:nvSpPr>
        <p:spPr>
          <a:xfrm>
            <a:off x="901395" y="877950"/>
            <a:ext cx="5673090" cy="2527487"/>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In this report, we explored the key concepts and implementation strategies for working with local databases and API integration in Kotlin Android applications. while maintaining a clean architecture through DAO and repository patterns. Similarly, Retrofit provides a simple and powerful solution for making API calls, handling responses, and managing network operations asynchronously. Adopting these technologies and best practices will lead to better performance, a smoother user experience, and a more maintainable codebase in Android development.</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a:t>
            </a:fld>
            <a:endParaRPr dirty="0"/>
          </a:p>
        </p:txBody>
      </p:sp>
      <p:sp>
        <p:nvSpPr>
          <p:cNvPr id="2" name="object 2"/>
          <p:cNvSpPr txBox="1"/>
          <p:nvPr/>
        </p:nvSpPr>
        <p:spPr>
          <a:xfrm>
            <a:off x="901395" y="880313"/>
            <a:ext cx="1909445" cy="331470"/>
          </a:xfrm>
          <a:prstGeom prst="rect">
            <a:avLst/>
          </a:prstGeom>
        </p:spPr>
        <p:txBody>
          <a:bodyPr vert="horz" wrap="square" lIns="0" tIns="13335" rIns="0" bIns="0" rtlCol="0">
            <a:spAutoFit/>
          </a:bodyPr>
          <a:lstStyle/>
          <a:p>
            <a:pPr marL="12700">
              <a:lnSpc>
                <a:spcPct val="100000"/>
              </a:lnSpc>
              <a:spcBef>
                <a:spcPts val="105"/>
              </a:spcBef>
            </a:pPr>
            <a:r>
              <a:rPr sz="2000" b="1" spc="-330" dirty="0">
                <a:latin typeface="Trebuchet MS"/>
                <a:cs typeface="Trebuchet MS"/>
              </a:rPr>
              <a:t>T</a:t>
            </a:r>
            <a:r>
              <a:rPr sz="2000" b="1" spc="-110" dirty="0">
                <a:latin typeface="Trebuchet MS"/>
                <a:cs typeface="Trebuchet MS"/>
              </a:rPr>
              <a:t>a</a:t>
            </a:r>
            <a:r>
              <a:rPr sz="2000" b="1" spc="-114" dirty="0">
                <a:latin typeface="Trebuchet MS"/>
                <a:cs typeface="Trebuchet MS"/>
              </a:rPr>
              <a:t>bl</a:t>
            </a:r>
            <a:r>
              <a:rPr sz="2000" b="1" dirty="0">
                <a:latin typeface="Trebuchet MS"/>
                <a:cs typeface="Trebuchet MS"/>
              </a:rPr>
              <a:t>e</a:t>
            </a:r>
            <a:r>
              <a:rPr sz="2000" b="1" spc="-355" dirty="0">
                <a:latin typeface="Trebuchet MS"/>
                <a:cs typeface="Trebuchet MS"/>
              </a:rPr>
              <a:t> </a:t>
            </a:r>
            <a:r>
              <a:rPr sz="2000" b="1" spc="-95" dirty="0">
                <a:latin typeface="Trebuchet MS"/>
                <a:cs typeface="Trebuchet MS"/>
              </a:rPr>
              <a:t>o</a:t>
            </a:r>
            <a:r>
              <a:rPr sz="2000" b="1" dirty="0">
                <a:latin typeface="Trebuchet MS"/>
                <a:cs typeface="Trebuchet MS"/>
              </a:rPr>
              <a:t>f</a:t>
            </a:r>
            <a:r>
              <a:rPr sz="2000" b="1" spc="-315" dirty="0">
                <a:latin typeface="Trebuchet MS"/>
                <a:cs typeface="Trebuchet MS"/>
              </a:rPr>
              <a:t> </a:t>
            </a:r>
            <a:r>
              <a:rPr sz="2000" b="1" spc="114" dirty="0">
                <a:latin typeface="Trebuchet MS"/>
                <a:cs typeface="Trebuchet MS"/>
              </a:rPr>
              <a:t>C</a:t>
            </a:r>
            <a:r>
              <a:rPr sz="2000" b="1" spc="-85" dirty="0">
                <a:latin typeface="Trebuchet MS"/>
                <a:cs typeface="Trebuchet MS"/>
              </a:rPr>
              <a:t>on</a:t>
            </a:r>
            <a:r>
              <a:rPr sz="2000" b="1" spc="-90" dirty="0">
                <a:latin typeface="Trebuchet MS"/>
                <a:cs typeface="Trebuchet MS"/>
              </a:rPr>
              <a:t>te</a:t>
            </a:r>
            <a:r>
              <a:rPr sz="2000" b="1" spc="-85" dirty="0">
                <a:latin typeface="Trebuchet MS"/>
                <a:cs typeface="Trebuchet MS"/>
              </a:rPr>
              <a:t>n</a:t>
            </a:r>
            <a:r>
              <a:rPr sz="2000" b="1" spc="-90" dirty="0">
                <a:latin typeface="Trebuchet MS"/>
                <a:cs typeface="Trebuchet MS"/>
              </a:rPr>
              <a:t>t</a:t>
            </a:r>
            <a:r>
              <a:rPr sz="2000" b="1" dirty="0">
                <a:latin typeface="Trebuchet MS"/>
                <a:cs typeface="Trebuchet MS"/>
              </a:rPr>
              <a:t>s</a:t>
            </a:r>
            <a:endParaRPr sz="2000">
              <a:latin typeface="Trebuchet MS"/>
              <a:cs typeface="Trebuchet MS"/>
            </a:endParaRPr>
          </a:p>
        </p:txBody>
      </p:sp>
      <p:sp>
        <p:nvSpPr>
          <p:cNvPr id="3" name="object 3"/>
          <p:cNvSpPr txBox="1"/>
          <p:nvPr/>
        </p:nvSpPr>
        <p:spPr>
          <a:xfrm>
            <a:off x="902919" y="1626234"/>
            <a:ext cx="5981065" cy="4891083"/>
          </a:xfrm>
          <a:prstGeom prst="rect">
            <a:avLst/>
          </a:prstGeom>
        </p:spPr>
        <p:txBody>
          <a:bodyPr vert="horz" wrap="square" lIns="0" tIns="12700" rIns="0" bIns="0" rtlCol="0">
            <a:spAutoFit/>
          </a:bodyPr>
          <a:lstStyle/>
          <a:p>
            <a:pPr marR="8255" algn="r">
              <a:lnSpc>
                <a:spcPct val="100000"/>
              </a:lnSpc>
            </a:pPr>
            <a:r>
              <a:rPr sz="1200" b="1" i="1" u="heavy" spc="-85" dirty="0">
                <a:uFill>
                  <a:solidFill>
                    <a:srgbClr val="000000"/>
                  </a:solidFill>
                </a:uFill>
                <a:latin typeface="Trebuchet MS"/>
                <a:cs typeface="Trebuchet MS"/>
                <a:hlinkClick r:id="rId2" action="ppaction://hlinksldjump"/>
              </a:rPr>
              <a:t>Introduction</a:t>
            </a:r>
            <a:r>
              <a:rPr sz="1200" b="1" i="1" spc="-85" dirty="0">
                <a:latin typeface="Trebuchet MS"/>
                <a:cs typeface="Trebuchet MS"/>
              </a:rPr>
              <a:t>............................................................................................................</a:t>
            </a:r>
            <a:r>
              <a:rPr sz="1200" b="1" i="1" spc="409" dirty="0">
                <a:latin typeface="Trebuchet MS"/>
                <a:cs typeface="Trebuchet MS"/>
              </a:rPr>
              <a:t> </a:t>
            </a:r>
            <a:r>
              <a:rPr lang="en-US" sz="1200" b="1" i="1" spc="409" dirty="0">
                <a:latin typeface="Trebuchet MS"/>
                <a:cs typeface="Trebuchet MS"/>
              </a:rPr>
              <a:t>3</a:t>
            </a:r>
          </a:p>
          <a:p>
            <a:pPr marR="8255" algn="r">
              <a:lnSpc>
                <a:spcPct val="100000"/>
              </a:lnSpc>
            </a:pPr>
            <a:endParaRPr lang="en-US" sz="1200" b="1" i="1" spc="409" dirty="0">
              <a:latin typeface="Trebuchet MS"/>
              <a:cs typeface="Trebuchet MS"/>
            </a:endParaRPr>
          </a:p>
          <a:p>
            <a:pPr marR="8255" algn="r"/>
            <a:r>
              <a:rPr lang="en-US" sz="1200" b="1" u="sng" spc="-85" dirty="0">
                <a:uFill>
                  <a:solidFill>
                    <a:srgbClr val="000000"/>
                  </a:solidFill>
                </a:uFill>
                <a:latin typeface="Trebuchet MS"/>
                <a:cs typeface="Trebuchet MS"/>
              </a:rPr>
              <a:t>Overview of Room Database</a:t>
            </a:r>
            <a:r>
              <a:rPr lang="en-US" sz="1200" b="1" i="1" spc="-85" dirty="0">
                <a:latin typeface="Trebuchet MS"/>
                <a:cs typeface="Trebuchet MS"/>
              </a:rPr>
              <a:t>.......................................................................................</a:t>
            </a:r>
            <a:r>
              <a:rPr lang="en-US" sz="1200" b="1" i="1" spc="409" dirty="0">
                <a:latin typeface="Trebuchet MS"/>
                <a:cs typeface="Trebuchet MS"/>
              </a:rPr>
              <a:t> 4</a:t>
            </a:r>
            <a:endParaRPr lang="en-US" sz="1200" dirty="0">
              <a:latin typeface="Trebuchet MS"/>
              <a:cs typeface="Trebuchet MS"/>
            </a:endParaRPr>
          </a:p>
          <a:p>
            <a:pPr marR="8255" algn="r">
              <a:lnSpc>
                <a:spcPct val="100000"/>
              </a:lnSpc>
            </a:pPr>
            <a:endParaRPr sz="1200" dirty="0">
              <a:latin typeface="Trebuchet MS"/>
              <a:cs typeface="Trebuchet MS"/>
            </a:endParaRPr>
          </a:p>
          <a:p>
            <a:pPr marR="7620" algn="r">
              <a:lnSpc>
                <a:spcPct val="100000"/>
              </a:lnSpc>
              <a:spcBef>
                <a:spcPts val="605"/>
              </a:spcBef>
            </a:pPr>
            <a:r>
              <a:rPr lang="en-US" sz="1100" b="1" spc="-25" dirty="0">
                <a:uFill>
                  <a:solidFill>
                    <a:srgbClr val="000000"/>
                  </a:solidFill>
                </a:uFill>
                <a:latin typeface="Trebuchet MS"/>
                <a:cs typeface="Trebuchet MS"/>
              </a:rPr>
              <a:t>Data Models and DAO</a:t>
            </a:r>
            <a:r>
              <a:rPr lang="en-US" sz="1100" spc="-25" dirty="0">
                <a:uFill>
                  <a:solidFill>
                    <a:srgbClr val="000000"/>
                  </a:solidFill>
                </a:uFill>
                <a:latin typeface="Trebuchet MS"/>
                <a:cs typeface="Trebuchet MS"/>
                <a:hlinkClick r:id="rId3" action="ppaction://hlinksldjump"/>
              </a:rPr>
              <a:t>………………….</a:t>
            </a:r>
            <a:r>
              <a:rPr sz="1100" spc="-90" dirty="0">
                <a:uFill>
                  <a:solidFill>
                    <a:srgbClr val="000000"/>
                  </a:solidFill>
                </a:uFill>
                <a:latin typeface="Trebuchet MS"/>
                <a:cs typeface="Trebuchet MS"/>
                <a:hlinkClick r:id="rId3" action="ppaction://hlinksldjump"/>
              </a:rPr>
              <a:t>........</a:t>
            </a:r>
            <a:r>
              <a:rPr lang="en-US" sz="1100" spc="-90" dirty="0">
                <a:uFill>
                  <a:solidFill>
                    <a:srgbClr val="000000"/>
                  </a:solidFill>
                </a:uFill>
                <a:latin typeface="Trebuchet MS"/>
                <a:cs typeface="Trebuchet MS"/>
                <a:hlinkClick r:id="rId3" action="ppaction://hlinksldjump"/>
              </a:rPr>
              <a:t>.</a:t>
            </a:r>
            <a:r>
              <a:rPr sz="1100" spc="-90" dirty="0">
                <a:uFill>
                  <a:solidFill>
                    <a:srgbClr val="000000"/>
                  </a:solidFill>
                </a:uFill>
                <a:latin typeface="Trebuchet MS"/>
                <a:cs typeface="Trebuchet MS"/>
                <a:hlinkClick r:id="rId3" action="ppaction://hlinksldjump"/>
              </a:rPr>
              <a:t>.........</a:t>
            </a:r>
            <a:r>
              <a:rPr lang="en-US" sz="1100" spc="-90" dirty="0">
                <a:uFill>
                  <a:solidFill>
                    <a:srgbClr val="000000"/>
                  </a:solidFill>
                </a:uFill>
                <a:latin typeface="Trebuchet MS"/>
                <a:cs typeface="Trebuchet MS"/>
                <a:hlinkClick r:id="rId3" action="ppaction://hlinksldjump"/>
              </a:rPr>
              <a:t>.................</a:t>
            </a:r>
            <a:r>
              <a:rPr sz="1100" spc="-90" dirty="0">
                <a:uFill>
                  <a:solidFill>
                    <a:srgbClr val="000000"/>
                  </a:solidFill>
                </a:uFill>
                <a:latin typeface="Trebuchet MS"/>
                <a:cs typeface="Trebuchet MS"/>
                <a:hlinkClick r:id="rId3" action="ppaction://hlinksldjump"/>
              </a:rPr>
              <a:t>......................</a:t>
            </a:r>
            <a:r>
              <a:rPr sz="1100" spc="-90" dirty="0">
                <a:latin typeface="Trebuchet MS"/>
                <a:cs typeface="Trebuchet MS"/>
              </a:rPr>
              <a:t>....................................</a:t>
            </a:r>
            <a:r>
              <a:rPr sz="1100" spc="5" dirty="0">
                <a:latin typeface="Trebuchet MS"/>
                <a:cs typeface="Trebuchet MS"/>
              </a:rPr>
              <a:t> </a:t>
            </a:r>
            <a:r>
              <a:rPr lang="en-US" sz="1100" b="1" spc="5" dirty="0">
                <a:latin typeface="Trebuchet MS"/>
                <a:cs typeface="Trebuchet MS"/>
              </a:rPr>
              <a:t>5</a:t>
            </a:r>
          </a:p>
          <a:p>
            <a:pPr marR="7620" algn="r">
              <a:spcBef>
                <a:spcPts val="605"/>
              </a:spcBef>
            </a:pPr>
            <a:r>
              <a:rPr lang="en-US" sz="1100" u="sng" spc="-25" dirty="0">
                <a:uFill>
                  <a:solidFill>
                    <a:srgbClr val="000000"/>
                  </a:solidFill>
                </a:uFill>
                <a:latin typeface="Trebuchet MS"/>
                <a:cs typeface="Trebuchet MS"/>
              </a:rPr>
              <a:t>User Interface Integration</a:t>
            </a:r>
            <a:r>
              <a:rPr lang="en-US" sz="1100" b="1" u="heavy" spc="-90" dirty="0">
                <a:uFill>
                  <a:solidFill>
                    <a:srgbClr val="000000"/>
                  </a:solidFill>
                </a:uFill>
                <a:latin typeface="Trebuchet MS"/>
                <a:cs typeface="Trebuchet MS"/>
                <a:hlinkClick r:id="rId3" action="ppaction://hlinksldjump"/>
              </a:rPr>
              <a:t>.........................................................</a:t>
            </a:r>
            <a:r>
              <a:rPr lang="en-US" sz="1100" b="1" spc="-90" dirty="0">
                <a:latin typeface="Trebuchet MS"/>
                <a:cs typeface="Trebuchet MS"/>
              </a:rPr>
              <a:t>..................................................</a:t>
            </a:r>
            <a:r>
              <a:rPr lang="en-US" sz="1100" b="1" spc="5" dirty="0">
                <a:latin typeface="Trebuchet MS"/>
                <a:cs typeface="Trebuchet MS"/>
              </a:rPr>
              <a:t> 6</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Lifecycle Awareness</a:t>
            </a:r>
            <a:r>
              <a:rPr lang="en-US" sz="1100" b="1" u="heavy" spc="-25" dirty="0">
                <a:uFill>
                  <a:solidFill>
                    <a:srgbClr val="000000"/>
                  </a:solidFill>
                </a:uFill>
                <a:latin typeface="Trebuchet MS"/>
                <a:cs typeface="Trebuchet MS"/>
                <a:hlinkClick r:id="rId3" action="ppaction://hlinksldjump"/>
              </a:rPr>
              <a:t>……………</a:t>
            </a:r>
            <a:r>
              <a:rPr lang="en-US" sz="1100" b="1" u="heavy" spc="-90" dirty="0">
                <a:uFill>
                  <a:solidFill>
                    <a:srgbClr val="000000"/>
                  </a:solidFill>
                </a:uFill>
                <a:latin typeface="Trebuchet MS"/>
                <a:cs typeface="Trebuchet MS"/>
                <a:hlinkClick r:id="rId3" action="ppaction://hlinksldjump"/>
              </a:rPr>
              <a:t>.................................................................</a:t>
            </a:r>
            <a:r>
              <a:rPr lang="en-US" sz="1100" b="1" spc="-90" dirty="0">
                <a:latin typeface="Trebuchet MS"/>
                <a:cs typeface="Trebuchet MS"/>
              </a:rPr>
              <a:t>....................................</a:t>
            </a:r>
            <a:r>
              <a:rPr lang="en-US" sz="1100" b="1" spc="5" dirty="0">
                <a:latin typeface="Trebuchet MS"/>
                <a:cs typeface="Trebuchet MS"/>
              </a:rPr>
              <a:t> 7</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Overview of Retrofit</a:t>
            </a:r>
            <a:r>
              <a:rPr lang="en-US" sz="1100" b="1" u="heavy" spc="-25" dirty="0">
                <a:uFill>
                  <a:solidFill>
                    <a:srgbClr val="000000"/>
                  </a:solidFill>
                </a:uFill>
                <a:latin typeface="Trebuchet MS"/>
                <a:cs typeface="Trebuchet MS"/>
                <a:hlinkClick r:id="rId3" action="ppaction://hlinksldjump"/>
              </a:rPr>
              <a:t>………………………</a:t>
            </a:r>
            <a:r>
              <a:rPr lang="en-US" sz="1100" b="1" u="heavy" spc="-90" dirty="0">
                <a:uFill>
                  <a:solidFill>
                    <a:srgbClr val="000000"/>
                  </a:solidFill>
                </a:uFill>
                <a:latin typeface="Trebuchet MS"/>
                <a:cs typeface="Trebuchet MS"/>
                <a:hlinkClick r:id="rId3" action="ppaction://hlinksldjump"/>
              </a:rPr>
              <a:t>....................................................</a:t>
            </a:r>
            <a:r>
              <a:rPr lang="en-US" sz="1100" b="1" spc="-90" dirty="0">
                <a:latin typeface="Trebuchet MS"/>
                <a:cs typeface="Trebuchet MS"/>
              </a:rPr>
              <a:t>....................................</a:t>
            </a:r>
            <a:r>
              <a:rPr lang="en-US" sz="1100" b="1" spc="5" dirty="0">
                <a:latin typeface="Trebuchet MS"/>
                <a:cs typeface="Trebuchet MS"/>
              </a:rPr>
              <a:t> 13</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u="sng" spc="-25" dirty="0">
                <a:uFill>
                  <a:solidFill>
                    <a:srgbClr val="000000"/>
                  </a:solidFill>
                </a:uFill>
                <a:latin typeface="Trebuchet MS"/>
                <a:cs typeface="Trebuchet MS"/>
              </a:rPr>
              <a:t>API Service Definition………….………………………….…………………………………………………</a:t>
            </a:r>
            <a:r>
              <a:rPr lang="en-US" sz="1100" u="sng" spc="-90" dirty="0">
                <a:latin typeface="Trebuchet MS"/>
                <a:cs typeface="Trebuchet MS"/>
              </a:rPr>
              <a:t>.........................</a:t>
            </a:r>
            <a:r>
              <a:rPr lang="en-US" sz="1100" u="sng" spc="5" dirty="0">
                <a:latin typeface="Trebuchet MS"/>
                <a:cs typeface="Trebuchet MS"/>
              </a:rPr>
              <a:t> </a:t>
            </a:r>
            <a:r>
              <a:rPr lang="en-US" sz="1100" b="1" spc="5" dirty="0">
                <a:latin typeface="Trebuchet MS"/>
                <a:cs typeface="Trebuchet MS"/>
              </a:rPr>
              <a:t>14</a:t>
            </a:r>
            <a:endParaRPr lang="en-US" sz="1100" dirty="0">
              <a:latin typeface="Trebuchet MS"/>
              <a:cs typeface="Trebuchet MS"/>
            </a:endParaRPr>
          </a:p>
          <a:p>
            <a:pPr marR="7620" algn="r">
              <a:lnSpc>
                <a:spcPct val="100000"/>
              </a:lnSpc>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Data Models</a:t>
            </a:r>
            <a:r>
              <a:rPr lang="en-US" sz="1100" b="1" u="heavy" spc="-25" dirty="0">
                <a:uFill>
                  <a:solidFill>
                    <a:srgbClr val="000000"/>
                  </a:solidFill>
                </a:uFill>
                <a:latin typeface="Trebuchet MS"/>
                <a:cs typeface="Trebuchet MS"/>
                <a:hlinkClick r:id="rId3" action="ppaction://hlinksldjump"/>
              </a:rPr>
              <a:t>………………….</a:t>
            </a:r>
            <a:r>
              <a:rPr lang="en-US" sz="1100" b="1" u="heavy" spc="-90" dirty="0">
                <a:uFill>
                  <a:solidFill>
                    <a:srgbClr val="000000"/>
                  </a:solidFill>
                </a:uFill>
                <a:latin typeface="Trebuchet MS"/>
                <a:cs typeface="Trebuchet MS"/>
                <a:hlinkClick r:id="rId3" action="ppaction://hlinksldjump"/>
              </a:rPr>
              <a:t>......................................................................</a:t>
            </a:r>
            <a:r>
              <a:rPr lang="en-US" sz="1100" b="1" spc="-90" dirty="0">
                <a:latin typeface="Trebuchet MS"/>
                <a:cs typeface="Trebuchet MS"/>
              </a:rPr>
              <a:t>....................................</a:t>
            </a:r>
            <a:r>
              <a:rPr lang="en-US" sz="1100" b="1" spc="5" dirty="0">
                <a:latin typeface="Trebuchet MS"/>
                <a:cs typeface="Trebuchet MS"/>
              </a:rPr>
              <a:t> 15</a:t>
            </a:r>
            <a:endParaRPr lang="en-US" sz="1100" dirty="0">
              <a:latin typeface="Trebuchet MS"/>
              <a:cs typeface="Trebuchet MS"/>
            </a:endParaRPr>
          </a:p>
          <a:p>
            <a:pPr marR="7620" algn="r">
              <a:lnSpc>
                <a:spcPct val="100000"/>
              </a:lnSpc>
              <a:spcBef>
                <a:spcPts val="605"/>
              </a:spcBef>
            </a:pPr>
            <a:endParaRPr lang="en-US" sz="1100" dirty="0">
              <a:latin typeface="Trebuchet MS"/>
              <a:cs typeface="Trebuchet MS"/>
            </a:endParaRPr>
          </a:p>
          <a:p>
            <a:pPr marR="7620" algn="r">
              <a:spcBef>
                <a:spcPts val="605"/>
              </a:spcBef>
            </a:pPr>
            <a:endParaRPr lang="en-US" sz="1100" b="1" spc="5" dirty="0">
              <a:latin typeface="Trebuchet MS"/>
              <a:cs typeface="Trebuchet MS"/>
            </a:endParaRPr>
          </a:p>
          <a:p>
            <a:pPr marR="7620" algn="r">
              <a:spcBef>
                <a:spcPts val="605"/>
              </a:spcBef>
            </a:pPr>
            <a:r>
              <a:rPr lang="en-US" sz="1100" b="1" u="sng" spc="-25" dirty="0">
                <a:uFill>
                  <a:solidFill>
                    <a:srgbClr val="000000"/>
                  </a:solidFill>
                </a:uFill>
                <a:latin typeface="Trebuchet MS"/>
                <a:cs typeface="Trebuchet MS"/>
              </a:rPr>
              <a:t>API Calls and Response Handling</a:t>
            </a:r>
            <a:r>
              <a:rPr lang="en-US" sz="1100" b="1" u="heavy" spc="-25" dirty="0">
                <a:uFill>
                  <a:solidFill>
                    <a:srgbClr val="000000"/>
                  </a:solidFill>
                </a:uFill>
                <a:latin typeface="Trebuchet MS"/>
                <a:cs typeface="Trebuchet MS"/>
                <a:hlinkClick r:id="rId3" action="ppaction://hlinksldjump"/>
              </a:rPr>
              <a:t>………………….</a:t>
            </a:r>
            <a:r>
              <a:rPr lang="en-US" sz="1100" b="1" u="heavy" spc="-90" dirty="0">
                <a:uFill>
                  <a:solidFill>
                    <a:srgbClr val="000000"/>
                  </a:solidFill>
                </a:uFill>
                <a:latin typeface="Trebuchet MS"/>
                <a:cs typeface="Trebuchet MS"/>
                <a:hlinkClick r:id="rId3" action="ppaction://hlinksldjump"/>
              </a:rPr>
              <a:t>......................................</a:t>
            </a:r>
            <a:r>
              <a:rPr lang="en-US" sz="1100" b="1" spc="-90" dirty="0">
                <a:latin typeface="Trebuchet MS"/>
                <a:cs typeface="Trebuchet MS"/>
              </a:rPr>
              <a:t>....................................</a:t>
            </a:r>
            <a:r>
              <a:rPr lang="en-US" sz="1100" b="1" spc="5" dirty="0">
                <a:latin typeface="Trebuchet MS"/>
                <a:cs typeface="Trebuchet MS"/>
              </a:rPr>
              <a:t> 16</a:t>
            </a:r>
          </a:p>
          <a:p>
            <a:pPr marR="7620" algn="r">
              <a:spcBef>
                <a:spcPts val="605"/>
              </a:spcBef>
            </a:pPr>
            <a:endParaRPr lang="en-US" sz="1100" dirty="0">
              <a:latin typeface="Trebuchet MS"/>
              <a:cs typeface="Trebuchet MS"/>
            </a:endParaRPr>
          </a:p>
          <a:p>
            <a:pPr marR="8255" algn="r">
              <a:lnSpc>
                <a:spcPct val="100000"/>
              </a:lnSpc>
              <a:spcBef>
                <a:spcPts val="595"/>
              </a:spcBef>
            </a:pPr>
            <a:r>
              <a:rPr lang="en-US" sz="1200" b="1" i="1" spc="-10" dirty="0" err="1">
                <a:latin typeface="Trebuchet MS"/>
                <a:cs typeface="Trebuchet MS"/>
              </a:rPr>
              <a:t>Cocnlusion</a:t>
            </a:r>
            <a:r>
              <a:rPr lang="en-US" sz="1200" b="1" i="1" spc="-10" dirty="0">
                <a:latin typeface="Trebuchet MS"/>
                <a:cs typeface="Trebuchet MS"/>
              </a:rPr>
              <a:t>……………..…………………………………..</a:t>
            </a:r>
            <a:r>
              <a:rPr lang="en-US" sz="1200" b="1" i="1" spc="-85" dirty="0">
                <a:latin typeface="Trebuchet MS"/>
                <a:cs typeface="Trebuchet MS"/>
              </a:rPr>
              <a:t>.................................................................</a:t>
            </a:r>
            <a:r>
              <a:rPr lang="en-US" sz="1200" b="1" i="1" spc="114" dirty="0">
                <a:latin typeface="Trebuchet MS"/>
                <a:cs typeface="Trebuchet MS"/>
              </a:rPr>
              <a:t> 18</a:t>
            </a:r>
            <a:endParaRPr lang="en-US" sz="1200" dirty="0">
              <a:latin typeface="Trebuchet MS"/>
              <a:cs typeface="Trebuchet MS"/>
            </a:endParaRPr>
          </a:p>
          <a:p>
            <a:pPr marR="7620" algn="r">
              <a:lnSpc>
                <a:spcPct val="100000"/>
              </a:lnSpc>
              <a:spcBef>
                <a:spcPts val="605"/>
              </a:spcBef>
            </a:pP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3</a:t>
            </a:fld>
            <a:endParaRPr dirty="0"/>
          </a:p>
        </p:txBody>
      </p:sp>
      <p:sp>
        <p:nvSpPr>
          <p:cNvPr id="2" name="object 2"/>
          <p:cNvSpPr txBox="1"/>
          <p:nvPr/>
        </p:nvSpPr>
        <p:spPr>
          <a:xfrm>
            <a:off x="889203" y="878205"/>
            <a:ext cx="6352540" cy="2144177"/>
          </a:xfrm>
          <a:prstGeom prst="rect">
            <a:avLst/>
          </a:prstGeom>
        </p:spPr>
        <p:txBody>
          <a:bodyPr vert="horz" wrap="square" lIns="0" tIns="12700" rIns="0" bIns="0" rtlCol="0">
            <a:spAutoFit/>
          </a:bodyPr>
          <a:lstStyle/>
          <a:p>
            <a:pPr marL="24765">
              <a:lnSpc>
                <a:spcPct val="100000"/>
              </a:lnSpc>
              <a:spcBef>
                <a:spcPts val="100"/>
              </a:spcBef>
            </a:pPr>
            <a:r>
              <a:rPr sz="2000" spc="-80" dirty="0">
                <a:latin typeface="Trebuchet MS"/>
                <a:cs typeface="Trebuchet MS"/>
              </a:rPr>
              <a:t>Introduction</a:t>
            </a:r>
            <a:endParaRPr sz="2000" dirty="0">
              <a:latin typeface="Trebuchet MS"/>
              <a:cs typeface="Trebuchet MS"/>
            </a:endParaRPr>
          </a:p>
          <a:p>
            <a:pPr>
              <a:lnSpc>
                <a:spcPct val="100000"/>
              </a:lnSpc>
              <a:spcBef>
                <a:spcPts val="20"/>
              </a:spcBef>
            </a:pPr>
            <a:endParaRPr sz="2250" dirty="0">
              <a:latin typeface="Trebuchet MS"/>
              <a:cs typeface="Trebuchet MS"/>
            </a:endParaRPr>
          </a:p>
          <a:p>
            <a:pPr marL="12700" marR="5080">
              <a:lnSpc>
                <a:spcPct val="100000"/>
              </a:lnSpc>
            </a:pPr>
            <a:r>
              <a:rPr lang="en-US" sz="1600" b="0" i="0" dirty="0">
                <a:solidFill>
                  <a:srgbClr val="0D0D0D"/>
                </a:solidFill>
                <a:effectLst/>
                <a:latin typeface="ui-sans-serif"/>
              </a:rPr>
              <a:t>This report focuses on two key technologies used in Kotlin Android development: Room for local databases and Retrofit for API integration. The purpose of this report is to explore how these technologies can be used together to build Android applications. Local databases allow apps to store and manage user data efficiently, while APIs enable communication with external servers, providing access to dynamic content and services.</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7E6C6F-72E4-A1C0-5EAE-0996CC5F2D06}"/>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5797539-170D-84D7-EFD9-E36DA85E6DA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4</a:t>
            </a:fld>
            <a:endParaRPr dirty="0"/>
          </a:p>
        </p:txBody>
      </p:sp>
      <p:sp>
        <p:nvSpPr>
          <p:cNvPr id="2" name="object 2">
            <a:extLst>
              <a:ext uri="{FF2B5EF4-FFF2-40B4-BE49-F238E27FC236}">
                <a16:creationId xmlns:a16="http://schemas.microsoft.com/office/drawing/2014/main" id="{72E697AF-ED50-5404-4940-BB302A2B79AE}"/>
              </a:ext>
            </a:extLst>
          </p:cNvPr>
          <p:cNvSpPr txBox="1"/>
          <p:nvPr/>
        </p:nvSpPr>
        <p:spPr>
          <a:xfrm>
            <a:off x="863599" y="415670"/>
            <a:ext cx="6352540" cy="2390398"/>
          </a:xfrm>
          <a:prstGeom prst="rect">
            <a:avLst/>
          </a:prstGeom>
        </p:spPr>
        <p:txBody>
          <a:bodyPr vert="horz" wrap="square" lIns="0" tIns="12700" rIns="0" bIns="0" rtlCol="0">
            <a:spAutoFit/>
          </a:bodyPr>
          <a:lstStyle/>
          <a:p>
            <a:r>
              <a:rPr lang="en-US" sz="2000" b="1" spc="-85" dirty="0">
                <a:uFill>
                  <a:solidFill>
                    <a:srgbClr val="000000"/>
                  </a:solidFill>
                </a:uFill>
                <a:latin typeface="Trebuchet MS"/>
                <a:cs typeface="Trebuchet MS"/>
              </a:rPr>
              <a:t>Overview of Room Database</a:t>
            </a:r>
          </a:p>
          <a:p>
            <a:pPr algn="l"/>
            <a:endParaRPr sz="2250" dirty="0">
              <a:latin typeface="Trebuchet MS"/>
              <a:cs typeface="Trebuchet MS"/>
            </a:endParaRPr>
          </a:p>
          <a:p>
            <a:pPr marL="12700" marR="5080">
              <a:lnSpc>
                <a:spcPct val="100000"/>
              </a:lnSpc>
            </a:pPr>
            <a:r>
              <a:rPr lang="en-US" sz="1600" b="0" i="0" dirty="0">
                <a:solidFill>
                  <a:srgbClr val="0D0D0D"/>
                </a:solidFill>
                <a:effectLst/>
                <a:latin typeface="ui-sans-serif"/>
              </a:rPr>
              <a:t>Room is an SQLite abstraction library for Android that simplifies database management by providing an object-oriented interface to interact with local databases. Unlike traditional SQLite, Room uses annotations and data classes to define entities and queries, making it easier to manage complex database operations. It eliminates the need for boilerplate code while ensuring compatibility with SQLite. Room also provides compile-time verification of SQL queries, improving safety and reducing runtime errors.</a:t>
            </a:r>
            <a:endParaRPr lang="en-US" sz="1600" spc="-75" dirty="0">
              <a:latin typeface="Times New Roman"/>
              <a:cs typeface="Times New Roman"/>
            </a:endParaRPr>
          </a:p>
        </p:txBody>
      </p:sp>
      <p:pic>
        <p:nvPicPr>
          <p:cNvPr id="5" name="Picture 4">
            <a:extLst>
              <a:ext uri="{FF2B5EF4-FFF2-40B4-BE49-F238E27FC236}">
                <a16:creationId xmlns:a16="http://schemas.microsoft.com/office/drawing/2014/main" id="{424DC7A5-9372-8FD6-03EC-6D22B4558B0B}"/>
              </a:ext>
            </a:extLst>
          </p:cNvPr>
          <p:cNvPicPr>
            <a:picLocks noChangeAspect="1"/>
          </p:cNvPicPr>
          <p:nvPr/>
        </p:nvPicPr>
        <p:blipFill>
          <a:blip r:embed="rId2"/>
          <a:stretch>
            <a:fillRect/>
          </a:stretch>
        </p:blipFill>
        <p:spPr>
          <a:xfrm>
            <a:off x="1371600" y="3037638"/>
            <a:ext cx="4390768" cy="3503201"/>
          </a:xfrm>
          <a:prstGeom prst="rect">
            <a:avLst/>
          </a:prstGeom>
        </p:spPr>
      </p:pic>
      <p:sp>
        <p:nvSpPr>
          <p:cNvPr id="6" name="TextBox 5">
            <a:extLst>
              <a:ext uri="{FF2B5EF4-FFF2-40B4-BE49-F238E27FC236}">
                <a16:creationId xmlns:a16="http://schemas.microsoft.com/office/drawing/2014/main" id="{5E3B2CE7-27CA-BCFE-E1C8-91AA96B35B2B}"/>
              </a:ext>
            </a:extLst>
          </p:cNvPr>
          <p:cNvSpPr txBox="1"/>
          <p:nvPr/>
        </p:nvSpPr>
        <p:spPr>
          <a:xfrm>
            <a:off x="152400" y="6772409"/>
            <a:ext cx="7620000" cy="2585323"/>
          </a:xfrm>
          <a:prstGeom prst="rect">
            <a:avLst/>
          </a:prstGeom>
          <a:noFill/>
        </p:spPr>
        <p:txBody>
          <a:bodyPr wrap="square" rtlCol="0">
            <a:spAutoFit/>
          </a:bodyPr>
          <a:lstStyle/>
          <a:p>
            <a:r>
              <a:rPr lang="en-US" dirty="0"/>
              <a:t>This code creates a database using Room to store user data. The </a:t>
            </a:r>
            <a:r>
              <a:rPr lang="en-US" dirty="0" err="1"/>
              <a:t>UserDatabase</a:t>
            </a:r>
            <a:r>
              <a:rPr lang="en-US" dirty="0"/>
              <a:t> class inherits from </a:t>
            </a:r>
            <a:r>
              <a:rPr lang="en-US" dirty="0" err="1"/>
              <a:t>RoomDatabase</a:t>
            </a:r>
            <a:r>
              <a:rPr lang="en-US" dirty="0"/>
              <a:t> and contains an abstract method </a:t>
            </a:r>
            <a:r>
              <a:rPr lang="en-US" dirty="0" err="1"/>
              <a:t>userDao</a:t>
            </a:r>
            <a:r>
              <a:rPr lang="en-US" dirty="0"/>
              <a:t>() that provides access to database operations through the DAO interface. Inside the companion, the singleton pattern is implemented to ensure a single instance of the database in the application. The </a:t>
            </a:r>
            <a:r>
              <a:rPr lang="en-US" dirty="0" err="1"/>
              <a:t>getDatabase</a:t>
            </a:r>
            <a:r>
              <a:rPr lang="en-US" dirty="0"/>
              <a:t> method creates the database if it has not yet been created and returns an instance of it. Using </a:t>
            </a:r>
            <a:r>
              <a:rPr lang="en-US" dirty="0" err="1"/>
              <a:t>fallbackToDestructiveMigration</a:t>
            </a:r>
            <a:r>
              <a:rPr lang="en-US" dirty="0"/>
              <a:t>() avoids errors when changing the database schema during development by automatically deleting the old database during migration.</a:t>
            </a:r>
            <a:endParaRPr lang="ru-RU" dirty="0"/>
          </a:p>
        </p:txBody>
      </p:sp>
    </p:spTree>
    <p:extLst>
      <p:ext uri="{BB962C8B-B14F-4D97-AF65-F5344CB8AC3E}">
        <p14:creationId xmlns:p14="http://schemas.microsoft.com/office/powerpoint/2010/main" val="318983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7C150F-AC05-5527-548B-857230CDCE8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8CD9DE1-84F0-71B0-FDB6-BE33306FC6C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5</a:t>
            </a:fld>
            <a:endParaRPr dirty="0"/>
          </a:p>
        </p:txBody>
      </p:sp>
      <p:sp>
        <p:nvSpPr>
          <p:cNvPr id="2" name="object 2">
            <a:extLst>
              <a:ext uri="{FF2B5EF4-FFF2-40B4-BE49-F238E27FC236}">
                <a16:creationId xmlns:a16="http://schemas.microsoft.com/office/drawing/2014/main" id="{AE6C84FB-495C-645A-6E2B-D847908CE6D5}"/>
              </a:ext>
            </a:extLst>
          </p:cNvPr>
          <p:cNvSpPr txBox="1"/>
          <p:nvPr/>
        </p:nvSpPr>
        <p:spPr>
          <a:xfrm>
            <a:off x="889203" y="878205"/>
            <a:ext cx="6352540" cy="1867178"/>
          </a:xfrm>
          <a:prstGeom prst="rect">
            <a:avLst/>
          </a:prstGeom>
        </p:spPr>
        <p:txBody>
          <a:bodyPr vert="horz" wrap="square" lIns="0" tIns="12700" rIns="0" bIns="0" rtlCol="0">
            <a:spAutoFit/>
          </a:bodyPr>
          <a:lstStyle/>
          <a:p>
            <a:pPr algn="l"/>
            <a:r>
              <a:rPr lang="en-US" sz="1800" b="1" spc="-25" dirty="0">
                <a:uFill>
                  <a:solidFill>
                    <a:srgbClr val="000000"/>
                  </a:solidFill>
                </a:uFill>
                <a:latin typeface="Trebuchet MS"/>
                <a:cs typeface="Trebuchet MS"/>
              </a:rPr>
              <a:t>Data Models and DAO</a:t>
            </a:r>
            <a:endParaRPr lang="ru-RU" sz="1800" b="1" spc="-25" dirty="0">
              <a:uFill>
                <a:solidFill>
                  <a:srgbClr val="000000"/>
                </a:solidFill>
              </a:uFill>
              <a:latin typeface="Trebuchet MS"/>
              <a:cs typeface="Trebuchet MS"/>
            </a:endParaRPr>
          </a:p>
          <a:p>
            <a:pPr algn="l"/>
            <a:endParaRPr sz="2250" dirty="0">
              <a:latin typeface="Trebuchet MS"/>
              <a:cs typeface="Trebuchet MS"/>
            </a:endParaRPr>
          </a:p>
          <a:p>
            <a:pPr marL="12700" marR="5080">
              <a:lnSpc>
                <a:spcPct val="100000"/>
              </a:lnSpc>
            </a:pPr>
            <a:r>
              <a:rPr lang="en-US" sz="1600" spc="-75" dirty="0">
                <a:latin typeface="Times New Roman"/>
                <a:cs typeface="Times New Roman"/>
              </a:rPr>
              <a:t>In Room, data models are represented by Kotlin data classes annotated with Entity, which define the structure of the database table. Each class typically has properties such as </a:t>
            </a:r>
            <a:r>
              <a:rPr lang="en-US" sz="1600" spc="-75" dirty="0" err="1">
                <a:latin typeface="Times New Roman"/>
                <a:cs typeface="Times New Roman"/>
              </a:rPr>
              <a:t>PrimaryKey</a:t>
            </a:r>
            <a:r>
              <a:rPr lang="en-US" sz="1600" spc="-75" dirty="0">
                <a:latin typeface="Times New Roman"/>
                <a:cs typeface="Times New Roman"/>
              </a:rPr>
              <a:t> and </a:t>
            </a:r>
            <a:r>
              <a:rPr lang="en-US" sz="1600" spc="-75" dirty="0" err="1">
                <a:latin typeface="Times New Roman"/>
                <a:cs typeface="Times New Roman"/>
              </a:rPr>
              <a:t>ColumnInfo</a:t>
            </a:r>
            <a:r>
              <a:rPr lang="en-US" sz="1600" spc="-75" dirty="0">
                <a:latin typeface="Times New Roman"/>
                <a:cs typeface="Times New Roman"/>
              </a:rPr>
              <a:t> to define the table’s primary key and column </a:t>
            </a:r>
            <a:r>
              <a:rPr lang="en-US" sz="1600" spc="-75" dirty="0" err="1">
                <a:latin typeface="Times New Roman"/>
                <a:cs typeface="Times New Roman"/>
              </a:rPr>
              <a:t>names.A</a:t>
            </a:r>
            <a:r>
              <a:rPr lang="en-US" sz="1600" spc="-75" dirty="0">
                <a:latin typeface="Times New Roman"/>
                <a:cs typeface="Times New Roman"/>
              </a:rPr>
              <a:t> DAO is an interface where you define methods to interact with the database. Methods such as Insert, Update, Delete, and Query allow for common database operations</a:t>
            </a:r>
          </a:p>
        </p:txBody>
      </p:sp>
      <p:pic>
        <p:nvPicPr>
          <p:cNvPr id="6" name="Picture 5">
            <a:extLst>
              <a:ext uri="{FF2B5EF4-FFF2-40B4-BE49-F238E27FC236}">
                <a16:creationId xmlns:a16="http://schemas.microsoft.com/office/drawing/2014/main" id="{7557E92A-DF86-8CC9-D9FD-9793DE6EAA01}"/>
              </a:ext>
            </a:extLst>
          </p:cNvPr>
          <p:cNvPicPr>
            <a:picLocks noChangeAspect="1"/>
          </p:cNvPicPr>
          <p:nvPr/>
        </p:nvPicPr>
        <p:blipFill>
          <a:blip r:embed="rId2"/>
          <a:stretch>
            <a:fillRect/>
          </a:stretch>
        </p:blipFill>
        <p:spPr>
          <a:xfrm>
            <a:off x="1066800" y="2895600"/>
            <a:ext cx="5144218" cy="3677163"/>
          </a:xfrm>
          <a:prstGeom prst="rect">
            <a:avLst/>
          </a:prstGeom>
        </p:spPr>
      </p:pic>
      <p:sp>
        <p:nvSpPr>
          <p:cNvPr id="9" name="TextBox 8">
            <a:extLst>
              <a:ext uri="{FF2B5EF4-FFF2-40B4-BE49-F238E27FC236}">
                <a16:creationId xmlns:a16="http://schemas.microsoft.com/office/drawing/2014/main" id="{7DFCBE29-547F-6B6A-1D12-3C4EA3A11769}"/>
              </a:ext>
            </a:extLst>
          </p:cNvPr>
          <p:cNvSpPr txBox="1"/>
          <p:nvPr/>
        </p:nvSpPr>
        <p:spPr>
          <a:xfrm>
            <a:off x="733106" y="6713002"/>
            <a:ext cx="6352540" cy="2585323"/>
          </a:xfrm>
          <a:prstGeom prst="rect">
            <a:avLst/>
          </a:prstGeom>
          <a:noFill/>
        </p:spPr>
        <p:txBody>
          <a:bodyPr wrap="square">
            <a:spAutoFit/>
          </a:bodyPr>
          <a:lstStyle/>
          <a:p>
            <a:r>
              <a:rPr lang="ru-RU" dirty="0"/>
              <a:t>This UserDao interface defines methods for interacting with the users table in the database. The getAllUsers() method returns all users as LiveData, allowing you to monitor data changes in real time. To add, update, and delete users, methods with @Insert, @Update, and @Delete annotations are used, which are executed asynchronously using suspend functions. The getUserById() method allows you to get a user by their identifier and also returns the result as LiveData, allowing you to monitor changes to a specific user's data.</a:t>
            </a:r>
          </a:p>
        </p:txBody>
      </p:sp>
    </p:spTree>
    <p:extLst>
      <p:ext uri="{BB962C8B-B14F-4D97-AF65-F5344CB8AC3E}">
        <p14:creationId xmlns:p14="http://schemas.microsoft.com/office/powerpoint/2010/main" val="192853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5C7A038-6508-A6DF-2966-3F0A7CBF0B8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5BC59CC-DF18-AF79-BD45-A192EED756F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6</a:t>
            </a:fld>
            <a:endParaRPr dirty="0"/>
          </a:p>
        </p:txBody>
      </p:sp>
      <p:sp>
        <p:nvSpPr>
          <p:cNvPr id="2" name="object 2">
            <a:extLst>
              <a:ext uri="{FF2B5EF4-FFF2-40B4-BE49-F238E27FC236}">
                <a16:creationId xmlns:a16="http://schemas.microsoft.com/office/drawing/2014/main" id="{C2F8E633-3BC8-7ADD-AD6F-157B2B13BA5B}"/>
              </a:ext>
            </a:extLst>
          </p:cNvPr>
          <p:cNvSpPr txBox="1"/>
          <p:nvPr/>
        </p:nvSpPr>
        <p:spPr>
          <a:xfrm>
            <a:off x="889203" y="878205"/>
            <a:ext cx="6352540" cy="1520929"/>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User Interface Integration</a:t>
            </a:r>
            <a:endParaRPr lang="ru-RU" sz="1800" spc="-25" dirty="0">
              <a:uFill>
                <a:solidFill>
                  <a:srgbClr val="000000"/>
                </a:solidFill>
              </a:uFill>
              <a:latin typeface="Trebuchet MS"/>
              <a:cs typeface="Trebuchet MS"/>
            </a:endParaRPr>
          </a:p>
          <a:p>
            <a:pPr algn="l"/>
            <a:r>
              <a:rPr lang="en-US" sz="1600" dirty="0">
                <a:latin typeface="Times New Roman" panose="02020603050405020304" pitchFamily="18" charset="0"/>
                <a:cs typeface="Times New Roman" panose="02020603050405020304" pitchFamily="18" charset="0"/>
              </a:rPr>
              <a:t>To display data in the UI, a </a:t>
            </a:r>
            <a:r>
              <a:rPr lang="en-US" sz="1600" dirty="0" err="1">
                <a:latin typeface="Times New Roman" panose="02020603050405020304" pitchFamily="18" charset="0"/>
                <a:cs typeface="Times New Roman" panose="02020603050405020304" pitchFamily="18" charset="0"/>
              </a:rPr>
              <a:t>UserViewModel</a:t>
            </a:r>
            <a:r>
              <a:rPr lang="en-US" sz="1600" dirty="0">
                <a:latin typeface="Times New Roman" panose="02020603050405020304" pitchFamily="18" charset="0"/>
                <a:cs typeface="Times New Roman" panose="02020603050405020304" pitchFamily="18" charset="0"/>
              </a:rPr>
              <a:t> is used, which efficiently handles large datasets. A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object is tied to the database query, allowing the UI to automatically update when the data changes.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holds the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ensuring that UI components are lifecycle-aware and do not access the database directly.</a:t>
            </a:r>
            <a:endParaRPr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170F07C-4935-DCDD-48B7-78DC4F7A5F4C}"/>
              </a:ext>
            </a:extLst>
          </p:cNvPr>
          <p:cNvSpPr txBox="1"/>
          <p:nvPr/>
        </p:nvSpPr>
        <p:spPr>
          <a:xfrm>
            <a:off x="902851" y="6019800"/>
            <a:ext cx="6352540" cy="2585323"/>
          </a:xfrm>
          <a:prstGeom prst="rect">
            <a:avLst/>
          </a:prstGeom>
          <a:noFill/>
        </p:spPr>
        <p:txBody>
          <a:bodyPr wrap="square">
            <a:spAutoFit/>
          </a:bodyPr>
          <a:lstStyle/>
          <a:p>
            <a:r>
              <a:rPr lang="ru-RU" dirty="0"/>
              <a:t>This UserViewModel class manages user data and acts as a link between the UI and the repository. It initializes the repository, which accesses data through the UserDao obtained from the database. The allUsers variable stores LiveData, which tracks all changes to the user list through the repository. The insert, update, and delete methods perform data operations asynchronously using coroutines, which allows updating the database without blocking the main thread. This approach helps keep data current and improves the performance of the application.</a:t>
            </a:r>
          </a:p>
        </p:txBody>
      </p:sp>
      <p:pic>
        <p:nvPicPr>
          <p:cNvPr id="11" name="Picture 10">
            <a:extLst>
              <a:ext uri="{FF2B5EF4-FFF2-40B4-BE49-F238E27FC236}">
                <a16:creationId xmlns:a16="http://schemas.microsoft.com/office/drawing/2014/main" id="{1C6CDAAC-2301-D183-B7E3-AE54D3E2BFF8}"/>
              </a:ext>
            </a:extLst>
          </p:cNvPr>
          <p:cNvPicPr>
            <a:picLocks noChangeAspect="1"/>
          </p:cNvPicPr>
          <p:nvPr/>
        </p:nvPicPr>
        <p:blipFill>
          <a:blip r:embed="rId3"/>
          <a:stretch>
            <a:fillRect/>
          </a:stretch>
        </p:blipFill>
        <p:spPr>
          <a:xfrm>
            <a:off x="1508708" y="2643123"/>
            <a:ext cx="4540351" cy="3356205"/>
          </a:xfrm>
          <a:prstGeom prst="rect">
            <a:avLst/>
          </a:prstGeom>
        </p:spPr>
      </p:pic>
    </p:spTree>
    <p:extLst>
      <p:ext uri="{BB962C8B-B14F-4D97-AF65-F5344CB8AC3E}">
        <p14:creationId xmlns:p14="http://schemas.microsoft.com/office/powerpoint/2010/main" val="1172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A924B9-A202-D447-51D2-7EBA16AFC6A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43F0DD6-826B-7C17-7BF9-1BCE8167026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7</a:t>
            </a:fld>
            <a:endParaRPr dirty="0"/>
          </a:p>
        </p:txBody>
      </p:sp>
      <p:sp>
        <p:nvSpPr>
          <p:cNvPr id="2" name="object 2">
            <a:extLst>
              <a:ext uri="{FF2B5EF4-FFF2-40B4-BE49-F238E27FC236}">
                <a16:creationId xmlns:a16="http://schemas.microsoft.com/office/drawing/2014/main" id="{BDF1A6CF-F096-29A5-692B-F76BB22E755D}"/>
              </a:ext>
            </a:extLst>
          </p:cNvPr>
          <p:cNvSpPr txBox="1"/>
          <p:nvPr/>
        </p:nvSpPr>
        <p:spPr>
          <a:xfrm>
            <a:off x="889203" y="878205"/>
            <a:ext cx="6352540" cy="1867178"/>
          </a:xfrm>
          <a:prstGeom prst="rect">
            <a:avLst/>
          </a:prstGeom>
        </p:spPr>
        <p:txBody>
          <a:bodyPr vert="horz" wrap="square" lIns="0" tIns="12700" rIns="0" bIns="0" rtlCol="0">
            <a:spAutoFit/>
          </a:bodyPr>
          <a:lstStyle/>
          <a:p>
            <a:pPr algn="l"/>
            <a:r>
              <a:rPr lang="en-US" b="1" i="0" dirty="0">
                <a:solidFill>
                  <a:srgbClr val="0D0D0D"/>
                </a:solidFill>
                <a:effectLst/>
                <a:latin typeface="ui-sans-serif"/>
              </a:rPr>
              <a:t>Lifecycle Awareness</a:t>
            </a:r>
          </a:p>
          <a:p>
            <a:pPr algn="l"/>
            <a:endParaRPr sz="2250" dirty="0">
              <a:latin typeface="Trebuchet MS"/>
              <a:cs typeface="Trebuchet MS"/>
            </a:endParaRPr>
          </a:p>
          <a:p>
            <a:pPr algn="l"/>
            <a:r>
              <a:rPr lang="en-US" sz="1600" i="0" dirty="0" err="1">
                <a:solidFill>
                  <a:srgbClr val="0D0D0D"/>
                </a:solidFill>
                <a:effectLst/>
                <a:latin typeface="ui-sans-serif"/>
              </a:rPr>
              <a:t>LiveData</a:t>
            </a:r>
            <a:r>
              <a:rPr lang="en-US" sz="1600" i="0" dirty="0">
                <a:solidFill>
                  <a:srgbClr val="0D0D0D"/>
                </a:solidFill>
                <a:effectLst/>
                <a:latin typeface="ui-sans-serif"/>
              </a:rPr>
              <a:t> is a key component for lifecycle aware data handling in Android. It ensures that the UI only updates when the activity or fragment is in an active state, preventing memory leaks. Coroutines are used to handle database operations asynchronously, which provides long-running operations which is not block main thread.</a:t>
            </a:r>
            <a:endParaRPr lang="en-US" sz="1600" b="0" i="0" dirty="0">
              <a:solidFill>
                <a:srgbClr val="0D0D0D"/>
              </a:solidFill>
              <a:effectLst/>
              <a:latin typeface="ui-sans-serif"/>
            </a:endParaRPr>
          </a:p>
        </p:txBody>
      </p:sp>
      <p:sp>
        <p:nvSpPr>
          <p:cNvPr id="8" name="TextBox 7">
            <a:extLst>
              <a:ext uri="{FF2B5EF4-FFF2-40B4-BE49-F238E27FC236}">
                <a16:creationId xmlns:a16="http://schemas.microsoft.com/office/drawing/2014/main" id="{108A7316-DEDF-7740-B0BF-C426999C6FB9}"/>
              </a:ext>
            </a:extLst>
          </p:cNvPr>
          <p:cNvSpPr txBox="1"/>
          <p:nvPr/>
        </p:nvSpPr>
        <p:spPr>
          <a:xfrm>
            <a:off x="649060" y="4114800"/>
            <a:ext cx="6781617" cy="132343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return value is a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&lt;List&lt;User&gt;&gt;, which allows you to monitor changes in the database and automatically update the UI when the data changes. Using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ensures that the data is only updated when the corresponding UI component, such as an Activity or Fragment, is active, thus providing efficient and reactive work with data.</a:t>
            </a:r>
            <a:endParaRPr lang="ru-RU"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1F4EFA-FEBE-8305-7A5A-9DEC6C011791}"/>
              </a:ext>
            </a:extLst>
          </p:cNvPr>
          <p:cNvPicPr>
            <a:picLocks noChangeAspect="1"/>
          </p:cNvPicPr>
          <p:nvPr/>
        </p:nvPicPr>
        <p:blipFill>
          <a:blip r:embed="rId2"/>
          <a:stretch>
            <a:fillRect/>
          </a:stretch>
        </p:blipFill>
        <p:spPr>
          <a:xfrm>
            <a:off x="1828800" y="3048000"/>
            <a:ext cx="3105583" cy="495369"/>
          </a:xfrm>
          <a:prstGeom prst="rect">
            <a:avLst/>
          </a:prstGeom>
        </p:spPr>
      </p:pic>
    </p:spTree>
    <p:extLst>
      <p:ext uri="{BB962C8B-B14F-4D97-AF65-F5344CB8AC3E}">
        <p14:creationId xmlns:p14="http://schemas.microsoft.com/office/powerpoint/2010/main" val="1176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93E3C-196A-BBF9-45A3-15031504CA8B}"/>
              </a:ext>
            </a:extLst>
          </p:cNvPr>
          <p:cNvPicPr>
            <a:picLocks noChangeAspect="1"/>
          </p:cNvPicPr>
          <p:nvPr/>
        </p:nvPicPr>
        <p:blipFill>
          <a:blip r:embed="rId2"/>
          <a:stretch>
            <a:fillRect/>
          </a:stretch>
        </p:blipFill>
        <p:spPr>
          <a:xfrm>
            <a:off x="1447800" y="228600"/>
            <a:ext cx="4365593" cy="8839200"/>
          </a:xfrm>
          <a:prstGeom prst="rect">
            <a:avLst/>
          </a:prstGeom>
        </p:spPr>
      </p:pic>
      <p:sp>
        <p:nvSpPr>
          <p:cNvPr id="4" name="TextBox 3">
            <a:extLst>
              <a:ext uri="{FF2B5EF4-FFF2-40B4-BE49-F238E27FC236}">
                <a16:creationId xmlns:a16="http://schemas.microsoft.com/office/drawing/2014/main" id="{95B9054D-CA41-3D1B-D538-5FCEF76FC75D}"/>
              </a:ext>
            </a:extLst>
          </p:cNvPr>
          <p:cNvSpPr txBox="1"/>
          <p:nvPr/>
        </p:nvSpPr>
        <p:spPr>
          <a:xfrm>
            <a:off x="2590800" y="9220200"/>
            <a:ext cx="1905000" cy="369332"/>
          </a:xfrm>
          <a:prstGeom prst="rect">
            <a:avLst/>
          </a:prstGeom>
          <a:noFill/>
        </p:spPr>
        <p:txBody>
          <a:bodyPr wrap="square" rtlCol="0">
            <a:spAutoFit/>
          </a:bodyPr>
          <a:lstStyle/>
          <a:p>
            <a:r>
              <a:rPr lang="en-US" dirty="0"/>
              <a:t>Adding new user</a:t>
            </a:r>
            <a:endParaRPr lang="ru-RU" dirty="0"/>
          </a:p>
        </p:txBody>
      </p:sp>
    </p:spTree>
    <p:extLst>
      <p:ext uri="{BB962C8B-B14F-4D97-AF65-F5344CB8AC3E}">
        <p14:creationId xmlns:p14="http://schemas.microsoft.com/office/powerpoint/2010/main" val="82048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BFCBB-A950-9A7A-85E9-33D9DA603D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D566AD-0704-38D0-B81D-A687DC5AD3D4}"/>
              </a:ext>
            </a:extLst>
          </p:cNvPr>
          <p:cNvSpPr txBox="1"/>
          <p:nvPr/>
        </p:nvSpPr>
        <p:spPr>
          <a:xfrm>
            <a:off x="2590800" y="9220200"/>
            <a:ext cx="1905000" cy="369332"/>
          </a:xfrm>
          <a:prstGeom prst="rect">
            <a:avLst/>
          </a:prstGeom>
          <a:noFill/>
        </p:spPr>
        <p:txBody>
          <a:bodyPr wrap="square" rtlCol="0">
            <a:spAutoFit/>
          </a:bodyPr>
          <a:lstStyle/>
          <a:p>
            <a:r>
              <a:rPr lang="en-US" dirty="0"/>
              <a:t>New user added</a:t>
            </a:r>
            <a:endParaRPr lang="ru-RU" dirty="0"/>
          </a:p>
        </p:txBody>
      </p:sp>
      <p:pic>
        <p:nvPicPr>
          <p:cNvPr id="5" name="Picture 4">
            <a:extLst>
              <a:ext uri="{FF2B5EF4-FFF2-40B4-BE49-F238E27FC236}">
                <a16:creationId xmlns:a16="http://schemas.microsoft.com/office/drawing/2014/main" id="{B007AF88-6C2E-B53D-32D3-267A58700245}"/>
              </a:ext>
            </a:extLst>
          </p:cNvPr>
          <p:cNvPicPr>
            <a:picLocks noChangeAspect="1"/>
          </p:cNvPicPr>
          <p:nvPr/>
        </p:nvPicPr>
        <p:blipFill>
          <a:blip r:embed="rId2"/>
          <a:stretch>
            <a:fillRect/>
          </a:stretch>
        </p:blipFill>
        <p:spPr>
          <a:xfrm>
            <a:off x="1447800" y="304800"/>
            <a:ext cx="4457440" cy="8743093"/>
          </a:xfrm>
          <a:prstGeom prst="rect">
            <a:avLst/>
          </a:prstGeom>
        </p:spPr>
      </p:pic>
    </p:spTree>
    <p:extLst>
      <p:ext uri="{BB962C8B-B14F-4D97-AF65-F5344CB8AC3E}">
        <p14:creationId xmlns:p14="http://schemas.microsoft.com/office/powerpoint/2010/main" val="262130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2581</TotalTime>
  <Words>1492</Words>
  <Application>Microsoft Office PowerPoint</Application>
  <PresentationFormat>Custom</PresentationFormat>
  <Paragraphs>75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Arial MT</vt:lpstr>
      <vt:lpstr>Calibri</vt:lpstr>
      <vt:lpstr>Times New Roman</vt:lpstr>
      <vt:lpstr>Trebuchet MS</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6</cp:revision>
  <dcterms:created xsi:type="dcterms:W3CDTF">2024-11-09T06:16:03Z</dcterms:created>
  <dcterms:modified xsi:type="dcterms:W3CDTF">2024-12-01T07:57:49Z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