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58" r:id="rId5"/>
    <p:sldId id="274" r:id="rId6"/>
    <p:sldId id="278" r:id="rId7"/>
    <p:sldId id="275" r:id="rId8"/>
    <p:sldId id="277" r:id="rId9"/>
    <p:sldId id="276" r:id="rId10"/>
    <p:sldId id="260" r:id="rId11"/>
    <p:sldId id="279" r:id="rId12"/>
    <p:sldId id="280" r:id="rId13"/>
    <p:sldId id="261" r:id="rId14"/>
    <p:sldId id="281" r:id="rId15"/>
    <p:sldId id="282" r:id="rId16"/>
    <p:sldId id="283" r:id="rId17"/>
    <p:sldId id="284" r:id="rId18"/>
    <p:sldId id="285" r:id="rId19"/>
    <p:sldId id="286" r:id="rId20"/>
    <p:sldId id="287" r:id="rId21"/>
    <p:sldId id="273" r:id="rId22"/>
  </p:sldIdLst>
  <p:sldSz cx="7772400" cy="10058400"/>
  <p:notesSz cx="7772400" cy="100584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303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11/9/2024</a:t>
            </a:fld>
            <a:endParaRPr lang="en-US"/>
          </a:p>
        </p:txBody>
      </p:sp>
      <p:sp>
        <p:nvSpPr>
          <p:cNvPr id="7" name="Holder 7"/>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11/9/2024</a:t>
            </a:fld>
            <a:endParaRPr lang="en-US"/>
          </a:p>
        </p:txBody>
      </p:sp>
      <p:sp>
        <p:nvSpPr>
          <p:cNvPr id="5" name="Holder 5"/>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11/9/2024</a:t>
            </a:fld>
            <a:endParaRPr lang="en-US"/>
          </a:p>
        </p:txBody>
      </p:sp>
      <p:sp>
        <p:nvSpPr>
          <p:cNvPr id="4" name="Holder 4"/>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11/9/2024</a:t>
            </a:fld>
            <a:endParaRPr lang="en-US"/>
          </a:p>
        </p:txBody>
      </p:sp>
      <p:sp>
        <p:nvSpPr>
          <p:cNvPr id="6" name="Holder 6"/>
          <p:cNvSpPr>
            <a:spLocks noGrp="1"/>
          </p:cNvSpPr>
          <p:nvPr>
            <p:ph type="sldNum" sz="quarter" idx="7"/>
          </p:nvPr>
        </p:nvSpPr>
        <p:spPr>
          <a:xfrm>
            <a:off x="3778884" y="9438564"/>
            <a:ext cx="260985" cy="180975"/>
          </a:xfrm>
          <a:prstGeom prst="rect">
            <a:avLst/>
          </a:prstGeom>
        </p:spPr>
        <p:txBody>
          <a:bodyPr wrap="square" lIns="0" tIns="0" rIns="0" bIns="0">
            <a:spAutoFit/>
          </a:bodyPr>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4.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90800" y="3161487"/>
            <a:ext cx="3352800" cy="869469"/>
          </a:xfrm>
          <a:prstGeom prst="rect">
            <a:avLst/>
          </a:prstGeom>
        </p:spPr>
        <p:txBody>
          <a:bodyPr vert="horz" wrap="square" lIns="0" tIns="12700" rIns="0" bIns="0" rtlCol="0">
            <a:spAutoFit/>
          </a:bodyPr>
          <a:lstStyle/>
          <a:p>
            <a:pPr marL="573405">
              <a:lnSpc>
                <a:spcPct val="100000"/>
              </a:lnSpc>
              <a:spcBef>
                <a:spcPts val="100"/>
              </a:spcBef>
            </a:pPr>
            <a:r>
              <a:rPr lang="en-US" sz="1800" b="1" spc="-5" dirty="0">
                <a:latin typeface="Arial"/>
                <a:cs typeface="Arial"/>
              </a:rPr>
              <a:t>Assignment 3</a:t>
            </a:r>
            <a:endParaRPr lang="ru-RU" sz="1800" b="1" spc="-5">
              <a:latin typeface="Arial"/>
              <a:cs typeface="Arial"/>
            </a:endParaRPr>
          </a:p>
          <a:p>
            <a:pPr marL="573405">
              <a:lnSpc>
                <a:spcPct val="100000"/>
              </a:lnSpc>
              <a:spcBef>
                <a:spcPts val="100"/>
              </a:spcBef>
            </a:pPr>
            <a:endParaRPr lang="ru-RU" b="1" dirty="0">
              <a:latin typeface="Arial"/>
              <a:cs typeface="Arial"/>
            </a:endParaRPr>
          </a:p>
          <a:p>
            <a:pPr marL="573405">
              <a:lnSpc>
                <a:spcPct val="100000"/>
              </a:lnSpc>
              <a:spcBef>
                <a:spcPts val="100"/>
              </a:spcBef>
            </a:pPr>
            <a:r>
              <a:rPr lang="en-US" sz="1800" spc="-20" dirty="0">
                <a:latin typeface="Arial MT"/>
                <a:cs typeface="Arial MT"/>
              </a:rPr>
              <a:t>Mobile</a:t>
            </a:r>
            <a:r>
              <a:rPr lang="en-US" sz="1800" spc="345" dirty="0">
                <a:latin typeface="Arial MT"/>
                <a:cs typeface="Arial MT"/>
              </a:rPr>
              <a:t> </a:t>
            </a:r>
            <a:r>
              <a:rPr lang="en-US" sz="1800" spc="-20" dirty="0">
                <a:latin typeface="Arial MT"/>
                <a:cs typeface="Arial MT"/>
              </a:rPr>
              <a:t>Programing</a:t>
            </a:r>
            <a:endParaRPr lang="en-US" sz="1800" dirty="0">
              <a:latin typeface="Arial MT"/>
              <a:cs typeface="Arial MT"/>
            </a:endParaRPr>
          </a:p>
        </p:txBody>
      </p:sp>
      <p:sp>
        <p:nvSpPr>
          <p:cNvPr id="3" name="object 3"/>
          <p:cNvSpPr txBox="1"/>
          <p:nvPr/>
        </p:nvSpPr>
        <p:spPr>
          <a:xfrm>
            <a:off x="4883022" y="2328798"/>
            <a:ext cx="202565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P</a:t>
            </a:r>
            <a:r>
              <a:rPr sz="1200" spc="-5" dirty="0">
                <a:latin typeface="Arial MT"/>
                <a:cs typeface="Arial MT"/>
              </a:rPr>
              <a:t>repared</a:t>
            </a:r>
            <a:r>
              <a:rPr sz="1200" spc="-135" dirty="0">
                <a:latin typeface="Arial MT"/>
                <a:cs typeface="Arial MT"/>
              </a:rPr>
              <a:t> </a:t>
            </a:r>
            <a:r>
              <a:rPr sz="1200" dirty="0">
                <a:latin typeface="Arial MT"/>
                <a:cs typeface="Arial MT"/>
              </a:rPr>
              <a:t>b</a:t>
            </a:r>
            <a:r>
              <a:rPr sz="1200" spc="-20" dirty="0">
                <a:latin typeface="Arial MT"/>
                <a:cs typeface="Arial MT"/>
              </a:rPr>
              <a:t>y</a:t>
            </a:r>
            <a:r>
              <a:rPr sz="1200" dirty="0">
                <a:latin typeface="Arial MT"/>
                <a:cs typeface="Arial MT"/>
              </a:rPr>
              <a:t>: </a:t>
            </a:r>
            <a:r>
              <a:rPr sz="1200" spc="15" dirty="0">
                <a:latin typeface="Arial MT"/>
                <a:cs typeface="Arial MT"/>
              </a:rPr>
              <a:t> </a:t>
            </a:r>
            <a:r>
              <a:rPr sz="1200" dirty="0">
                <a:latin typeface="Arial MT"/>
                <a:cs typeface="Arial MT"/>
              </a:rPr>
              <a:t>S</a:t>
            </a:r>
            <a:r>
              <a:rPr sz="1200" spc="-5" dirty="0">
                <a:latin typeface="Arial MT"/>
                <a:cs typeface="Arial MT"/>
              </a:rPr>
              <a:t>e</a:t>
            </a:r>
            <a:r>
              <a:rPr sz="1200" dirty="0">
                <a:latin typeface="Arial MT"/>
                <a:cs typeface="Arial MT"/>
              </a:rPr>
              <a:t>r</a:t>
            </a:r>
            <a:r>
              <a:rPr sz="1200" spc="-20" dirty="0">
                <a:latin typeface="Arial MT"/>
                <a:cs typeface="Arial MT"/>
              </a:rPr>
              <a:t>z</a:t>
            </a:r>
            <a:r>
              <a:rPr sz="1200" spc="-5" dirty="0">
                <a:latin typeface="Arial MT"/>
                <a:cs typeface="Arial MT"/>
              </a:rPr>
              <a:t>han</a:t>
            </a:r>
            <a:r>
              <a:rPr sz="1200" spc="-40" dirty="0">
                <a:latin typeface="Arial MT"/>
                <a:cs typeface="Arial MT"/>
              </a:rPr>
              <a:t> </a:t>
            </a:r>
            <a:r>
              <a:rPr sz="1200" spc="-120" dirty="0">
                <a:latin typeface="Arial MT"/>
                <a:cs typeface="Arial MT"/>
              </a:rPr>
              <a:t>Y</a:t>
            </a:r>
            <a:r>
              <a:rPr sz="1200" spc="-5" dirty="0">
                <a:latin typeface="Arial MT"/>
                <a:cs typeface="Arial MT"/>
              </a:rPr>
              <a:t>erasil</a:t>
            </a:r>
            <a:endParaRPr sz="1200">
              <a:latin typeface="Arial MT"/>
              <a:cs typeface="Arial MT"/>
            </a:endParaRPr>
          </a:p>
        </p:txBody>
      </p:sp>
      <p:sp>
        <p:nvSpPr>
          <p:cNvPr id="4" name="object 4"/>
          <p:cNvSpPr txBox="1"/>
          <p:nvPr/>
        </p:nvSpPr>
        <p:spPr>
          <a:xfrm>
            <a:off x="3117595" y="9366605"/>
            <a:ext cx="887730" cy="228268"/>
          </a:xfrm>
          <a:prstGeom prst="rect">
            <a:avLst/>
          </a:prstGeom>
        </p:spPr>
        <p:txBody>
          <a:bodyPr vert="horz" wrap="square" lIns="0" tIns="12700" rIns="0" bIns="0" rtlCol="0">
            <a:spAutoFit/>
          </a:bodyPr>
          <a:lstStyle/>
          <a:p>
            <a:pPr marL="12700">
              <a:lnSpc>
                <a:spcPct val="100000"/>
              </a:lnSpc>
              <a:spcBef>
                <a:spcPts val="100"/>
              </a:spcBef>
            </a:pPr>
            <a:r>
              <a:rPr lang="ru-RU" sz="1400" spc="-25" dirty="0">
                <a:latin typeface="Arial MT"/>
                <a:cs typeface="Arial MT"/>
              </a:rPr>
              <a:t>09</a:t>
            </a:r>
            <a:r>
              <a:rPr sz="1400" spc="-20" dirty="0">
                <a:latin typeface="Arial MT"/>
                <a:cs typeface="Arial MT"/>
              </a:rPr>
              <a:t>.</a:t>
            </a:r>
            <a:r>
              <a:rPr sz="1400" spc="-30" dirty="0">
                <a:latin typeface="Arial MT"/>
                <a:cs typeface="Arial MT"/>
              </a:rPr>
              <a:t>1</a:t>
            </a:r>
            <a:r>
              <a:rPr lang="ru-RU" sz="1400" spc="-30" dirty="0">
                <a:latin typeface="Arial MT"/>
                <a:cs typeface="Arial MT"/>
              </a:rPr>
              <a:t>1</a:t>
            </a:r>
            <a:r>
              <a:rPr sz="1400" spc="-35" dirty="0">
                <a:latin typeface="Arial MT"/>
                <a:cs typeface="Arial MT"/>
              </a:rPr>
              <a:t>.</a:t>
            </a:r>
            <a:r>
              <a:rPr sz="1400" spc="-30" dirty="0">
                <a:latin typeface="Arial MT"/>
                <a:cs typeface="Arial MT"/>
              </a:rPr>
              <a:t>2</a:t>
            </a:r>
            <a:r>
              <a:rPr sz="1400" spc="-40" dirty="0">
                <a:latin typeface="Arial MT"/>
                <a:cs typeface="Arial MT"/>
              </a:rPr>
              <a:t>0</a:t>
            </a:r>
            <a:r>
              <a:rPr sz="1400" spc="-30" dirty="0">
                <a:latin typeface="Arial MT"/>
                <a:cs typeface="Arial MT"/>
              </a:rPr>
              <a:t>2</a:t>
            </a:r>
            <a:r>
              <a:rPr sz="1400" dirty="0">
                <a:latin typeface="Arial MT"/>
                <a:cs typeface="Arial MT"/>
              </a:rPr>
              <a:t>4</a:t>
            </a:r>
          </a:p>
        </p:txBody>
      </p:sp>
      <p:pic>
        <p:nvPicPr>
          <p:cNvPr id="5" name="object 5"/>
          <p:cNvPicPr/>
          <p:nvPr/>
        </p:nvPicPr>
        <p:blipFill>
          <a:blip r:embed="rId2" cstate="print"/>
          <a:stretch>
            <a:fillRect/>
          </a:stretch>
        </p:blipFill>
        <p:spPr>
          <a:xfrm>
            <a:off x="2096770" y="914450"/>
            <a:ext cx="3991609" cy="9295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10</a:t>
            </a:fld>
            <a:endParaRPr dirty="0"/>
          </a:p>
        </p:txBody>
      </p:sp>
      <p:pic>
        <p:nvPicPr>
          <p:cNvPr id="7" name="Picture 6">
            <a:extLst>
              <a:ext uri="{FF2B5EF4-FFF2-40B4-BE49-F238E27FC236}">
                <a16:creationId xmlns:a16="http://schemas.microsoft.com/office/drawing/2014/main" id="{C951FA77-3B43-38F8-7DCE-74BAA8C50DDC}"/>
              </a:ext>
            </a:extLst>
          </p:cNvPr>
          <p:cNvPicPr>
            <a:picLocks noChangeAspect="1"/>
          </p:cNvPicPr>
          <p:nvPr/>
        </p:nvPicPr>
        <p:blipFill>
          <a:blip r:embed="rId2"/>
          <a:stretch>
            <a:fillRect/>
          </a:stretch>
        </p:blipFill>
        <p:spPr>
          <a:xfrm>
            <a:off x="544426" y="809908"/>
            <a:ext cx="6468915" cy="4753628"/>
          </a:xfrm>
          <a:prstGeom prst="rect">
            <a:avLst/>
          </a:prstGeom>
        </p:spPr>
      </p:pic>
      <p:sp>
        <p:nvSpPr>
          <p:cNvPr id="8" name="TextBox 7">
            <a:extLst>
              <a:ext uri="{FF2B5EF4-FFF2-40B4-BE49-F238E27FC236}">
                <a16:creationId xmlns:a16="http://schemas.microsoft.com/office/drawing/2014/main" id="{D1822F7D-E146-02BD-3AE7-FAF6CF6EF41F}"/>
              </a:ext>
            </a:extLst>
          </p:cNvPr>
          <p:cNvSpPr txBox="1"/>
          <p:nvPr/>
        </p:nvSpPr>
        <p:spPr>
          <a:xfrm>
            <a:off x="544426" y="6171945"/>
            <a:ext cx="6770774" cy="2308324"/>
          </a:xfrm>
          <a:prstGeom prst="rect">
            <a:avLst/>
          </a:prstGeom>
          <a:noFill/>
        </p:spPr>
        <p:txBody>
          <a:bodyPr wrap="square" rtlCol="0">
            <a:spAutoFit/>
          </a:bodyPr>
          <a:lstStyle/>
          <a:p>
            <a:r>
              <a:rPr lang="en-US" dirty="0"/>
              <a:t>Here, a </a:t>
            </a:r>
            <a:r>
              <a:rPr lang="en-US" dirty="0" err="1"/>
              <a:t>viewModel</a:t>
            </a:r>
            <a:r>
              <a:rPr lang="en-US" dirty="0"/>
              <a:t> is created, which is used to store data (such as text) that is common to different "fragments". This allows one "fragment" to write data and another to read it, since they have access to the same </a:t>
            </a:r>
            <a:r>
              <a:rPr lang="en-US" dirty="0" err="1"/>
              <a:t>viewModel</a:t>
            </a:r>
            <a:r>
              <a:rPr lang="en-US" dirty="0"/>
              <a:t>. </a:t>
            </a:r>
            <a:r>
              <a:rPr lang="en-US" dirty="0" err="1"/>
              <a:t>currentFragment</a:t>
            </a:r>
            <a:r>
              <a:rPr lang="en-US" dirty="0"/>
              <a:t> is a variable that stores the currently selected "fragment". The default value of 1 means that the first "fragment" is initially shown. Inside the Column are placed "fragments" and buttons. The Column arranges elements one under another.</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7DD8ABC-60F9-F3C5-3D98-CC748AAACA48}"/>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8C5362D1-2AF3-6133-A83F-AE381C2F8B13}"/>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11</a:t>
            </a:fld>
            <a:endParaRPr dirty="0"/>
          </a:p>
        </p:txBody>
      </p:sp>
      <p:sp>
        <p:nvSpPr>
          <p:cNvPr id="2" name="object 2">
            <a:extLst>
              <a:ext uri="{FF2B5EF4-FFF2-40B4-BE49-F238E27FC236}">
                <a16:creationId xmlns:a16="http://schemas.microsoft.com/office/drawing/2014/main" id="{279D7823-5B3D-F535-A79E-083C05F76909}"/>
              </a:ext>
            </a:extLst>
          </p:cNvPr>
          <p:cNvSpPr txBox="1"/>
          <p:nvPr/>
        </p:nvSpPr>
        <p:spPr>
          <a:xfrm>
            <a:off x="889203" y="877265"/>
            <a:ext cx="5821680" cy="3114314"/>
          </a:xfrm>
          <a:prstGeom prst="rect">
            <a:avLst/>
          </a:prstGeom>
        </p:spPr>
        <p:txBody>
          <a:bodyPr vert="horz" wrap="square" lIns="0" tIns="13335" rIns="0" bIns="0" rtlCol="0">
            <a:spAutoFit/>
          </a:bodyPr>
          <a:lstStyle/>
          <a:p>
            <a:pPr marL="24765">
              <a:lnSpc>
                <a:spcPct val="100000"/>
              </a:lnSpc>
              <a:spcBef>
                <a:spcPts val="105"/>
              </a:spcBef>
            </a:pPr>
            <a:r>
              <a:rPr lang="en-US" sz="2000" spc="-120" dirty="0">
                <a:latin typeface="Trebuchet MS"/>
                <a:cs typeface="Trebuchet MS"/>
              </a:rPr>
              <a:t>Exercise 4, 5, 6</a:t>
            </a:r>
            <a:endParaRPr sz="2000" dirty="0">
              <a:latin typeface="Trebuchet MS"/>
              <a:cs typeface="Trebuchet MS"/>
            </a:endParaRPr>
          </a:p>
          <a:p>
            <a:pPr>
              <a:lnSpc>
                <a:spcPct val="100000"/>
              </a:lnSpc>
              <a:spcBef>
                <a:spcPts val="5"/>
              </a:spcBef>
            </a:pPr>
            <a:endParaRPr sz="2150" dirty="0">
              <a:latin typeface="Trebuchet MS"/>
              <a:cs typeface="Trebuchet MS"/>
            </a:endParaRPr>
          </a:p>
          <a:p>
            <a:pPr marL="12700" marR="5080">
              <a:lnSpc>
                <a:spcPct val="100000"/>
              </a:lnSpc>
            </a:pPr>
            <a:r>
              <a:rPr lang="en-US" sz="1600" spc="-5" dirty="0">
                <a:latin typeface="Times New Roman"/>
                <a:cs typeface="Times New Roman"/>
              </a:rPr>
              <a:t>We create a list of movies using </a:t>
            </a:r>
            <a:r>
              <a:rPr lang="en-US" sz="1600" spc="-5" dirty="0" err="1">
                <a:latin typeface="Times New Roman"/>
                <a:cs typeface="Times New Roman"/>
              </a:rPr>
              <a:t>LazyColumn</a:t>
            </a:r>
            <a:r>
              <a:rPr lang="en-US" sz="1600" spc="-5" dirty="0">
                <a:latin typeface="Times New Roman"/>
                <a:cs typeface="Times New Roman"/>
              </a:rPr>
              <a:t> in Compose (similar to </a:t>
            </a:r>
            <a:r>
              <a:rPr lang="en-US" sz="1600" spc="-5" dirty="0" err="1">
                <a:latin typeface="Times New Roman"/>
                <a:cs typeface="Times New Roman"/>
              </a:rPr>
              <a:t>RecyclerView</a:t>
            </a:r>
            <a:r>
              <a:rPr lang="en-US" sz="1600" spc="-5" dirty="0">
                <a:latin typeface="Times New Roman"/>
                <a:cs typeface="Times New Roman"/>
              </a:rPr>
              <a:t>).</a:t>
            </a:r>
          </a:p>
          <a:p>
            <a:pPr marL="12700" marR="5080">
              <a:lnSpc>
                <a:spcPct val="100000"/>
              </a:lnSpc>
            </a:pPr>
            <a:r>
              <a:rPr lang="en-US" sz="1600" spc="-5" dirty="0">
                <a:latin typeface="Times New Roman"/>
                <a:cs typeface="Times New Roman"/>
              </a:rPr>
              <a:t>This list shows the title of each movie on the screen. We add the ability to click on each movie in the list.</a:t>
            </a:r>
          </a:p>
          <a:p>
            <a:pPr marL="12700" marR="5080">
              <a:lnSpc>
                <a:spcPct val="100000"/>
              </a:lnSpc>
            </a:pPr>
            <a:r>
              <a:rPr lang="en-US" sz="1600" spc="-5" dirty="0">
                <a:latin typeface="Times New Roman"/>
                <a:cs typeface="Times New Roman"/>
              </a:rPr>
              <a:t>When a movie is clicked, a toast is shown with its title. We use a separate </a:t>
            </a:r>
            <a:r>
              <a:rPr lang="en-US" sz="1600" spc="-5" dirty="0" err="1">
                <a:latin typeface="Times New Roman"/>
                <a:cs typeface="Times New Roman"/>
              </a:rPr>
              <a:t>MovieItem</a:t>
            </a:r>
            <a:r>
              <a:rPr lang="en-US" sz="1600" spc="-5" dirty="0">
                <a:latin typeface="Times New Roman"/>
                <a:cs typeface="Times New Roman"/>
              </a:rPr>
              <a:t> element to optimally render each list item.</a:t>
            </a:r>
          </a:p>
          <a:p>
            <a:pPr marL="12700" marR="5080">
              <a:lnSpc>
                <a:spcPct val="100000"/>
              </a:lnSpc>
            </a:pPr>
            <a:r>
              <a:rPr lang="en-US" sz="1600" spc="-5" dirty="0">
                <a:latin typeface="Times New Roman"/>
                <a:cs typeface="Times New Roman"/>
              </a:rPr>
              <a:t>This "pattern" helps make the list display more efficient and easier to maintain. The application displays a list of movies, each item can be clicked to display the movie title in a toast, and the code structure is organized so that each list item is processed efficiently.</a:t>
            </a:r>
            <a:endParaRPr sz="1600" dirty="0">
              <a:latin typeface="Times New Roman"/>
              <a:cs typeface="Times New Roman"/>
            </a:endParaRPr>
          </a:p>
        </p:txBody>
      </p:sp>
    </p:spTree>
    <p:extLst>
      <p:ext uri="{BB962C8B-B14F-4D97-AF65-F5344CB8AC3E}">
        <p14:creationId xmlns:p14="http://schemas.microsoft.com/office/powerpoint/2010/main" val="2516060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9DD733C-850C-3066-2032-FD5A3DA4270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9055BC1D-66CB-8D74-33BB-61384697202D}"/>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12</a:t>
            </a:fld>
            <a:endParaRPr dirty="0"/>
          </a:p>
        </p:txBody>
      </p:sp>
      <p:sp>
        <p:nvSpPr>
          <p:cNvPr id="7" name="TextBox 6">
            <a:extLst>
              <a:ext uri="{FF2B5EF4-FFF2-40B4-BE49-F238E27FC236}">
                <a16:creationId xmlns:a16="http://schemas.microsoft.com/office/drawing/2014/main" id="{660DB494-1164-6474-BA3B-221F87C53D9A}"/>
              </a:ext>
            </a:extLst>
          </p:cNvPr>
          <p:cNvSpPr txBox="1"/>
          <p:nvPr/>
        </p:nvSpPr>
        <p:spPr>
          <a:xfrm>
            <a:off x="2971800" y="7772400"/>
            <a:ext cx="2439700" cy="369332"/>
          </a:xfrm>
          <a:prstGeom prst="rect">
            <a:avLst/>
          </a:prstGeom>
          <a:noFill/>
        </p:spPr>
        <p:txBody>
          <a:bodyPr wrap="square" rtlCol="0">
            <a:spAutoFit/>
          </a:bodyPr>
          <a:lstStyle/>
          <a:p>
            <a:r>
              <a:rPr lang="en-US" dirty="0"/>
              <a:t>Pic4. Display all items</a:t>
            </a:r>
            <a:endParaRPr lang="ru-RU" dirty="0"/>
          </a:p>
        </p:txBody>
      </p:sp>
      <p:pic>
        <p:nvPicPr>
          <p:cNvPr id="5" name="Picture 4">
            <a:extLst>
              <a:ext uri="{FF2B5EF4-FFF2-40B4-BE49-F238E27FC236}">
                <a16:creationId xmlns:a16="http://schemas.microsoft.com/office/drawing/2014/main" id="{7DAFA21D-C8FB-9283-7557-22A692C58A4C}"/>
              </a:ext>
            </a:extLst>
          </p:cNvPr>
          <p:cNvPicPr>
            <a:picLocks noChangeAspect="1"/>
          </p:cNvPicPr>
          <p:nvPr/>
        </p:nvPicPr>
        <p:blipFill>
          <a:blip r:embed="rId2"/>
          <a:stretch>
            <a:fillRect/>
          </a:stretch>
        </p:blipFill>
        <p:spPr>
          <a:xfrm>
            <a:off x="2082868" y="762000"/>
            <a:ext cx="3914001" cy="6487462"/>
          </a:xfrm>
          <a:prstGeom prst="rect">
            <a:avLst/>
          </a:prstGeom>
        </p:spPr>
      </p:pic>
    </p:spTree>
    <p:extLst>
      <p:ext uri="{BB962C8B-B14F-4D97-AF65-F5344CB8AC3E}">
        <p14:creationId xmlns:p14="http://schemas.microsoft.com/office/powerpoint/2010/main" val="107159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13</a:t>
            </a:fld>
            <a:endParaRPr dirty="0"/>
          </a:p>
        </p:txBody>
      </p:sp>
      <p:sp>
        <p:nvSpPr>
          <p:cNvPr id="2" name="object 2"/>
          <p:cNvSpPr txBox="1"/>
          <p:nvPr/>
        </p:nvSpPr>
        <p:spPr>
          <a:xfrm>
            <a:off x="688020" y="5562600"/>
            <a:ext cx="6181725" cy="1895391"/>
          </a:xfrm>
          <a:prstGeom prst="rect">
            <a:avLst/>
          </a:prstGeom>
        </p:spPr>
        <p:txBody>
          <a:bodyPr vert="horz" wrap="square" lIns="0" tIns="134620" rIns="0" bIns="0" rtlCol="0">
            <a:spAutoFit/>
          </a:bodyPr>
          <a:lstStyle/>
          <a:p>
            <a:pPr marL="12700">
              <a:lnSpc>
                <a:spcPct val="100000"/>
              </a:lnSpc>
              <a:spcBef>
                <a:spcPts val="1060"/>
              </a:spcBef>
            </a:pPr>
            <a:r>
              <a:rPr lang="en-US" sz="1600" dirty="0" err="1">
                <a:latin typeface="Times New Roman" panose="02020603050405020304" pitchFamily="18" charset="0"/>
                <a:cs typeface="Times New Roman" panose="02020603050405020304" pitchFamily="18" charset="0"/>
              </a:rPr>
              <a:t>MovieListScreen</a:t>
            </a:r>
            <a:r>
              <a:rPr lang="en-US" sz="1600" dirty="0">
                <a:latin typeface="Times New Roman" panose="02020603050405020304" pitchFamily="18" charset="0"/>
                <a:cs typeface="Times New Roman" panose="02020603050405020304" pitchFamily="18" charset="0"/>
              </a:rPr>
              <a:t> The main function that displays the list of movies on the screen:</a:t>
            </a:r>
          </a:p>
          <a:p>
            <a:pPr marL="12700">
              <a:lnSpc>
                <a:spcPct val="100000"/>
              </a:lnSpc>
              <a:spcBef>
                <a:spcPts val="1060"/>
              </a:spcBef>
            </a:pPr>
            <a:r>
              <a:rPr lang="en-US" sz="1600" dirty="0" err="1">
                <a:latin typeface="Times New Roman" panose="02020603050405020304" pitchFamily="18" charset="0"/>
                <a:cs typeface="Times New Roman" panose="02020603050405020304" pitchFamily="18" charset="0"/>
              </a:rPr>
              <a:t>LazyColumn</a:t>
            </a:r>
            <a:r>
              <a:rPr lang="en-US" sz="1600" dirty="0">
                <a:latin typeface="Times New Roman" panose="02020603050405020304" pitchFamily="18" charset="0"/>
                <a:cs typeface="Times New Roman" panose="02020603050405020304" pitchFamily="18" charset="0"/>
              </a:rPr>
              <a:t> This is the equivalent of </a:t>
            </a:r>
            <a:r>
              <a:rPr lang="en-US" sz="1600" dirty="0" err="1">
                <a:latin typeface="Times New Roman" panose="02020603050405020304" pitchFamily="18" charset="0"/>
                <a:cs typeface="Times New Roman" panose="02020603050405020304" pitchFamily="18" charset="0"/>
              </a:rPr>
              <a:t>RecyclerView</a:t>
            </a:r>
            <a:r>
              <a:rPr lang="en-US" sz="1600" dirty="0">
                <a:latin typeface="Times New Roman" panose="02020603050405020304" pitchFamily="18" charset="0"/>
                <a:cs typeface="Times New Roman" panose="02020603050405020304" pitchFamily="18" charset="0"/>
              </a:rPr>
              <a:t> in Compose. It allows you to scroll and display a list of items.</a:t>
            </a:r>
          </a:p>
          <a:p>
            <a:pPr marL="12700">
              <a:lnSpc>
                <a:spcPct val="100000"/>
              </a:lnSpc>
              <a:spcBef>
                <a:spcPts val="1060"/>
              </a:spcBef>
            </a:pPr>
            <a:r>
              <a:rPr lang="en-US" sz="1600" dirty="0">
                <a:latin typeface="Times New Roman" panose="02020603050405020304" pitchFamily="18" charset="0"/>
                <a:cs typeface="Times New Roman" panose="02020603050405020304" pitchFamily="18" charset="0"/>
              </a:rPr>
              <a:t>items(</a:t>
            </a:r>
            <a:r>
              <a:rPr lang="en-US" sz="1600" dirty="0" err="1">
                <a:latin typeface="Times New Roman" panose="02020603050405020304" pitchFamily="18" charset="0"/>
                <a:cs typeface="Times New Roman" panose="02020603050405020304" pitchFamily="18" charset="0"/>
              </a:rPr>
              <a:t>viewModel.movies</a:t>
            </a:r>
            <a:r>
              <a:rPr lang="en-US" sz="1600" dirty="0">
                <a:latin typeface="Times New Roman" panose="02020603050405020304" pitchFamily="18" charset="0"/>
                <a:cs typeface="Times New Roman" panose="02020603050405020304" pitchFamily="18" charset="0"/>
              </a:rPr>
              <a:t>) Iterates through each movie in the movies list of the </a:t>
            </a:r>
            <a:r>
              <a:rPr lang="en-US" sz="1600" dirty="0" err="1">
                <a:latin typeface="Times New Roman" panose="02020603050405020304" pitchFamily="18" charset="0"/>
                <a:cs typeface="Times New Roman" panose="02020603050405020304" pitchFamily="18" charset="0"/>
              </a:rPr>
              <a:t>ViewModel</a:t>
            </a:r>
            <a:r>
              <a:rPr lang="en-US" sz="1600" dirty="0">
                <a:latin typeface="Times New Roman" panose="02020603050405020304" pitchFamily="18" charset="0"/>
                <a:cs typeface="Times New Roman" panose="02020603050405020304" pitchFamily="18" charset="0"/>
              </a:rPr>
              <a:t> and calls </a:t>
            </a:r>
            <a:r>
              <a:rPr lang="en-US" sz="1600" dirty="0" err="1">
                <a:latin typeface="Times New Roman" panose="02020603050405020304" pitchFamily="18" charset="0"/>
                <a:cs typeface="Times New Roman" panose="02020603050405020304" pitchFamily="18" charset="0"/>
              </a:rPr>
              <a:t>MovieItem</a:t>
            </a:r>
            <a:r>
              <a:rPr lang="en-US" sz="1600" dirty="0">
                <a:latin typeface="Times New Roman" panose="02020603050405020304" pitchFamily="18" charset="0"/>
                <a:cs typeface="Times New Roman" panose="02020603050405020304" pitchFamily="18" charset="0"/>
              </a:rPr>
              <a:t> for each movie.</a:t>
            </a:r>
            <a:endParaRPr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CF4E0E-5739-5610-7238-04CBFBCF0EBD}"/>
              </a:ext>
            </a:extLst>
          </p:cNvPr>
          <p:cNvPicPr>
            <a:picLocks noChangeAspect="1"/>
          </p:cNvPicPr>
          <p:nvPr/>
        </p:nvPicPr>
        <p:blipFill>
          <a:blip r:embed="rId2"/>
          <a:stretch>
            <a:fillRect/>
          </a:stretch>
        </p:blipFill>
        <p:spPr>
          <a:xfrm>
            <a:off x="464818" y="759142"/>
            <a:ext cx="6628131" cy="449682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DBAD9F9-CD4C-0FE6-463B-7F4700A4A7A5}"/>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B6E48365-20E2-BD69-0EB0-8174D241A308}"/>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14</a:t>
            </a:fld>
            <a:endParaRPr dirty="0"/>
          </a:p>
        </p:txBody>
      </p:sp>
      <p:sp>
        <p:nvSpPr>
          <p:cNvPr id="7" name="TextBox 6">
            <a:extLst>
              <a:ext uri="{FF2B5EF4-FFF2-40B4-BE49-F238E27FC236}">
                <a16:creationId xmlns:a16="http://schemas.microsoft.com/office/drawing/2014/main" id="{68F3B241-BF80-1807-0ED3-1A6FC7364D24}"/>
              </a:ext>
            </a:extLst>
          </p:cNvPr>
          <p:cNvSpPr txBox="1"/>
          <p:nvPr/>
        </p:nvSpPr>
        <p:spPr>
          <a:xfrm>
            <a:off x="2971800" y="7772400"/>
            <a:ext cx="2439700" cy="646331"/>
          </a:xfrm>
          <a:prstGeom prst="rect">
            <a:avLst/>
          </a:prstGeom>
          <a:noFill/>
        </p:spPr>
        <p:txBody>
          <a:bodyPr wrap="square" rtlCol="0">
            <a:spAutoFit/>
          </a:bodyPr>
          <a:lstStyle/>
          <a:p>
            <a:r>
              <a:rPr lang="en-US" dirty="0"/>
              <a:t>Pic5. Handling a click on a list item</a:t>
            </a:r>
            <a:endParaRPr lang="ru-RU" dirty="0"/>
          </a:p>
        </p:txBody>
      </p:sp>
      <p:pic>
        <p:nvPicPr>
          <p:cNvPr id="4" name="Picture 3">
            <a:extLst>
              <a:ext uri="{FF2B5EF4-FFF2-40B4-BE49-F238E27FC236}">
                <a16:creationId xmlns:a16="http://schemas.microsoft.com/office/drawing/2014/main" id="{0CAF1778-3613-275B-A5A0-4FAC02AC6462}"/>
              </a:ext>
            </a:extLst>
          </p:cNvPr>
          <p:cNvPicPr>
            <a:picLocks noChangeAspect="1"/>
          </p:cNvPicPr>
          <p:nvPr/>
        </p:nvPicPr>
        <p:blipFill>
          <a:blip r:embed="rId2"/>
          <a:stretch>
            <a:fillRect/>
          </a:stretch>
        </p:blipFill>
        <p:spPr>
          <a:xfrm>
            <a:off x="1690061" y="990600"/>
            <a:ext cx="4177646" cy="6335808"/>
          </a:xfrm>
          <a:prstGeom prst="rect">
            <a:avLst/>
          </a:prstGeom>
        </p:spPr>
      </p:pic>
    </p:spTree>
    <p:extLst>
      <p:ext uri="{BB962C8B-B14F-4D97-AF65-F5344CB8AC3E}">
        <p14:creationId xmlns:p14="http://schemas.microsoft.com/office/powerpoint/2010/main" val="4191679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D518F3E-80B4-71D0-799E-71C0B30ECA0D}"/>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A561FBFF-4AC6-A380-3B26-F806CDDE4F75}"/>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15</a:t>
            </a:fld>
            <a:endParaRPr dirty="0"/>
          </a:p>
        </p:txBody>
      </p:sp>
      <p:sp>
        <p:nvSpPr>
          <p:cNvPr id="2" name="object 2">
            <a:extLst>
              <a:ext uri="{FF2B5EF4-FFF2-40B4-BE49-F238E27FC236}">
                <a16:creationId xmlns:a16="http://schemas.microsoft.com/office/drawing/2014/main" id="{8CC65EF7-72A3-2084-89C3-86EE977028E0}"/>
              </a:ext>
            </a:extLst>
          </p:cNvPr>
          <p:cNvSpPr txBox="1"/>
          <p:nvPr/>
        </p:nvSpPr>
        <p:spPr>
          <a:xfrm>
            <a:off x="875252" y="5338490"/>
            <a:ext cx="6181725" cy="1895391"/>
          </a:xfrm>
          <a:prstGeom prst="rect">
            <a:avLst/>
          </a:prstGeom>
        </p:spPr>
        <p:txBody>
          <a:bodyPr vert="horz" wrap="square" lIns="0" tIns="134620" rIns="0" bIns="0" rtlCol="0">
            <a:spAutoFit/>
          </a:bodyPr>
          <a:lstStyle/>
          <a:p>
            <a:pPr marL="12700">
              <a:lnSpc>
                <a:spcPct val="100000"/>
              </a:lnSpc>
              <a:spcBef>
                <a:spcPts val="1060"/>
              </a:spcBef>
            </a:pPr>
            <a:r>
              <a:rPr lang="en-US" sz="1600" dirty="0">
                <a:latin typeface="Times New Roman" panose="02020603050405020304" pitchFamily="18" charset="0"/>
                <a:cs typeface="Times New Roman" panose="02020603050405020304" pitchFamily="18" charset="0"/>
              </a:rPr>
              <a:t>Added an </a:t>
            </a:r>
            <a:r>
              <a:rPr lang="en-US" sz="1600" dirty="0" err="1">
                <a:latin typeface="Times New Roman" panose="02020603050405020304" pitchFamily="18" charset="0"/>
                <a:cs typeface="Times New Roman" panose="02020603050405020304" pitchFamily="18" charset="0"/>
              </a:rPr>
              <a:t>onClick</a:t>
            </a:r>
            <a:r>
              <a:rPr lang="en-US" sz="1600" dirty="0">
                <a:latin typeface="Times New Roman" panose="02020603050405020304" pitchFamily="18" charset="0"/>
                <a:cs typeface="Times New Roman" panose="02020603050405020304" pitchFamily="18" charset="0"/>
              </a:rPr>
              <a:t> parameter that represents a function to execute when the item is clicked.</a:t>
            </a:r>
          </a:p>
          <a:p>
            <a:pPr marL="12700">
              <a:lnSpc>
                <a:spcPct val="100000"/>
              </a:lnSpc>
              <a:spcBef>
                <a:spcPts val="1060"/>
              </a:spcBef>
            </a:pPr>
            <a:r>
              <a:rPr lang="en-US" sz="1600" dirty="0" err="1">
                <a:latin typeface="Times New Roman" panose="02020603050405020304" pitchFamily="18" charset="0"/>
                <a:cs typeface="Times New Roman" panose="02020603050405020304" pitchFamily="18" charset="0"/>
              </a:rPr>
              <a:t>Modifier.clickable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onClick</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onClick</a:t>
            </a:r>
            <a:r>
              <a:rPr lang="en-US" sz="1600" dirty="0">
                <a:latin typeface="Times New Roman" panose="02020603050405020304" pitchFamily="18" charset="0"/>
                <a:cs typeface="Times New Roman" panose="02020603050405020304" pitchFamily="18" charset="0"/>
              </a:rPr>
              <a:t>): Makes the item clickable and runs the </a:t>
            </a:r>
            <a:r>
              <a:rPr lang="en-US" sz="1600" dirty="0" err="1">
                <a:latin typeface="Times New Roman" panose="02020603050405020304" pitchFamily="18" charset="0"/>
                <a:cs typeface="Times New Roman" panose="02020603050405020304" pitchFamily="18" charset="0"/>
              </a:rPr>
              <a:t>onClick</a:t>
            </a:r>
            <a:r>
              <a:rPr lang="en-US" sz="1600" dirty="0">
                <a:latin typeface="Times New Roman" panose="02020603050405020304" pitchFamily="18" charset="0"/>
                <a:cs typeface="Times New Roman" panose="02020603050405020304" pitchFamily="18" charset="0"/>
              </a:rPr>
              <a:t> function when it is clicked.</a:t>
            </a:r>
          </a:p>
          <a:p>
            <a:pPr marL="12700">
              <a:lnSpc>
                <a:spcPct val="100000"/>
              </a:lnSpc>
              <a:spcBef>
                <a:spcPts val="1060"/>
              </a:spcBef>
            </a:pPr>
            <a:r>
              <a:rPr lang="en-US" sz="1600" dirty="0">
                <a:latin typeface="Times New Roman" panose="02020603050405020304" pitchFamily="18" charset="0"/>
                <a:cs typeface="Times New Roman" panose="02020603050405020304" pitchFamily="18" charset="0"/>
              </a:rPr>
              <a:t>When a </a:t>
            </a:r>
            <a:r>
              <a:rPr lang="en-US" sz="1600" dirty="0" err="1">
                <a:latin typeface="Times New Roman" panose="02020603050405020304" pitchFamily="18" charset="0"/>
                <a:cs typeface="Times New Roman" panose="02020603050405020304" pitchFamily="18" charset="0"/>
              </a:rPr>
              <a:t>MovieItem</a:t>
            </a:r>
            <a:r>
              <a:rPr lang="en-US" sz="1600" dirty="0">
                <a:latin typeface="Times New Roman" panose="02020603050405020304" pitchFamily="18" charset="0"/>
                <a:cs typeface="Times New Roman" panose="02020603050405020304" pitchFamily="18" charset="0"/>
              </a:rPr>
              <a:t> list item is clicked, it calls </a:t>
            </a:r>
            <a:r>
              <a:rPr lang="en-US" sz="1600" dirty="0" err="1">
                <a:latin typeface="Times New Roman" panose="02020603050405020304" pitchFamily="18" charset="0"/>
                <a:cs typeface="Times New Roman" panose="02020603050405020304" pitchFamily="18" charset="0"/>
              </a:rPr>
              <a:t>onClick</a:t>
            </a:r>
            <a:r>
              <a:rPr lang="en-US" sz="1600" dirty="0">
                <a:latin typeface="Times New Roman" panose="02020603050405020304" pitchFamily="18" charset="0"/>
                <a:cs typeface="Times New Roman" panose="02020603050405020304" pitchFamily="18" charset="0"/>
              </a:rPr>
              <a:t>, which is passed from </a:t>
            </a:r>
            <a:r>
              <a:rPr lang="en-US" sz="1600" dirty="0" err="1">
                <a:latin typeface="Times New Roman" panose="02020603050405020304" pitchFamily="18" charset="0"/>
                <a:cs typeface="Times New Roman" panose="02020603050405020304" pitchFamily="18" charset="0"/>
              </a:rPr>
              <a:t>MovieListScreen</a:t>
            </a:r>
            <a:r>
              <a:rPr lang="en-US" sz="1600" dirty="0">
                <a:latin typeface="Times New Roman" panose="02020603050405020304" pitchFamily="18" charset="0"/>
                <a:cs typeface="Times New Roman" panose="02020603050405020304" pitchFamily="18" charset="0"/>
              </a:rPr>
              <a:t>, and displays a Toast with the movie title.</a:t>
            </a:r>
            <a:endParaRPr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2AEC129-78CD-5993-2A11-145062438E5D}"/>
              </a:ext>
            </a:extLst>
          </p:cNvPr>
          <p:cNvPicPr>
            <a:picLocks noChangeAspect="1"/>
          </p:cNvPicPr>
          <p:nvPr/>
        </p:nvPicPr>
        <p:blipFill>
          <a:blip r:embed="rId2"/>
          <a:stretch>
            <a:fillRect/>
          </a:stretch>
        </p:blipFill>
        <p:spPr>
          <a:xfrm>
            <a:off x="674768" y="1475879"/>
            <a:ext cx="6582694" cy="3553321"/>
          </a:xfrm>
          <a:prstGeom prst="rect">
            <a:avLst/>
          </a:prstGeom>
        </p:spPr>
      </p:pic>
    </p:spTree>
    <p:extLst>
      <p:ext uri="{BB962C8B-B14F-4D97-AF65-F5344CB8AC3E}">
        <p14:creationId xmlns:p14="http://schemas.microsoft.com/office/powerpoint/2010/main" val="2018590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05BA171-896A-A978-5A45-544EF895554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C4D6D319-1516-6D91-4449-2ECE4EBA2DC2}"/>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16</a:t>
            </a:fld>
            <a:endParaRPr dirty="0"/>
          </a:p>
        </p:txBody>
      </p:sp>
      <p:sp>
        <p:nvSpPr>
          <p:cNvPr id="2" name="object 2">
            <a:extLst>
              <a:ext uri="{FF2B5EF4-FFF2-40B4-BE49-F238E27FC236}">
                <a16:creationId xmlns:a16="http://schemas.microsoft.com/office/drawing/2014/main" id="{9C8EC5C7-F28E-9257-3194-3F0C1F2448A2}"/>
              </a:ext>
            </a:extLst>
          </p:cNvPr>
          <p:cNvSpPr txBox="1"/>
          <p:nvPr/>
        </p:nvSpPr>
        <p:spPr>
          <a:xfrm>
            <a:off x="889203" y="877265"/>
            <a:ext cx="5821680" cy="2868093"/>
          </a:xfrm>
          <a:prstGeom prst="rect">
            <a:avLst/>
          </a:prstGeom>
        </p:spPr>
        <p:txBody>
          <a:bodyPr vert="horz" wrap="square" lIns="0" tIns="13335" rIns="0" bIns="0" rtlCol="0">
            <a:spAutoFit/>
          </a:bodyPr>
          <a:lstStyle/>
          <a:p>
            <a:pPr marL="24765">
              <a:lnSpc>
                <a:spcPct val="100000"/>
              </a:lnSpc>
              <a:spcBef>
                <a:spcPts val="105"/>
              </a:spcBef>
            </a:pPr>
            <a:r>
              <a:rPr lang="en-US" sz="2000" spc="-120" dirty="0">
                <a:latin typeface="Trebuchet MS"/>
                <a:cs typeface="Trebuchet MS"/>
              </a:rPr>
              <a:t>Exercise 7, 8, 9</a:t>
            </a:r>
            <a:endParaRPr sz="2000" dirty="0">
              <a:latin typeface="Trebuchet MS"/>
              <a:cs typeface="Trebuchet MS"/>
            </a:endParaRPr>
          </a:p>
          <a:p>
            <a:pPr>
              <a:lnSpc>
                <a:spcPct val="100000"/>
              </a:lnSpc>
              <a:spcBef>
                <a:spcPts val="5"/>
              </a:spcBef>
            </a:pPr>
            <a:endParaRPr sz="2150" dirty="0">
              <a:latin typeface="Trebuchet MS"/>
              <a:cs typeface="Trebuchet MS"/>
            </a:endParaRPr>
          </a:p>
          <a:p>
            <a:pPr marL="12700" marR="5080">
              <a:lnSpc>
                <a:spcPct val="100000"/>
              </a:lnSpc>
            </a:pPr>
            <a:r>
              <a:rPr lang="en-US" sz="1600" spc="-5" dirty="0">
                <a:latin typeface="Times New Roman"/>
                <a:cs typeface="Times New Roman"/>
              </a:rPr>
              <a:t>I create a </a:t>
            </a:r>
            <a:r>
              <a:rPr lang="en-US" sz="1600" spc="-5" dirty="0" err="1">
                <a:latin typeface="Times New Roman"/>
                <a:cs typeface="Times New Roman"/>
              </a:rPr>
              <a:t>ViewModel</a:t>
            </a:r>
            <a:r>
              <a:rPr lang="en-US" sz="1600" spc="-5" dirty="0">
                <a:latin typeface="Times New Roman"/>
                <a:cs typeface="Times New Roman"/>
              </a:rPr>
              <a:t> that stores a list of users.</a:t>
            </a:r>
          </a:p>
          <a:p>
            <a:pPr marL="12700" marR="5080">
              <a:lnSpc>
                <a:spcPct val="100000"/>
              </a:lnSpc>
            </a:pPr>
            <a:r>
              <a:rPr lang="en-US" sz="1600" spc="-5" dirty="0" err="1">
                <a:latin typeface="Times New Roman"/>
                <a:cs typeface="Times New Roman"/>
              </a:rPr>
              <a:t>LiveData</a:t>
            </a:r>
            <a:r>
              <a:rPr lang="en-US" sz="1600" spc="-5" dirty="0">
                <a:latin typeface="Times New Roman"/>
                <a:cs typeface="Times New Roman"/>
              </a:rPr>
              <a:t> allows to automatically update the UI when the list of users changes, so I don't have to update it manually. I add a text input field to the </a:t>
            </a:r>
            <a:r>
              <a:rPr lang="en-US" sz="1600" spc="-5" dirty="0" err="1">
                <a:latin typeface="Times New Roman"/>
                <a:cs typeface="Times New Roman"/>
              </a:rPr>
              <a:t>ViewModel</a:t>
            </a:r>
            <a:r>
              <a:rPr lang="en-US" sz="1600" spc="-5" dirty="0">
                <a:latin typeface="Times New Roman"/>
                <a:cs typeface="Times New Roman"/>
              </a:rPr>
              <a:t>. When the user types something, that value is stored in </a:t>
            </a:r>
            <a:r>
              <a:rPr lang="en-US" sz="1600" spc="-5" dirty="0" err="1">
                <a:latin typeface="Times New Roman"/>
                <a:cs typeface="Times New Roman"/>
              </a:rPr>
              <a:t>LiveData</a:t>
            </a:r>
            <a:r>
              <a:rPr lang="en-US" sz="1600" spc="-5" dirty="0">
                <a:latin typeface="Times New Roman"/>
                <a:cs typeface="Times New Roman"/>
              </a:rPr>
              <a:t>.</a:t>
            </a:r>
          </a:p>
          <a:p>
            <a:pPr marL="12700" marR="5080">
              <a:lnSpc>
                <a:spcPct val="100000"/>
              </a:lnSpc>
            </a:pPr>
            <a:r>
              <a:rPr lang="en-US" sz="1600" spc="-5" dirty="0">
                <a:latin typeface="Times New Roman"/>
                <a:cs typeface="Times New Roman"/>
              </a:rPr>
              <a:t>I also add a button to add a user. When the user clicks the button, the entered text is added as a new user to the list, and the input field is cleared. I don't use a real database (e.g. Room), but the </a:t>
            </a:r>
            <a:r>
              <a:rPr lang="en-US" sz="1600" spc="-5" dirty="0" err="1">
                <a:latin typeface="Times New Roman"/>
                <a:cs typeface="Times New Roman"/>
              </a:rPr>
              <a:t>ViewModel</a:t>
            </a:r>
            <a:r>
              <a:rPr lang="en-US" sz="1600" spc="-5" dirty="0">
                <a:latin typeface="Times New Roman"/>
                <a:cs typeface="Times New Roman"/>
              </a:rPr>
              <a:t> stores a list of users that is "saved" in memory.</a:t>
            </a:r>
            <a:endParaRPr sz="1600" dirty="0">
              <a:latin typeface="Times New Roman"/>
              <a:cs typeface="Times New Roman"/>
            </a:endParaRPr>
          </a:p>
        </p:txBody>
      </p:sp>
    </p:spTree>
    <p:extLst>
      <p:ext uri="{BB962C8B-B14F-4D97-AF65-F5344CB8AC3E}">
        <p14:creationId xmlns:p14="http://schemas.microsoft.com/office/powerpoint/2010/main" val="3491598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24E5B92-59A2-F3C7-4DB5-4568579E1FA9}"/>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A3EBC124-39C6-A492-81C2-D829A9214697}"/>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17</a:t>
            </a:fld>
            <a:endParaRPr dirty="0"/>
          </a:p>
        </p:txBody>
      </p:sp>
      <p:sp>
        <p:nvSpPr>
          <p:cNvPr id="7" name="TextBox 6">
            <a:extLst>
              <a:ext uri="{FF2B5EF4-FFF2-40B4-BE49-F238E27FC236}">
                <a16:creationId xmlns:a16="http://schemas.microsoft.com/office/drawing/2014/main" id="{9F49CC7B-83D8-EE29-9D89-1E661068FA54}"/>
              </a:ext>
            </a:extLst>
          </p:cNvPr>
          <p:cNvSpPr txBox="1"/>
          <p:nvPr/>
        </p:nvSpPr>
        <p:spPr>
          <a:xfrm>
            <a:off x="2971800" y="7772400"/>
            <a:ext cx="2439700" cy="369332"/>
          </a:xfrm>
          <a:prstGeom prst="rect">
            <a:avLst/>
          </a:prstGeom>
          <a:noFill/>
        </p:spPr>
        <p:txBody>
          <a:bodyPr wrap="square" rtlCol="0">
            <a:spAutoFit/>
          </a:bodyPr>
          <a:lstStyle/>
          <a:p>
            <a:r>
              <a:rPr lang="en-US" dirty="0"/>
              <a:t>Pic6. Display all items</a:t>
            </a:r>
            <a:endParaRPr lang="ru-RU" dirty="0"/>
          </a:p>
        </p:txBody>
      </p:sp>
      <p:pic>
        <p:nvPicPr>
          <p:cNvPr id="8" name="Picture 7">
            <a:extLst>
              <a:ext uri="{FF2B5EF4-FFF2-40B4-BE49-F238E27FC236}">
                <a16:creationId xmlns:a16="http://schemas.microsoft.com/office/drawing/2014/main" id="{9BB5C569-05A6-9999-4B33-7D017CC6C1E4}"/>
              </a:ext>
            </a:extLst>
          </p:cNvPr>
          <p:cNvPicPr>
            <a:picLocks noChangeAspect="1"/>
          </p:cNvPicPr>
          <p:nvPr/>
        </p:nvPicPr>
        <p:blipFill>
          <a:blip r:embed="rId2"/>
          <a:stretch>
            <a:fillRect/>
          </a:stretch>
        </p:blipFill>
        <p:spPr>
          <a:xfrm>
            <a:off x="1863889" y="609600"/>
            <a:ext cx="3829990" cy="6801799"/>
          </a:xfrm>
          <a:prstGeom prst="rect">
            <a:avLst/>
          </a:prstGeom>
        </p:spPr>
      </p:pic>
    </p:spTree>
    <p:extLst>
      <p:ext uri="{BB962C8B-B14F-4D97-AF65-F5344CB8AC3E}">
        <p14:creationId xmlns:p14="http://schemas.microsoft.com/office/powerpoint/2010/main" val="1667182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9CD36E3-71BA-63AC-6E30-79C8B99ECE5A}"/>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8E25EE20-612F-CE89-8B57-8319449EE779}"/>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18</a:t>
            </a:fld>
            <a:endParaRPr dirty="0"/>
          </a:p>
        </p:txBody>
      </p:sp>
      <p:sp>
        <p:nvSpPr>
          <p:cNvPr id="2" name="object 2">
            <a:extLst>
              <a:ext uri="{FF2B5EF4-FFF2-40B4-BE49-F238E27FC236}">
                <a16:creationId xmlns:a16="http://schemas.microsoft.com/office/drawing/2014/main" id="{09419A44-0C56-2919-3265-8CBA50D5E30A}"/>
              </a:ext>
            </a:extLst>
          </p:cNvPr>
          <p:cNvSpPr txBox="1"/>
          <p:nvPr/>
        </p:nvSpPr>
        <p:spPr>
          <a:xfrm>
            <a:off x="688020" y="5562600"/>
            <a:ext cx="6181725" cy="2141612"/>
          </a:xfrm>
          <a:prstGeom prst="rect">
            <a:avLst/>
          </a:prstGeom>
        </p:spPr>
        <p:txBody>
          <a:bodyPr vert="horz" wrap="square" lIns="0" tIns="134620" rIns="0" bIns="0" rtlCol="0">
            <a:spAutoFit/>
          </a:bodyPr>
          <a:lstStyle/>
          <a:p>
            <a:pPr marL="12700">
              <a:lnSpc>
                <a:spcPct val="100000"/>
              </a:lnSpc>
              <a:spcBef>
                <a:spcPts val="1060"/>
              </a:spcBef>
            </a:pPr>
            <a:r>
              <a:rPr lang="en-US" sz="1600" dirty="0" err="1">
                <a:latin typeface="Times New Roman" panose="02020603050405020304" pitchFamily="18" charset="0"/>
                <a:cs typeface="Times New Roman" panose="02020603050405020304" pitchFamily="18" charset="0"/>
              </a:rPr>
              <a:t>val</a:t>
            </a:r>
            <a:r>
              <a:rPr lang="en-US" sz="1600" dirty="0">
                <a:latin typeface="Times New Roman" panose="02020603050405020304" pitchFamily="18" charset="0"/>
                <a:cs typeface="Times New Roman" panose="02020603050405020304" pitchFamily="18" charset="0"/>
              </a:rPr>
              <a:t> users by </a:t>
            </a:r>
            <a:r>
              <a:rPr lang="en-US" sz="1600" dirty="0" err="1">
                <a:latin typeface="Times New Roman" panose="02020603050405020304" pitchFamily="18" charset="0"/>
                <a:cs typeface="Times New Roman" panose="02020603050405020304" pitchFamily="18" charset="0"/>
              </a:rPr>
              <a:t>viewModel.users.observeAsState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emptyList</a:t>
            </a:r>
            <a:r>
              <a:rPr lang="en-US" sz="1600" dirty="0">
                <a:latin typeface="Times New Roman" panose="02020603050405020304" pitchFamily="18" charset="0"/>
                <a:cs typeface="Times New Roman" panose="02020603050405020304" pitchFamily="18" charset="0"/>
              </a:rPr>
              <a:t>()): Here we observe users in the </a:t>
            </a:r>
            <a:r>
              <a:rPr lang="en-US" sz="1600" dirty="0" err="1">
                <a:latin typeface="Times New Roman" panose="02020603050405020304" pitchFamily="18" charset="0"/>
                <a:cs typeface="Times New Roman" panose="02020603050405020304" pitchFamily="18" charset="0"/>
              </a:rPr>
              <a:t>ViewModel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observeAsState</a:t>
            </a:r>
            <a:r>
              <a:rPr lang="en-US" sz="1600" dirty="0">
                <a:latin typeface="Times New Roman" panose="02020603050405020304" pitchFamily="18" charset="0"/>
                <a:cs typeface="Times New Roman" panose="02020603050405020304" pitchFamily="18" charset="0"/>
              </a:rPr>
              <a:t> watches </a:t>
            </a:r>
            <a:r>
              <a:rPr lang="en-US" sz="1600" dirty="0" err="1">
                <a:latin typeface="Times New Roman" panose="02020603050405020304" pitchFamily="18" charset="0"/>
                <a:cs typeface="Times New Roman" panose="02020603050405020304" pitchFamily="18" charset="0"/>
              </a:rPr>
              <a:t>LiveData</a:t>
            </a:r>
            <a:r>
              <a:rPr lang="en-US" sz="1600" dirty="0">
                <a:latin typeface="Times New Roman" panose="02020603050405020304" pitchFamily="18" charset="0"/>
                <a:cs typeface="Times New Roman" panose="02020603050405020304" pitchFamily="18" charset="0"/>
              </a:rPr>
              <a:t> and automatically updates the list on the screen when the data changes. The </a:t>
            </a:r>
            <a:r>
              <a:rPr lang="en-US" sz="1600" dirty="0" err="1">
                <a:latin typeface="Times New Roman" panose="02020603050405020304" pitchFamily="18" charset="0"/>
                <a:cs typeface="Times New Roman" panose="02020603050405020304" pitchFamily="18" charset="0"/>
              </a:rPr>
              <a:t>ViewModel</a:t>
            </a:r>
            <a:r>
              <a:rPr lang="en-US" sz="1600" dirty="0">
                <a:latin typeface="Times New Roman" panose="02020603050405020304" pitchFamily="18" charset="0"/>
                <a:cs typeface="Times New Roman" panose="02020603050405020304" pitchFamily="18" charset="0"/>
              </a:rPr>
              <a:t> stores the list of users using </a:t>
            </a:r>
            <a:r>
              <a:rPr lang="en-US" sz="1600" dirty="0" err="1">
                <a:latin typeface="Times New Roman" panose="02020603050405020304" pitchFamily="18" charset="0"/>
                <a:cs typeface="Times New Roman" panose="02020603050405020304" pitchFamily="18" charset="0"/>
              </a:rPr>
              <a:t>LiveData</a:t>
            </a:r>
            <a:r>
              <a:rPr lang="en-US" sz="1600" dirty="0">
                <a:latin typeface="Times New Roman" panose="02020603050405020304" pitchFamily="18" charset="0"/>
                <a:cs typeface="Times New Roman" panose="02020603050405020304" pitchFamily="18" charset="0"/>
              </a:rPr>
              <a:t>.</a:t>
            </a:r>
          </a:p>
          <a:p>
            <a:pPr marL="12700">
              <a:lnSpc>
                <a:spcPct val="100000"/>
              </a:lnSpc>
              <a:spcBef>
                <a:spcPts val="1060"/>
              </a:spcBef>
            </a:pPr>
            <a:r>
              <a:rPr lang="en-US" sz="1600" dirty="0" err="1">
                <a:latin typeface="Times New Roman" panose="02020603050405020304" pitchFamily="18" charset="0"/>
                <a:cs typeface="Times New Roman" panose="02020603050405020304" pitchFamily="18" charset="0"/>
              </a:rPr>
              <a:t>LiveData</a:t>
            </a:r>
            <a:r>
              <a:rPr lang="en-US" sz="1600" dirty="0">
                <a:latin typeface="Times New Roman" panose="02020603050405020304" pitchFamily="18" charset="0"/>
                <a:cs typeface="Times New Roman" panose="02020603050405020304" pitchFamily="18" charset="0"/>
              </a:rPr>
              <a:t> automatically updates the UI when the data changes.</a:t>
            </a:r>
          </a:p>
          <a:p>
            <a:pPr marL="12700">
              <a:lnSpc>
                <a:spcPct val="100000"/>
              </a:lnSpc>
              <a:spcBef>
                <a:spcPts val="1060"/>
              </a:spcBef>
            </a:pPr>
            <a:r>
              <a:rPr lang="en-US" sz="1600" dirty="0">
                <a:latin typeface="Times New Roman" panose="02020603050405020304" pitchFamily="18" charset="0"/>
                <a:cs typeface="Times New Roman" panose="02020603050405020304" pitchFamily="18" charset="0"/>
              </a:rPr>
              <a:t>The UI displays the list of users and updates when users are added or changed in the </a:t>
            </a:r>
            <a:r>
              <a:rPr lang="en-US" sz="1600" dirty="0" err="1">
                <a:latin typeface="Times New Roman" panose="02020603050405020304" pitchFamily="18" charset="0"/>
                <a:cs typeface="Times New Roman" panose="02020603050405020304" pitchFamily="18" charset="0"/>
              </a:rPr>
              <a:t>ViewModel</a:t>
            </a:r>
            <a:r>
              <a:rPr lang="en-US" sz="1600"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F41AE3A-EB1E-17FE-7C37-D6B24113798D}"/>
              </a:ext>
            </a:extLst>
          </p:cNvPr>
          <p:cNvPicPr>
            <a:picLocks noChangeAspect="1"/>
          </p:cNvPicPr>
          <p:nvPr/>
        </p:nvPicPr>
        <p:blipFill>
          <a:blip r:embed="rId2"/>
          <a:stretch>
            <a:fillRect/>
          </a:stretch>
        </p:blipFill>
        <p:spPr>
          <a:xfrm>
            <a:off x="934065" y="838200"/>
            <a:ext cx="5689633" cy="4372787"/>
          </a:xfrm>
          <a:prstGeom prst="rect">
            <a:avLst/>
          </a:prstGeom>
        </p:spPr>
      </p:pic>
    </p:spTree>
    <p:extLst>
      <p:ext uri="{BB962C8B-B14F-4D97-AF65-F5344CB8AC3E}">
        <p14:creationId xmlns:p14="http://schemas.microsoft.com/office/powerpoint/2010/main" val="2176952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CF08A2B-0F5A-D6DA-A0D0-72DB4FADB113}"/>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C02CB9AB-93C4-97A8-5AEB-E6B48FAF4657}"/>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19</a:t>
            </a:fld>
            <a:endParaRPr dirty="0"/>
          </a:p>
        </p:txBody>
      </p:sp>
      <p:sp>
        <p:nvSpPr>
          <p:cNvPr id="7" name="TextBox 6">
            <a:extLst>
              <a:ext uri="{FF2B5EF4-FFF2-40B4-BE49-F238E27FC236}">
                <a16:creationId xmlns:a16="http://schemas.microsoft.com/office/drawing/2014/main" id="{204F2AEB-091F-ECC4-02D4-AA6A2AF3F795}"/>
              </a:ext>
            </a:extLst>
          </p:cNvPr>
          <p:cNvSpPr txBox="1"/>
          <p:nvPr/>
        </p:nvSpPr>
        <p:spPr>
          <a:xfrm>
            <a:off x="2971800" y="7772400"/>
            <a:ext cx="2439700" cy="369332"/>
          </a:xfrm>
          <a:prstGeom prst="rect">
            <a:avLst/>
          </a:prstGeom>
          <a:noFill/>
        </p:spPr>
        <p:txBody>
          <a:bodyPr wrap="square" rtlCol="0">
            <a:spAutoFit/>
          </a:bodyPr>
          <a:lstStyle/>
          <a:p>
            <a:r>
              <a:rPr lang="en-US" dirty="0"/>
              <a:t>Pic7. Adding user</a:t>
            </a:r>
            <a:endParaRPr lang="ru-RU" dirty="0"/>
          </a:p>
        </p:txBody>
      </p:sp>
      <p:pic>
        <p:nvPicPr>
          <p:cNvPr id="4" name="Picture 3">
            <a:extLst>
              <a:ext uri="{FF2B5EF4-FFF2-40B4-BE49-F238E27FC236}">
                <a16:creationId xmlns:a16="http://schemas.microsoft.com/office/drawing/2014/main" id="{E705A797-5D82-FA25-FCD3-59FB024D38A3}"/>
              </a:ext>
            </a:extLst>
          </p:cNvPr>
          <p:cNvPicPr>
            <a:picLocks noChangeAspect="1"/>
          </p:cNvPicPr>
          <p:nvPr/>
        </p:nvPicPr>
        <p:blipFill>
          <a:blip r:embed="rId2"/>
          <a:stretch>
            <a:fillRect/>
          </a:stretch>
        </p:blipFill>
        <p:spPr>
          <a:xfrm>
            <a:off x="1770769" y="438861"/>
            <a:ext cx="4538199" cy="6876339"/>
          </a:xfrm>
          <a:prstGeom prst="rect">
            <a:avLst/>
          </a:prstGeom>
        </p:spPr>
      </p:pic>
    </p:spTree>
    <p:extLst>
      <p:ext uri="{BB962C8B-B14F-4D97-AF65-F5344CB8AC3E}">
        <p14:creationId xmlns:p14="http://schemas.microsoft.com/office/powerpoint/2010/main" val="42236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2</a:t>
            </a:fld>
            <a:endParaRPr dirty="0"/>
          </a:p>
        </p:txBody>
      </p:sp>
      <p:sp>
        <p:nvSpPr>
          <p:cNvPr id="2" name="object 2"/>
          <p:cNvSpPr txBox="1"/>
          <p:nvPr/>
        </p:nvSpPr>
        <p:spPr>
          <a:xfrm>
            <a:off x="901395" y="880313"/>
            <a:ext cx="1909445" cy="331470"/>
          </a:xfrm>
          <a:prstGeom prst="rect">
            <a:avLst/>
          </a:prstGeom>
        </p:spPr>
        <p:txBody>
          <a:bodyPr vert="horz" wrap="square" lIns="0" tIns="13335" rIns="0" bIns="0" rtlCol="0">
            <a:spAutoFit/>
          </a:bodyPr>
          <a:lstStyle/>
          <a:p>
            <a:pPr marL="12700">
              <a:lnSpc>
                <a:spcPct val="100000"/>
              </a:lnSpc>
              <a:spcBef>
                <a:spcPts val="105"/>
              </a:spcBef>
            </a:pPr>
            <a:r>
              <a:rPr sz="2000" b="1" spc="-330" dirty="0">
                <a:latin typeface="Trebuchet MS"/>
                <a:cs typeface="Trebuchet MS"/>
              </a:rPr>
              <a:t>T</a:t>
            </a:r>
            <a:r>
              <a:rPr sz="2000" b="1" spc="-110" dirty="0">
                <a:latin typeface="Trebuchet MS"/>
                <a:cs typeface="Trebuchet MS"/>
              </a:rPr>
              <a:t>a</a:t>
            </a:r>
            <a:r>
              <a:rPr sz="2000" b="1" spc="-114" dirty="0">
                <a:latin typeface="Trebuchet MS"/>
                <a:cs typeface="Trebuchet MS"/>
              </a:rPr>
              <a:t>bl</a:t>
            </a:r>
            <a:r>
              <a:rPr sz="2000" b="1" dirty="0">
                <a:latin typeface="Trebuchet MS"/>
                <a:cs typeface="Trebuchet MS"/>
              </a:rPr>
              <a:t>e</a:t>
            </a:r>
            <a:r>
              <a:rPr sz="2000" b="1" spc="-355" dirty="0">
                <a:latin typeface="Trebuchet MS"/>
                <a:cs typeface="Trebuchet MS"/>
              </a:rPr>
              <a:t> </a:t>
            </a:r>
            <a:r>
              <a:rPr sz="2000" b="1" spc="-95" dirty="0">
                <a:latin typeface="Trebuchet MS"/>
                <a:cs typeface="Trebuchet MS"/>
              </a:rPr>
              <a:t>o</a:t>
            </a:r>
            <a:r>
              <a:rPr sz="2000" b="1" dirty="0">
                <a:latin typeface="Trebuchet MS"/>
                <a:cs typeface="Trebuchet MS"/>
              </a:rPr>
              <a:t>f</a:t>
            </a:r>
            <a:r>
              <a:rPr sz="2000" b="1" spc="-315" dirty="0">
                <a:latin typeface="Trebuchet MS"/>
                <a:cs typeface="Trebuchet MS"/>
              </a:rPr>
              <a:t> </a:t>
            </a:r>
            <a:r>
              <a:rPr sz="2000" b="1" spc="114" dirty="0">
                <a:latin typeface="Trebuchet MS"/>
                <a:cs typeface="Trebuchet MS"/>
              </a:rPr>
              <a:t>C</a:t>
            </a:r>
            <a:r>
              <a:rPr sz="2000" b="1" spc="-85" dirty="0">
                <a:latin typeface="Trebuchet MS"/>
                <a:cs typeface="Trebuchet MS"/>
              </a:rPr>
              <a:t>on</a:t>
            </a:r>
            <a:r>
              <a:rPr sz="2000" b="1" spc="-90" dirty="0">
                <a:latin typeface="Trebuchet MS"/>
                <a:cs typeface="Trebuchet MS"/>
              </a:rPr>
              <a:t>te</a:t>
            </a:r>
            <a:r>
              <a:rPr sz="2000" b="1" spc="-85" dirty="0">
                <a:latin typeface="Trebuchet MS"/>
                <a:cs typeface="Trebuchet MS"/>
              </a:rPr>
              <a:t>n</a:t>
            </a:r>
            <a:r>
              <a:rPr sz="2000" b="1" spc="-90" dirty="0">
                <a:latin typeface="Trebuchet MS"/>
                <a:cs typeface="Trebuchet MS"/>
              </a:rPr>
              <a:t>t</a:t>
            </a:r>
            <a:r>
              <a:rPr sz="2000" b="1" dirty="0">
                <a:latin typeface="Trebuchet MS"/>
                <a:cs typeface="Trebuchet MS"/>
              </a:rPr>
              <a:t>s</a:t>
            </a:r>
            <a:endParaRPr sz="2000">
              <a:latin typeface="Trebuchet MS"/>
              <a:cs typeface="Trebuchet MS"/>
            </a:endParaRPr>
          </a:p>
        </p:txBody>
      </p:sp>
      <p:sp>
        <p:nvSpPr>
          <p:cNvPr id="3" name="object 3"/>
          <p:cNvSpPr txBox="1"/>
          <p:nvPr/>
        </p:nvSpPr>
        <p:spPr>
          <a:xfrm>
            <a:off x="902919" y="1626234"/>
            <a:ext cx="5981065" cy="951543"/>
          </a:xfrm>
          <a:prstGeom prst="rect">
            <a:avLst/>
          </a:prstGeom>
        </p:spPr>
        <p:txBody>
          <a:bodyPr vert="horz" wrap="square" lIns="0" tIns="12700" rIns="0" bIns="0" rtlCol="0">
            <a:spAutoFit/>
          </a:bodyPr>
          <a:lstStyle/>
          <a:p>
            <a:pPr marR="8255" algn="r">
              <a:lnSpc>
                <a:spcPct val="100000"/>
              </a:lnSpc>
            </a:pPr>
            <a:r>
              <a:rPr sz="1200" b="1" i="1" u="heavy" spc="-85" dirty="0">
                <a:uFill>
                  <a:solidFill>
                    <a:srgbClr val="000000"/>
                  </a:solidFill>
                </a:uFill>
                <a:latin typeface="Trebuchet MS"/>
                <a:cs typeface="Trebuchet MS"/>
                <a:hlinkClick r:id="rId2" action="ppaction://hlinksldjump"/>
              </a:rPr>
              <a:t>Introduction</a:t>
            </a:r>
            <a:r>
              <a:rPr sz="1200" b="1" i="1" spc="-85" dirty="0">
                <a:latin typeface="Trebuchet MS"/>
                <a:cs typeface="Trebuchet MS"/>
              </a:rPr>
              <a:t>............................................................................................................</a:t>
            </a:r>
            <a:r>
              <a:rPr sz="1200" b="1" i="1" spc="409" dirty="0">
                <a:latin typeface="Trebuchet MS"/>
                <a:cs typeface="Trebuchet MS"/>
              </a:rPr>
              <a:t> </a:t>
            </a:r>
            <a:r>
              <a:rPr lang="ru-RU" sz="1200" b="1" i="1" spc="409" dirty="0">
                <a:latin typeface="Trebuchet MS"/>
                <a:cs typeface="Trebuchet MS"/>
              </a:rPr>
              <a:t>1</a:t>
            </a:r>
            <a:endParaRPr sz="1200" dirty="0">
              <a:latin typeface="Trebuchet MS"/>
              <a:cs typeface="Trebuchet MS"/>
            </a:endParaRPr>
          </a:p>
          <a:p>
            <a:pPr marR="7620" algn="r">
              <a:lnSpc>
                <a:spcPct val="100000"/>
              </a:lnSpc>
              <a:spcBef>
                <a:spcPts val="605"/>
              </a:spcBef>
            </a:pPr>
            <a:r>
              <a:rPr lang="en-US" sz="1100" b="1" u="heavy" spc="-25" dirty="0">
                <a:uFill>
                  <a:solidFill>
                    <a:srgbClr val="000000"/>
                  </a:solidFill>
                </a:uFill>
                <a:latin typeface="Trebuchet MS"/>
                <a:cs typeface="Trebuchet MS"/>
              </a:rPr>
              <a:t>Exercise Descriptions</a:t>
            </a:r>
            <a:r>
              <a:rPr lang="en-US" sz="1100" b="1" u="heavy" spc="-25" dirty="0">
                <a:uFill>
                  <a:solidFill>
                    <a:srgbClr val="000000"/>
                  </a:solidFill>
                </a:uFill>
                <a:latin typeface="Trebuchet MS"/>
                <a:cs typeface="Trebuchet MS"/>
                <a:hlinkClick r:id="rId3" action="ppaction://hlinksldjump"/>
              </a:rPr>
              <a:t>………………….</a:t>
            </a:r>
            <a:r>
              <a:rPr sz="1100" b="1" u="heavy" spc="-90" dirty="0">
                <a:uFill>
                  <a:solidFill>
                    <a:srgbClr val="000000"/>
                  </a:solidFill>
                </a:uFill>
                <a:latin typeface="Trebuchet MS"/>
                <a:cs typeface="Trebuchet MS"/>
                <a:hlinkClick r:id="rId3" action="ppaction://hlinksldjump"/>
              </a:rPr>
              <a:t>.......................................................</a:t>
            </a:r>
            <a:r>
              <a:rPr sz="1100" b="1" spc="-90" dirty="0">
                <a:latin typeface="Trebuchet MS"/>
                <a:cs typeface="Trebuchet MS"/>
              </a:rPr>
              <a:t>....................................</a:t>
            </a:r>
            <a:r>
              <a:rPr sz="1100" b="1" spc="5" dirty="0">
                <a:latin typeface="Trebuchet MS"/>
                <a:cs typeface="Trebuchet MS"/>
              </a:rPr>
              <a:t> </a:t>
            </a:r>
            <a:r>
              <a:rPr lang="ru-RU" sz="1100" b="1" spc="5" dirty="0">
                <a:latin typeface="Trebuchet MS"/>
                <a:cs typeface="Trebuchet MS"/>
              </a:rPr>
              <a:t>19</a:t>
            </a:r>
            <a:endParaRPr sz="1100" dirty="0">
              <a:latin typeface="Trebuchet MS"/>
              <a:cs typeface="Trebuchet MS"/>
            </a:endParaRPr>
          </a:p>
          <a:p>
            <a:pPr marR="8255" algn="r">
              <a:lnSpc>
                <a:spcPct val="100000"/>
              </a:lnSpc>
              <a:spcBef>
                <a:spcPts val="595"/>
              </a:spcBef>
            </a:pPr>
            <a:r>
              <a:rPr lang="en-US" sz="1200" b="1" i="1" spc="-10" dirty="0">
                <a:latin typeface="Trebuchet MS"/>
                <a:cs typeface="Trebuchet MS"/>
              </a:rPr>
              <a:t>Results……………..…………………………………..</a:t>
            </a:r>
            <a:r>
              <a:rPr lang="en-US" sz="1200" b="1" i="1" spc="-85" dirty="0">
                <a:latin typeface="Trebuchet MS"/>
                <a:cs typeface="Trebuchet MS"/>
              </a:rPr>
              <a:t>.................................................................</a:t>
            </a:r>
            <a:r>
              <a:rPr lang="en-US" sz="1200" b="1" i="1" spc="114" dirty="0">
                <a:latin typeface="Trebuchet MS"/>
                <a:cs typeface="Trebuchet MS"/>
              </a:rPr>
              <a:t> </a:t>
            </a:r>
            <a:r>
              <a:rPr lang="ru-RU" sz="1200" b="1" i="1" spc="114" dirty="0">
                <a:latin typeface="Trebuchet MS"/>
                <a:cs typeface="Trebuchet MS"/>
              </a:rPr>
              <a:t>20</a:t>
            </a:r>
            <a:endParaRPr lang="en-US" sz="1200" dirty="0">
              <a:latin typeface="Trebuchet MS"/>
              <a:cs typeface="Trebuchet MS"/>
            </a:endParaRPr>
          </a:p>
          <a:p>
            <a:pPr marR="7620" algn="r">
              <a:lnSpc>
                <a:spcPct val="100000"/>
              </a:lnSpc>
              <a:spcBef>
                <a:spcPts val="605"/>
              </a:spcBef>
            </a:pPr>
            <a:r>
              <a:rPr lang="en-US" sz="1100" b="1" spc="5" dirty="0">
                <a:latin typeface="Trebuchet MS"/>
                <a:cs typeface="Trebuchet MS"/>
              </a:rPr>
              <a:t>Conclusion………………………………….</a:t>
            </a:r>
            <a:r>
              <a:rPr sz="1100" spc="-90" dirty="0">
                <a:latin typeface="Trebuchet MS"/>
                <a:cs typeface="Trebuchet MS"/>
              </a:rPr>
              <a:t>..........................................................................................</a:t>
            </a:r>
            <a:r>
              <a:rPr sz="1100" spc="-60" dirty="0">
                <a:latin typeface="Trebuchet MS"/>
                <a:cs typeface="Trebuchet MS"/>
              </a:rPr>
              <a:t> </a:t>
            </a:r>
            <a:r>
              <a:rPr lang="ru-RU" sz="1100" spc="-60" dirty="0">
                <a:latin typeface="Trebuchet MS"/>
                <a:cs typeface="Trebuchet MS"/>
              </a:rPr>
              <a:t>21</a:t>
            </a:r>
            <a:endParaRPr sz="1100" dirty="0">
              <a:latin typeface="Trebuchet MS"/>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36AB0E9-D387-C066-F613-09583DAEE39D}"/>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332A4307-A2AF-6B83-8C49-B1595387F274}"/>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20</a:t>
            </a:fld>
            <a:endParaRPr dirty="0"/>
          </a:p>
        </p:txBody>
      </p:sp>
      <p:sp>
        <p:nvSpPr>
          <p:cNvPr id="2" name="object 2">
            <a:extLst>
              <a:ext uri="{FF2B5EF4-FFF2-40B4-BE49-F238E27FC236}">
                <a16:creationId xmlns:a16="http://schemas.microsoft.com/office/drawing/2014/main" id="{5F276094-8E2F-40CD-220A-F7C729471E42}"/>
              </a:ext>
            </a:extLst>
          </p:cNvPr>
          <p:cNvSpPr txBox="1"/>
          <p:nvPr/>
        </p:nvSpPr>
        <p:spPr>
          <a:xfrm>
            <a:off x="688020" y="5562600"/>
            <a:ext cx="6181725" cy="2282676"/>
          </a:xfrm>
          <a:prstGeom prst="rect">
            <a:avLst/>
          </a:prstGeom>
        </p:spPr>
        <p:txBody>
          <a:bodyPr vert="horz" wrap="square" lIns="0" tIns="134620" rIns="0" bIns="0" rtlCol="0">
            <a:spAutoFit/>
          </a:bodyPr>
          <a:lstStyle/>
          <a:p>
            <a:pPr marL="12700">
              <a:lnSpc>
                <a:spcPct val="100000"/>
              </a:lnSpc>
              <a:spcBef>
                <a:spcPts val="1060"/>
              </a:spcBef>
            </a:pPr>
            <a:r>
              <a:rPr lang="en-US" sz="1600" dirty="0" err="1">
                <a:latin typeface="Times New Roman" panose="02020603050405020304" pitchFamily="18" charset="0"/>
                <a:cs typeface="Times New Roman" panose="02020603050405020304" pitchFamily="18" charset="0"/>
              </a:rPr>
              <a:t>onUserInputChange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newInput</a:t>
            </a:r>
            <a:r>
              <a:rPr lang="en-US" sz="1600" dirty="0">
                <a:latin typeface="Times New Roman" panose="02020603050405020304" pitchFamily="18" charset="0"/>
                <a:cs typeface="Times New Roman" panose="02020603050405020304" pitchFamily="18" charset="0"/>
              </a:rPr>
              <a:t>: String): This function updates the value of </a:t>
            </a:r>
            <a:r>
              <a:rPr lang="en-US" sz="1600" dirty="0" err="1">
                <a:latin typeface="Times New Roman" panose="02020603050405020304" pitchFamily="18" charset="0"/>
                <a:cs typeface="Times New Roman" panose="02020603050405020304" pitchFamily="18" charset="0"/>
              </a:rPr>
              <a:t>userInput</a:t>
            </a:r>
            <a:r>
              <a:rPr lang="en-US" sz="1600" dirty="0">
                <a:latin typeface="Times New Roman" panose="02020603050405020304" pitchFamily="18" charset="0"/>
                <a:cs typeface="Times New Roman" panose="02020603050405020304" pitchFamily="18" charset="0"/>
              </a:rPr>
              <a:t> when the user types text. For example, if the user types a name, this function will update _</a:t>
            </a:r>
            <a:r>
              <a:rPr lang="en-US" sz="1600" dirty="0" err="1">
                <a:latin typeface="Times New Roman" panose="02020603050405020304" pitchFamily="18" charset="0"/>
                <a:cs typeface="Times New Roman" panose="02020603050405020304" pitchFamily="18" charset="0"/>
              </a:rPr>
              <a:t>userInput</a:t>
            </a:r>
            <a:r>
              <a:rPr lang="en-US" sz="1600" dirty="0">
                <a:latin typeface="Times New Roman" panose="02020603050405020304" pitchFamily="18" charset="0"/>
                <a:cs typeface="Times New Roman" panose="02020603050405020304" pitchFamily="18" charset="0"/>
              </a:rPr>
              <a:t> with that value. </a:t>
            </a:r>
            <a:r>
              <a:rPr lang="en-US" sz="1600" dirty="0" err="1">
                <a:latin typeface="Times New Roman" panose="02020603050405020304" pitchFamily="18" charset="0"/>
                <a:cs typeface="Times New Roman" panose="02020603050405020304" pitchFamily="18" charset="0"/>
              </a:rPr>
              <a:t>addUser</a:t>
            </a:r>
            <a:r>
              <a:rPr lang="en-US" sz="1600" dirty="0">
                <a:latin typeface="Times New Roman" panose="02020603050405020304" pitchFamily="18" charset="0"/>
                <a:cs typeface="Times New Roman" panose="02020603050405020304" pitchFamily="18" charset="0"/>
              </a:rPr>
              <a:t>(): This function adds a new user to the list:</a:t>
            </a:r>
          </a:p>
          <a:p>
            <a:pPr marL="12700">
              <a:lnSpc>
                <a:spcPct val="100000"/>
              </a:lnSpc>
              <a:spcBef>
                <a:spcPts val="1060"/>
              </a:spcBef>
            </a:pPr>
            <a:r>
              <a:rPr lang="en-US" sz="1600" dirty="0">
                <a:latin typeface="Times New Roman" panose="02020603050405020304" pitchFamily="18" charset="0"/>
                <a:cs typeface="Times New Roman" panose="02020603050405020304" pitchFamily="18" charset="0"/>
              </a:rPr>
              <a:t>It takes the current value of </a:t>
            </a:r>
            <a:r>
              <a:rPr lang="en-US" sz="1600" dirty="0" err="1">
                <a:latin typeface="Times New Roman" panose="02020603050405020304" pitchFamily="18" charset="0"/>
                <a:cs typeface="Times New Roman" panose="02020603050405020304" pitchFamily="18" charset="0"/>
              </a:rPr>
              <a:t>userInput</a:t>
            </a:r>
            <a:r>
              <a:rPr lang="en-US" sz="1600" dirty="0">
                <a:latin typeface="Times New Roman" panose="02020603050405020304" pitchFamily="18" charset="0"/>
                <a:cs typeface="Times New Roman" panose="02020603050405020304" pitchFamily="18" charset="0"/>
              </a:rPr>
              <a:t> and creates a new user.</a:t>
            </a:r>
          </a:p>
          <a:p>
            <a:pPr marL="12700">
              <a:lnSpc>
                <a:spcPct val="100000"/>
              </a:lnSpc>
              <a:spcBef>
                <a:spcPts val="1060"/>
              </a:spcBef>
            </a:pPr>
            <a:r>
              <a:rPr lang="en-US" sz="1600" dirty="0">
                <a:latin typeface="Times New Roman" panose="02020603050405020304" pitchFamily="18" charset="0"/>
                <a:cs typeface="Times New Roman" panose="02020603050405020304" pitchFamily="18" charset="0"/>
              </a:rPr>
              <a:t>If the name is not empty, the new user is added to the _users list.</a:t>
            </a:r>
          </a:p>
          <a:p>
            <a:pPr marL="12700">
              <a:lnSpc>
                <a:spcPct val="100000"/>
              </a:lnSpc>
              <a:spcBef>
                <a:spcPts val="1060"/>
              </a:spcBef>
            </a:pPr>
            <a:r>
              <a:rPr lang="en-US" sz="1600" dirty="0">
                <a:latin typeface="Times New Roman" panose="02020603050405020304" pitchFamily="18" charset="0"/>
                <a:cs typeface="Times New Roman" panose="02020603050405020304" pitchFamily="18" charset="0"/>
              </a:rPr>
              <a:t>After adding, the input is cleared so that the next name can be entered.</a:t>
            </a:r>
            <a:endParaRPr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054B76A-3678-1F01-C8DD-B088B2AE8C7C}"/>
              </a:ext>
            </a:extLst>
          </p:cNvPr>
          <p:cNvPicPr>
            <a:picLocks noChangeAspect="1"/>
          </p:cNvPicPr>
          <p:nvPr/>
        </p:nvPicPr>
        <p:blipFill>
          <a:blip r:embed="rId2"/>
          <a:stretch>
            <a:fillRect/>
          </a:stretch>
        </p:blipFill>
        <p:spPr>
          <a:xfrm>
            <a:off x="721150" y="1295400"/>
            <a:ext cx="6423976" cy="3561440"/>
          </a:xfrm>
          <a:prstGeom prst="rect">
            <a:avLst/>
          </a:prstGeom>
        </p:spPr>
      </p:pic>
    </p:spTree>
    <p:extLst>
      <p:ext uri="{BB962C8B-B14F-4D97-AF65-F5344CB8AC3E}">
        <p14:creationId xmlns:p14="http://schemas.microsoft.com/office/powerpoint/2010/main" val="3288720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21</a:t>
            </a:fld>
            <a:endParaRPr dirty="0"/>
          </a:p>
        </p:txBody>
      </p:sp>
      <p:sp>
        <p:nvSpPr>
          <p:cNvPr id="2" name="object 2"/>
          <p:cNvSpPr txBox="1"/>
          <p:nvPr/>
        </p:nvSpPr>
        <p:spPr>
          <a:xfrm>
            <a:off x="901395" y="877950"/>
            <a:ext cx="5673090" cy="2283702"/>
          </a:xfrm>
          <a:prstGeom prst="rect">
            <a:avLst/>
          </a:prstGeom>
        </p:spPr>
        <p:txBody>
          <a:bodyPr vert="horz" wrap="square" lIns="0" tIns="12700" rIns="0" bIns="0" rtlCol="0">
            <a:spAutoFit/>
          </a:bodyPr>
          <a:lstStyle/>
          <a:p>
            <a:pPr marL="12700">
              <a:lnSpc>
                <a:spcPct val="100000"/>
              </a:lnSpc>
              <a:spcBef>
                <a:spcPts val="100"/>
              </a:spcBef>
            </a:pPr>
            <a:r>
              <a:rPr sz="2000" spc="-35" dirty="0">
                <a:latin typeface="Trebuchet MS"/>
                <a:cs typeface="Trebuchet MS"/>
              </a:rPr>
              <a:t>Conclusion</a:t>
            </a:r>
            <a:endParaRPr sz="2000" dirty="0">
              <a:latin typeface="Trebuchet MS"/>
              <a:cs typeface="Trebuchet MS"/>
            </a:endParaRPr>
          </a:p>
          <a:p>
            <a:pPr marL="12700" marR="5080">
              <a:lnSpc>
                <a:spcPct val="98900"/>
              </a:lnSpc>
              <a:spcBef>
                <a:spcPts val="65"/>
              </a:spcBef>
            </a:pPr>
            <a:r>
              <a:rPr lang="en-US" sz="1600" spc="-5" dirty="0">
                <a:latin typeface="Calibri"/>
                <a:cs typeface="Calibri"/>
              </a:rPr>
              <a:t>During the exercises, we successfully learned how to manage data and interface state using Fragments, </a:t>
            </a:r>
            <a:r>
              <a:rPr lang="en-US" sz="1600" spc="-5" dirty="0" err="1">
                <a:latin typeface="Calibri"/>
                <a:cs typeface="Calibri"/>
              </a:rPr>
              <a:t>RecyclerView</a:t>
            </a:r>
            <a:r>
              <a:rPr lang="en-US" sz="1600" spc="-5" dirty="0">
                <a:latin typeface="Calibri"/>
                <a:cs typeface="Calibri"/>
              </a:rPr>
              <a:t>, </a:t>
            </a:r>
            <a:r>
              <a:rPr lang="en-US" sz="1600" spc="-5" dirty="0" err="1">
                <a:latin typeface="Calibri"/>
                <a:cs typeface="Calibri"/>
              </a:rPr>
              <a:t>ViewModel</a:t>
            </a:r>
            <a:r>
              <a:rPr lang="en-US" sz="1600" spc="-5" dirty="0">
                <a:latin typeface="Calibri"/>
                <a:cs typeface="Calibri"/>
              </a:rPr>
              <a:t>. We created an application that updates in real time in response to user actions, such as adding a new user. These exercises demonstrated how </a:t>
            </a:r>
            <a:r>
              <a:rPr lang="en-US" sz="1600" spc="-5" dirty="0" err="1">
                <a:latin typeface="Calibri"/>
                <a:cs typeface="Calibri"/>
              </a:rPr>
              <a:t>ViewModel</a:t>
            </a:r>
            <a:r>
              <a:rPr lang="en-US" sz="1600" spc="-5" dirty="0">
                <a:latin typeface="Calibri"/>
                <a:cs typeface="Calibri"/>
              </a:rPr>
              <a:t> and </a:t>
            </a:r>
            <a:r>
              <a:rPr lang="en-US" sz="1600" spc="-5" dirty="0" err="1">
                <a:latin typeface="Calibri"/>
                <a:cs typeface="Calibri"/>
              </a:rPr>
              <a:t>LiveData</a:t>
            </a:r>
            <a:r>
              <a:rPr lang="en-US" sz="1600" spc="-5" dirty="0">
                <a:latin typeface="Calibri"/>
                <a:cs typeface="Calibri"/>
              </a:rPr>
              <a:t> help make an application more organized, improving its performance and maintainability. These skills are essential for creating dynamic and responsive Android applications.</a:t>
            </a:r>
            <a:endParaRPr sz="16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3</a:t>
            </a:fld>
            <a:endParaRPr dirty="0"/>
          </a:p>
        </p:txBody>
      </p:sp>
      <p:sp>
        <p:nvSpPr>
          <p:cNvPr id="2" name="object 2"/>
          <p:cNvSpPr txBox="1"/>
          <p:nvPr/>
        </p:nvSpPr>
        <p:spPr>
          <a:xfrm>
            <a:off x="889203" y="878205"/>
            <a:ext cx="6352540" cy="1897955"/>
          </a:xfrm>
          <a:prstGeom prst="rect">
            <a:avLst/>
          </a:prstGeom>
        </p:spPr>
        <p:txBody>
          <a:bodyPr vert="horz" wrap="square" lIns="0" tIns="12700" rIns="0" bIns="0" rtlCol="0">
            <a:spAutoFit/>
          </a:bodyPr>
          <a:lstStyle/>
          <a:p>
            <a:pPr marL="24765">
              <a:lnSpc>
                <a:spcPct val="100000"/>
              </a:lnSpc>
              <a:spcBef>
                <a:spcPts val="100"/>
              </a:spcBef>
            </a:pPr>
            <a:r>
              <a:rPr sz="2000" spc="-80" dirty="0">
                <a:latin typeface="Trebuchet MS"/>
                <a:cs typeface="Trebuchet MS"/>
              </a:rPr>
              <a:t>Introduction</a:t>
            </a:r>
            <a:endParaRPr sz="2000" dirty="0">
              <a:latin typeface="Trebuchet MS"/>
              <a:cs typeface="Trebuchet MS"/>
            </a:endParaRPr>
          </a:p>
          <a:p>
            <a:pPr>
              <a:lnSpc>
                <a:spcPct val="100000"/>
              </a:lnSpc>
              <a:spcBef>
                <a:spcPts val="20"/>
              </a:spcBef>
            </a:pPr>
            <a:endParaRPr sz="2250" dirty="0">
              <a:latin typeface="Trebuchet MS"/>
              <a:cs typeface="Trebuchet MS"/>
            </a:endParaRPr>
          </a:p>
          <a:p>
            <a:pPr marL="12700" marR="5080">
              <a:lnSpc>
                <a:spcPct val="100000"/>
              </a:lnSpc>
            </a:pPr>
            <a:r>
              <a:rPr lang="en-US" sz="1600" spc="-75" dirty="0">
                <a:latin typeface="Times New Roman"/>
                <a:cs typeface="Times New Roman"/>
              </a:rPr>
              <a:t>In this project, we will implement the basic concepts of state management in Android using Fragments, </a:t>
            </a:r>
            <a:r>
              <a:rPr lang="en-US" sz="1600" spc="-75" dirty="0" err="1">
                <a:latin typeface="Times New Roman"/>
                <a:cs typeface="Times New Roman"/>
              </a:rPr>
              <a:t>RecyclerView</a:t>
            </a:r>
            <a:r>
              <a:rPr lang="en-US" sz="1600" spc="-75" dirty="0">
                <a:latin typeface="Times New Roman"/>
                <a:cs typeface="Times New Roman"/>
              </a:rPr>
              <a:t>, </a:t>
            </a:r>
            <a:r>
              <a:rPr lang="en-US" sz="1600" spc="-75" dirty="0" err="1">
                <a:latin typeface="Times New Roman"/>
                <a:cs typeface="Times New Roman"/>
              </a:rPr>
              <a:t>ViewModel</a:t>
            </a:r>
            <a:r>
              <a:rPr lang="en-US" sz="1600" spc="-75" dirty="0">
                <a:latin typeface="Times New Roman"/>
                <a:cs typeface="Times New Roman"/>
              </a:rPr>
              <a:t>. These exercises help us understand how we can store and manage data in our app so that it automatically updates the UI when it changes. We will create an app that allows adding users to a list using user input, and see how </a:t>
            </a:r>
            <a:r>
              <a:rPr lang="en-US" sz="1600" spc="-75" dirty="0" err="1">
                <a:latin typeface="Times New Roman"/>
                <a:cs typeface="Times New Roman"/>
              </a:rPr>
              <a:t>ViewModel</a:t>
            </a:r>
            <a:r>
              <a:rPr lang="en-US" sz="1600" spc="-75" dirty="0">
                <a:latin typeface="Times New Roman"/>
                <a:cs typeface="Times New Roman"/>
              </a:rPr>
              <a:t> and </a:t>
            </a:r>
            <a:r>
              <a:rPr lang="en-US" sz="1600" spc="-75" dirty="0" err="1">
                <a:latin typeface="Times New Roman"/>
                <a:cs typeface="Times New Roman"/>
              </a:rPr>
              <a:t>LiveData</a:t>
            </a:r>
            <a:r>
              <a:rPr lang="en-US" sz="1600" spc="-75" dirty="0">
                <a:latin typeface="Times New Roman"/>
                <a:cs typeface="Times New Roman"/>
              </a:rPr>
              <a:t> make it easy to work with and display data.</a:t>
            </a:r>
            <a:endParaRPr sz="16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4</a:t>
            </a:fld>
            <a:endParaRPr dirty="0"/>
          </a:p>
        </p:txBody>
      </p:sp>
      <p:sp>
        <p:nvSpPr>
          <p:cNvPr id="2" name="object 2"/>
          <p:cNvSpPr txBox="1"/>
          <p:nvPr/>
        </p:nvSpPr>
        <p:spPr>
          <a:xfrm>
            <a:off x="889203" y="877265"/>
            <a:ext cx="5821680" cy="3114314"/>
          </a:xfrm>
          <a:prstGeom prst="rect">
            <a:avLst/>
          </a:prstGeom>
        </p:spPr>
        <p:txBody>
          <a:bodyPr vert="horz" wrap="square" lIns="0" tIns="13335" rIns="0" bIns="0" rtlCol="0">
            <a:spAutoFit/>
          </a:bodyPr>
          <a:lstStyle/>
          <a:p>
            <a:pPr marL="24765">
              <a:lnSpc>
                <a:spcPct val="100000"/>
              </a:lnSpc>
              <a:spcBef>
                <a:spcPts val="105"/>
              </a:spcBef>
            </a:pPr>
            <a:r>
              <a:rPr lang="en-US" sz="2000" spc="-120" dirty="0">
                <a:latin typeface="Trebuchet MS"/>
                <a:cs typeface="Trebuchet MS"/>
              </a:rPr>
              <a:t>Exercise 1, 2, 3</a:t>
            </a:r>
            <a:endParaRPr sz="2000" dirty="0">
              <a:latin typeface="Trebuchet MS"/>
              <a:cs typeface="Trebuchet MS"/>
            </a:endParaRPr>
          </a:p>
          <a:p>
            <a:pPr>
              <a:lnSpc>
                <a:spcPct val="100000"/>
              </a:lnSpc>
              <a:spcBef>
                <a:spcPts val="5"/>
              </a:spcBef>
            </a:pPr>
            <a:endParaRPr sz="2150" dirty="0">
              <a:latin typeface="Trebuchet MS"/>
              <a:cs typeface="Trebuchet MS"/>
            </a:endParaRPr>
          </a:p>
          <a:p>
            <a:pPr marL="12700" marR="5080">
              <a:lnSpc>
                <a:spcPct val="100000"/>
              </a:lnSpc>
            </a:pPr>
            <a:r>
              <a:rPr lang="en-US" sz="1600" spc="-5" dirty="0">
                <a:latin typeface="Times New Roman"/>
                <a:cs typeface="Times New Roman"/>
              </a:rPr>
              <a:t>The first fragment simply prints the text "Hello from Fragment!" and records its lifecycle events. This is necessary to understand when the fragment is created. The second and third fragments work together. In the second fragment, the user enters text into an input field. This text is immediately passed to the third fragment, where it is displayed. This allows us to see how data can be passed between fragments. The main screen will have buttons that allow you to switch between fragments. For example, you can press a button to show either the first fragment with the text "Hello from Fragment!", or the second fragment for entering text, or the third fragment that displays the text you entered.</a:t>
            </a:r>
            <a:endParaRPr sz="16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FB7E503-6F7E-4DE9-7E31-721AB7E3243A}"/>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E1CEE53-B9B7-9E64-2BB7-703F7BDA92C9}"/>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5</a:t>
            </a:fld>
            <a:endParaRPr dirty="0"/>
          </a:p>
        </p:txBody>
      </p:sp>
      <p:pic>
        <p:nvPicPr>
          <p:cNvPr id="5" name="Picture 4">
            <a:extLst>
              <a:ext uri="{FF2B5EF4-FFF2-40B4-BE49-F238E27FC236}">
                <a16:creationId xmlns:a16="http://schemas.microsoft.com/office/drawing/2014/main" id="{6F51B4FF-D8FB-7374-660C-69AAE759F725}"/>
              </a:ext>
            </a:extLst>
          </p:cNvPr>
          <p:cNvPicPr>
            <a:picLocks noChangeAspect="1"/>
          </p:cNvPicPr>
          <p:nvPr/>
        </p:nvPicPr>
        <p:blipFill>
          <a:blip r:embed="rId2"/>
          <a:stretch>
            <a:fillRect/>
          </a:stretch>
        </p:blipFill>
        <p:spPr>
          <a:xfrm>
            <a:off x="1551459" y="609600"/>
            <a:ext cx="4454850" cy="7010400"/>
          </a:xfrm>
          <a:prstGeom prst="rect">
            <a:avLst/>
          </a:prstGeom>
        </p:spPr>
      </p:pic>
      <p:sp>
        <p:nvSpPr>
          <p:cNvPr id="7" name="TextBox 6">
            <a:extLst>
              <a:ext uri="{FF2B5EF4-FFF2-40B4-BE49-F238E27FC236}">
                <a16:creationId xmlns:a16="http://schemas.microsoft.com/office/drawing/2014/main" id="{AE11E114-9017-3ADD-15C7-45B031B6B502}"/>
              </a:ext>
            </a:extLst>
          </p:cNvPr>
          <p:cNvSpPr txBox="1"/>
          <p:nvPr/>
        </p:nvSpPr>
        <p:spPr>
          <a:xfrm>
            <a:off x="2971800" y="7772400"/>
            <a:ext cx="2439700" cy="369332"/>
          </a:xfrm>
          <a:prstGeom prst="rect">
            <a:avLst/>
          </a:prstGeom>
          <a:noFill/>
        </p:spPr>
        <p:txBody>
          <a:bodyPr wrap="square" rtlCol="0">
            <a:spAutoFit/>
          </a:bodyPr>
          <a:lstStyle/>
          <a:p>
            <a:r>
              <a:rPr lang="en-US" dirty="0"/>
              <a:t>Pic1. First Fragment</a:t>
            </a:r>
            <a:endParaRPr lang="ru-RU" dirty="0"/>
          </a:p>
        </p:txBody>
      </p:sp>
    </p:spTree>
    <p:extLst>
      <p:ext uri="{BB962C8B-B14F-4D97-AF65-F5344CB8AC3E}">
        <p14:creationId xmlns:p14="http://schemas.microsoft.com/office/powerpoint/2010/main" val="1891493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3CA72F4-B245-796D-715A-32CBEF101BC3}"/>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AA8C2AF3-FA1A-4B36-436E-177EDF14B210}"/>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6</a:t>
            </a:fld>
            <a:endParaRPr dirty="0"/>
          </a:p>
        </p:txBody>
      </p:sp>
      <p:sp>
        <p:nvSpPr>
          <p:cNvPr id="8" name="TextBox 7">
            <a:extLst>
              <a:ext uri="{FF2B5EF4-FFF2-40B4-BE49-F238E27FC236}">
                <a16:creationId xmlns:a16="http://schemas.microsoft.com/office/drawing/2014/main" id="{EC830CB0-D9F4-9794-25F4-ED36092FC434}"/>
              </a:ext>
            </a:extLst>
          </p:cNvPr>
          <p:cNvSpPr txBox="1"/>
          <p:nvPr/>
        </p:nvSpPr>
        <p:spPr>
          <a:xfrm>
            <a:off x="393496" y="5181600"/>
            <a:ext cx="6770774" cy="1477328"/>
          </a:xfrm>
          <a:prstGeom prst="rect">
            <a:avLst/>
          </a:prstGeom>
          <a:noFill/>
        </p:spPr>
        <p:txBody>
          <a:bodyPr wrap="square" rtlCol="0">
            <a:spAutoFit/>
          </a:bodyPr>
          <a:lstStyle/>
          <a:p>
            <a:r>
              <a:rPr lang="en-US" dirty="0" err="1"/>
              <a:t>FragmentOne</a:t>
            </a:r>
            <a:r>
              <a:rPr lang="en-US" dirty="0"/>
              <a:t>: Shows the text "Hello from Fragment!" and logs its lifecycle events (creation and destruction).</a:t>
            </a:r>
          </a:p>
          <a:p>
            <a:endParaRPr lang="en-US" dirty="0"/>
          </a:p>
          <a:p>
            <a:r>
              <a:rPr lang="en-US" dirty="0" err="1"/>
              <a:t>LogLifecycle</a:t>
            </a:r>
            <a:r>
              <a:rPr lang="en-US" dirty="0"/>
              <a:t>: Logs the "</a:t>
            </a:r>
            <a:r>
              <a:rPr lang="en-US" dirty="0" err="1"/>
              <a:t>onCreateView</a:t>
            </a:r>
            <a:r>
              <a:rPr lang="en-US" dirty="0"/>
              <a:t>" message when </a:t>
            </a:r>
            <a:r>
              <a:rPr lang="en-US" dirty="0" err="1"/>
              <a:t>FragmentOne</a:t>
            </a:r>
            <a:r>
              <a:rPr lang="en-US" dirty="0"/>
              <a:t> is created, and the "</a:t>
            </a:r>
            <a:r>
              <a:rPr lang="en-US" dirty="0" err="1"/>
              <a:t>onDestroyView</a:t>
            </a:r>
            <a:r>
              <a:rPr lang="en-US" dirty="0"/>
              <a:t>" message when it is closed.</a:t>
            </a:r>
            <a:endParaRPr lang="ru-RU" dirty="0"/>
          </a:p>
        </p:txBody>
      </p:sp>
      <p:pic>
        <p:nvPicPr>
          <p:cNvPr id="5" name="Picture 4">
            <a:extLst>
              <a:ext uri="{FF2B5EF4-FFF2-40B4-BE49-F238E27FC236}">
                <a16:creationId xmlns:a16="http://schemas.microsoft.com/office/drawing/2014/main" id="{9E221366-7EE1-93D0-BCDD-5F4810C61AF1}"/>
              </a:ext>
            </a:extLst>
          </p:cNvPr>
          <p:cNvPicPr>
            <a:picLocks noChangeAspect="1"/>
          </p:cNvPicPr>
          <p:nvPr/>
        </p:nvPicPr>
        <p:blipFill>
          <a:blip r:embed="rId2"/>
          <a:stretch>
            <a:fillRect/>
          </a:stretch>
        </p:blipFill>
        <p:spPr>
          <a:xfrm>
            <a:off x="393496" y="838200"/>
            <a:ext cx="6770774" cy="3593370"/>
          </a:xfrm>
          <a:prstGeom prst="rect">
            <a:avLst/>
          </a:prstGeom>
        </p:spPr>
      </p:pic>
    </p:spTree>
    <p:extLst>
      <p:ext uri="{BB962C8B-B14F-4D97-AF65-F5344CB8AC3E}">
        <p14:creationId xmlns:p14="http://schemas.microsoft.com/office/powerpoint/2010/main" val="2374068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59A5A60-A033-C5AC-24DF-E7DE84584E9D}"/>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3897BFA5-E542-E787-8B66-B9FF2C5931E1}"/>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7</a:t>
            </a:fld>
            <a:endParaRPr dirty="0"/>
          </a:p>
        </p:txBody>
      </p:sp>
      <p:sp>
        <p:nvSpPr>
          <p:cNvPr id="7" name="TextBox 6">
            <a:extLst>
              <a:ext uri="{FF2B5EF4-FFF2-40B4-BE49-F238E27FC236}">
                <a16:creationId xmlns:a16="http://schemas.microsoft.com/office/drawing/2014/main" id="{E4A05255-1B9C-11DA-37CB-0842ACBF4ADD}"/>
              </a:ext>
            </a:extLst>
          </p:cNvPr>
          <p:cNvSpPr txBox="1"/>
          <p:nvPr/>
        </p:nvSpPr>
        <p:spPr>
          <a:xfrm>
            <a:off x="2820019" y="7467600"/>
            <a:ext cx="2439700" cy="369332"/>
          </a:xfrm>
          <a:prstGeom prst="rect">
            <a:avLst/>
          </a:prstGeom>
          <a:noFill/>
        </p:spPr>
        <p:txBody>
          <a:bodyPr wrap="square" rtlCol="0">
            <a:spAutoFit/>
          </a:bodyPr>
          <a:lstStyle/>
          <a:p>
            <a:r>
              <a:rPr lang="en-US" dirty="0"/>
              <a:t>Pic2. Second Fragment</a:t>
            </a:r>
            <a:endParaRPr lang="ru-RU" dirty="0"/>
          </a:p>
        </p:txBody>
      </p:sp>
      <p:pic>
        <p:nvPicPr>
          <p:cNvPr id="4" name="Picture 3">
            <a:extLst>
              <a:ext uri="{FF2B5EF4-FFF2-40B4-BE49-F238E27FC236}">
                <a16:creationId xmlns:a16="http://schemas.microsoft.com/office/drawing/2014/main" id="{66CBB1FF-CB72-0F7F-1B27-F718D7DADA76}"/>
              </a:ext>
            </a:extLst>
          </p:cNvPr>
          <p:cNvPicPr>
            <a:picLocks noChangeAspect="1"/>
          </p:cNvPicPr>
          <p:nvPr/>
        </p:nvPicPr>
        <p:blipFill>
          <a:blip r:embed="rId2"/>
          <a:stretch>
            <a:fillRect/>
          </a:stretch>
        </p:blipFill>
        <p:spPr>
          <a:xfrm>
            <a:off x="1905331" y="990600"/>
            <a:ext cx="3809669" cy="6325483"/>
          </a:xfrm>
          <a:prstGeom prst="rect">
            <a:avLst/>
          </a:prstGeom>
        </p:spPr>
      </p:pic>
    </p:spTree>
    <p:extLst>
      <p:ext uri="{BB962C8B-B14F-4D97-AF65-F5344CB8AC3E}">
        <p14:creationId xmlns:p14="http://schemas.microsoft.com/office/powerpoint/2010/main" val="17054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4ACD1E8-6C4E-F0C2-5B82-0D786AD38B9D}"/>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DAF8041F-E552-C192-61B0-DD9B8585AC67}"/>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8</a:t>
            </a:fld>
            <a:endParaRPr dirty="0"/>
          </a:p>
        </p:txBody>
      </p:sp>
      <p:sp>
        <p:nvSpPr>
          <p:cNvPr id="8" name="TextBox 7">
            <a:extLst>
              <a:ext uri="{FF2B5EF4-FFF2-40B4-BE49-F238E27FC236}">
                <a16:creationId xmlns:a16="http://schemas.microsoft.com/office/drawing/2014/main" id="{A94E3A25-1BB4-E725-BDFA-8F686BD5EE23}"/>
              </a:ext>
            </a:extLst>
          </p:cNvPr>
          <p:cNvSpPr txBox="1"/>
          <p:nvPr/>
        </p:nvSpPr>
        <p:spPr>
          <a:xfrm>
            <a:off x="544426" y="6171945"/>
            <a:ext cx="6770774" cy="1477328"/>
          </a:xfrm>
          <a:prstGeom prst="rect">
            <a:avLst/>
          </a:prstGeom>
          <a:noFill/>
        </p:spPr>
        <p:txBody>
          <a:bodyPr wrap="square" rtlCol="0">
            <a:spAutoFit/>
          </a:bodyPr>
          <a:lstStyle/>
          <a:p>
            <a:r>
              <a:rPr lang="en-US" dirty="0"/>
              <a:t>Stores text </a:t>
            </a:r>
            <a:r>
              <a:rPr lang="en-US" dirty="0" err="1"/>
              <a:t>inputText</a:t>
            </a:r>
            <a:r>
              <a:rPr lang="en-US" dirty="0"/>
              <a:t> that can be updated and used in different "fragments". Shows a text input field </a:t>
            </a:r>
            <a:r>
              <a:rPr lang="en-US" dirty="0" err="1"/>
              <a:t>BasicTextField</a:t>
            </a:r>
            <a:r>
              <a:rPr lang="en-US" dirty="0"/>
              <a:t>.</a:t>
            </a:r>
          </a:p>
          <a:p>
            <a:r>
              <a:rPr lang="en-US" dirty="0"/>
              <a:t>The entered text is stored in </a:t>
            </a:r>
            <a:r>
              <a:rPr lang="en-US" dirty="0" err="1"/>
              <a:t>viewModel.inputText</a:t>
            </a:r>
            <a:r>
              <a:rPr lang="en-US" dirty="0"/>
              <a:t>.</a:t>
            </a:r>
          </a:p>
          <a:p>
            <a:r>
              <a:rPr lang="en-US" dirty="0"/>
              <a:t>Shows the text entered in </a:t>
            </a:r>
            <a:r>
              <a:rPr lang="en-US" dirty="0" err="1"/>
              <a:t>FragmentInput</a:t>
            </a:r>
            <a:r>
              <a:rPr lang="en-US" dirty="0"/>
              <a:t>, displaying the value of </a:t>
            </a:r>
            <a:r>
              <a:rPr lang="en-US" dirty="0" err="1"/>
              <a:t>viewModel.inputText</a:t>
            </a:r>
            <a:r>
              <a:rPr lang="en-US" dirty="0"/>
              <a:t>.</a:t>
            </a:r>
            <a:endParaRPr lang="ru-RU" dirty="0"/>
          </a:p>
        </p:txBody>
      </p:sp>
      <p:pic>
        <p:nvPicPr>
          <p:cNvPr id="3" name="Picture 2">
            <a:extLst>
              <a:ext uri="{FF2B5EF4-FFF2-40B4-BE49-F238E27FC236}">
                <a16:creationId xmlns:a16="http://schemas.microsoft.com/office/drawing/2014/main" id="{367AE541-68C8-533A-DD7B-E56CF97C2F80}"/>
              </a:ext>
            </a:extLst>
          </p:cNvPr>
          <p:cNvPicPr>
            <a:picLocks noChangeAspect="1"/>
          </p:cNvPicPr>
          <p:nvPr/>
        </p:nvPicPr>
        <p:blipFill>
          <a:blip r:embed="rId2"/>
          <a:stretch>
            <a:fillRect/>
          </a:stretch>
        </p:blipFill>
        <p:spPr>
          <a:xfrm>
            <a:off x="551052" y="533400"/>
            <a:ext cx="6516009" cy="5258534"/>
          </a:xfrm>
          <a:prstGeom prst="rect">
            <a:avLst/>
          </a:prstGeom>
        </p:spPr>
      </p:pic>
    </p:spTree>
    <p:extLst>
      <p:ext uri="{BB962C8B-B14F-4D97-AF65-F5344CB8AC3E}">
        <p14:creationId xmlns:p14="http://schemas.microsoft.com/office/powerpoint/2010/main" val="1492292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B2BADD5-F7D6-FB7C-AE5B-ED2AE58AC91E}"/>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4EB1D8F-DE02-F925-FE8F-FBB9D105E541}"/>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9</a:t>
            </a:fld>
            <a:endParaRPr dirty="0"/>
          </a:p>
        </p:txBody>
      </p:sp>
      <p:sp>
        <p:nvSpPr>
          <p:cNvPr id="7" name="TextBox 6">
            <a:extLst>
              <a:ext uri="{FF2B5EF4-FFF2-40B4-BE49-F238E27FC236}">
                <a16:creationId xmlns:a16="http://schemas.microsoft.com/office/drawing/2014/main" id="{E8AF90E8-F41E-535E-7504-87267E2715B9}"/>
              </a:ext>
            </a:extLst>
          </p:cNvPr>
          <p:cNvSpPr txBox="1"/>
          <p:nvPr/>
        </p:nvSpPr>
        <p:spPr>
          <a:xfrm>
            <a:off x="2971800" y="7772400"/>
            <a:ext cx="2439700" cy="369332"/>
          </a:xfrm>
          <a:prstGeom prst="rect">
            <a:avLst/>
          </a:prstGeom>
          <a:noFill/>
        </p:spPr>
        <p:txBody>
          <a:bodyPr wrap="square" rtlCol="0">
            <a:spAutoFit/>
          </a:bodyPr>
          <a:lstStyle/>
          <a:p>
            <a:r>
              <a:rPr lang="en-US" dirty="0"/>
              <a:t>Pic3. Third Fragment</a:t>
            </a:r>
            <a:endParaRPr lang="ru-RU" dirty="0"/>
          </a:p>
        </p:txBody>
      </p:sp>
      <p:pic>
        <p:nvPicPr>
          <p:cNvPr id="4" name="Picture 3">
            <a:extLst>
              <a:ext uri="{FF2B5EF4-FFF2-40B4-BE49-F238E27FC236}">
                <a16:creationId xmlns:a16="http://schemas.microsoft.com/office/drawing/2014/main" id="{A99EBE1E-00C8-03EF-4009-CCCDD5E0BBDA}"/>
              </a:ext>
            </a:extLst>
          </p:cNvPr>
          <p:cNvPicPr>
            <a:picLocks noChangeAspect="1"/>
          </p:cNvPicPr>
          <p:nvPr/>
        </p:nvPicPr>
        <p:blipFill>
          <a:blip r:embed="rId2"/>
          <a:stretch>
            <a:fillRect/>
          </a:stretch>
        </p:blipFill>
        <p:spPr>
          <a:xfrm>
            <a:off x="1928017" y="914400"/>
            <a:ext cx="3962718" cy="6049240"/>
          </a:xfrm>
          <a:prstGeom prst="rect">
            <a:avLst/>
          </a:prstGeom>
        </p:spPr>
      </p:pic>
    </p:spTree>
    <p:extLst>
      <p:ext uri="{BB962C8B-B14F-4D97-AF65-F5344CB8AC3E}">
        <p14:creationId xmlns:p14="http://schemas.microsoft.com/office/powerpoint/2010/main" val="629874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TotalTime>
  <Words>1122</Words>
  <Application>Microsoft Office PowerPoint</Application>
  <PresentationFormat>Custom</PresentationFormat>
  <Paragraphs>76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MT</vt:lpstr>
      <vt:lpstr>Calibri</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yerasil</dc:creator>
  <cp:lastModifiedBy>Yerasyl Serzhan</cp:lastModifiedBy>
  <cp:revision>1</cp:revision>
  <dcterms:created xsi:type="dcterms:W3CDTF">2024-11-09T06:16:03Z</dcterms:created>
  <dcterms:modified xsi:type="dcterms:W3CDTF">2024-11-09T11:12:49Z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2024-10-27T00:00:00Z</vt:filetime>
  </property>
  <property fmtid="{D5CDD505-2E9C-101B-9397-08002B2CF9AE}" pid="3" name="Creator">
    <vt:lpwstr>Microsoft® PowerPoint® for Microsoft 365</vt:lpwstr>
  </property>
  <property fmtid="{D5CDD505-2E9C-101B-9397-08002B2CF9AE}" pid="4" name="LastSaved">
    <vt:filetime>2024-11-09T00:00:00Z</vt:filetime>
  </property>
</Properties>
</file>