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74" r:id="rId6"/>
    <p:sldId id="288" r:id="rId7"/>
    <p:sldId id="278" r:id="rId8"/>
    <p:sldId id="279" r:id="rId9"/>
    <p:sldId id="277" r:id="rId10"/>
    <p:sldId id="276" r:id="rId11"/>
    <p:sldId id="290" r:id="rId12"/>
    <p:sldId id="289" r:id="rId13"/>
    <p:sldId id="273" r:id="rId14"/>
  </p:sldIdLst>
  <p:sldSz cx="7772400" cy="100584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30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a:xfrm>
            <a:off x="3778884" y="9438564"/>
            <a:ext cx="260985" cy="180975"/>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0800" y="3161487"/>
            <a:ext cx="3352800" cy="869469"/>
          </a:xfrm>
          <a:prstGeom prst="rect">
            <a:avLst/>
          </a:prstGeom>
        </p:spPr>
        <p:txBody>
          <a:bodyPr vert="horz" wrap="square" lIns="0" tIns="12700" rIns="0" bIns="0" rtlCol="0">
            <a:spAutoFit/>
          </a:bodyPr>
          <a:lstStyle/>
          <a:p>
            <a:pPr marL="573405">
              <a:lnSpc>
                <a:spcPct val="100000"/>
              </a:lnSpc>
              <a:spcBef>
                <a:spcPts val="100"/>
              </a:spcBef>
            </a:pPr>
            <a:r>
              <a:rPr lang="en-US" sz="1800" b="1" spc="-5" dirty="0">
                <a:latin typeface="Arial"/>
                <a:cs typeface="Arial"/>
              </a:rPr>
              <a:t>Assignment 3</a:t>
            </a:r>
            <a:endParaRPr lang="ru-RU" sz="1800" b="1" spc="-5" dirty="0">
              <a:latin typeface="Arial"/>
              <a:cs typeface="Arial"/>
            </a:endParaRPr>
          </a:p>
          <a:p>
            <a:pPr marL="573405">
              <a:lnSpc>
                <a:spcPct val="100000"/>
              </a:lnSpc>
              <a:spcBef>
                <a:spcPts val="100"/>
              </a:spcBef>
            </a:pPr>
            <a:endParaRPr lang="ru-RU" b="1" dirty="0">
              <a:latin typeface="Arial"/>
              <a:cs typeface="Arial"/>
            </a:endParaRPr>
          </a:p>
          <a:p>
            <a:pPr marL="573405">
              <a:lnSpc>
                <a:spcPct val="100000"/>
              </a:lnSpc>
              <a:spcBef>
                <a:spcPts val="100"/>
              </a:spcBef>
            </a:pPr>
            <a:r>
              <a:rPr lang="en-US" sz="1800" spc="-20" dirty="0">
                <a:latin typeface="Arial MT"/>
                <a:cs typeface="Arial MT"/>
              </a:rPr>
              <a:t>Web Development</a:t>
            </a:r>
            <a:endParaRPr lang="en-US" sz="1800" dirty="0">
              <a:latin typeface="Arial MT"/>
              <a:cs typeface="Arial MT"/>
            </a:endParaRPr>
          </a:p>
        </p:txBody>
      </p:sp>
      <p:sp>
        <p:nvSpPr>
          <p:cNvPr id="3" name="object 3"/>
          <p:cNvSpPr txBox="1"/>
          <p:nvPr/>
        </p:nvSpPr>
        <p:spPr>
          <a:xfrm>
            <a:off x="4883022" y="2328798"/>
            <a:ext cx="20256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P</a:t>
            </a:r>
            <a:r>
              <a:rPr sz="1200" spc="-5" dirty="0">
                <a:latin typeface="Arial MT"/>
                <a:cs typeface="Arial MT"/>
              </a:rPr>
              <a:t>repared</a:t>
            </a:r>
            <a:r>
              <a:rPr sz="1200" spc="-135" dirty="0">
                <a:latin typeface="Arial MT"/>
                <a:cs typeface="Arial MT"/>
              </a:rPr>
              <a:t> </a:t>
            </a:r>
            <a:r>
              <a:rPr sz="1200" dirty="0">
                <a:latin typeface="Arial MT"/>
                <a:cs typeface="Arial MT"/>
              </a:rPr>
              <a:t>b</a:t>
            </a:r>
            <a:r>
              <a:rPr sz="1200" spc="-20" dirty="0">
                <a:latin typeface="Arial MT"/>
                <a:cs typeface="Arial MT"/>
              </a:rPr>
              <a:t>y</a:t>
            </a:r>
            <a:r>
              <a:rPr sz="1200" dirty="0">
                <a:latin typeface="Arial MT"/>
                <a:cs typeface="Arial MT"/>
              </a:rPr>
              <a:t>: </a:t>
            </a:r>
            <a:r>
              <a:rPr sz="1200" spc="15" dirty="0">
                <a:latin typeface="Arial MT"/>
                <a:cs typeface="Arial MT"/>
              </a:rPr>
              <a:t> </a:t>
            </a:r>
            <a:r>
              <a:rPr sz="1200" dirty="0">
                <a:latin typeface="Arial MT"/>
                <a:cs typeface="Arial MT"/>
              </a:rPr>
              <a:t>S</a:t>
            </a:r>
            <a:r>
              <a:rPr sz="1200" spc="-5" dirty="0">
                <a:latin typeface="Arial MT"/>
                <a:cs typeface="Arial MT"/>
              </a:rPr>
              <a:t>e</a:t>
            </a:r>
            <a:r>
              <a:rPr sz="1200" dirty="0">
                <a:latin typeface="Arial MT"/>
                <a:cs typeface="Arial MT"/>
              </a:rPr>
              <a:t>r</a:t>
            </a:r>
            <a:r>
              <a:rPr sz="1200" spc="-20" dirty="0">
                <a:latin typeface="Arial MT"/>
                <a:cs typeface="Arial MT"/>
              </a:rPr>
              <a:t>z</a:t>
            </a:r>
            <a:r>
              <a:rPr sz="1200" spc="-5" dirty="0">
                <a:latin typeface="Arial MT"/>
                <a:cs typeface="Arial MT"/>
              </a:rPr>
              <a:t>han</a:t>
            </a:r>
            <a:r>
              <a:rPr sz="1200" spc="-40" dirty="0">
                <a:latin typeface="Arial MT"/>
                <a:cs typeface="Arial MT"/>
              </a:rPr>
              <a:t> </a:t>
            </a:r>
            <a:r>
              <a:rPr sz="1200" spc="-120" dirty="0">
                <a:latin typeface="Arial MT"/>
                <a:cs typeface="Arial MT"/>
              </a:rPr>
              <a:t>Y</a:t>
            </a:r>
            <a:r>
              <a:rPr sz="1200" spc="-5" dirty="0">
                <a:latin typeface="Arial MT"/>
                <a:cs typeface="Arial MT"/>
              </a:rPr>
              <a:t>erasil</a:t>
            </a:r>
            <a:endParaRPr sz="1200">
              <a:latin typeface="Arial MT"/>
              <a:cs typeface="Arial MT"/>
            </a:endParaRPr>
          </a:p>
        </p:txBody>
      </p:sp>
      <p:sp>
        <p:nvSpPr>
          <p:cNvPr id="4" name="object 4"/>
          <p:cNvSpPr txBox="1"/>
          <p:nvPr/>
        </p:nvSpPr>
        <p:spPr>
          <a:xfrm>
            <a:off x="3117595" y="9366605"/>
            <a:ext cx="887730" cy="228268"/>
          </a:xfrm>
          <a:prstGeom prst="rect">
            <a:avLst/>
          </a:prstGeom>
        </p:spPr>
        <p:txBody>
          <a:bodyPr vert="horz" wrap="square" lIns="0" tIns="12700" rIns="0" bIns="0" rtlCol="0">
            <a:spAutoFit/>
          </a:bodyPr>
          <a:lstStyle/>
          <a:p>
            <a:pPr marL="12700">
              <a:lnSpc>
                <a:spcPct val="100000"/>
              </a:lnSpc>
              <a:spcBef>
                <a:spcPts val="100"/>
              </a:spcBef>
            </a:pPr>
            <a:r>
              <a:rPr lang="ru-RU" sz="1400" spc="-25" dirty="0">
                <a:latin typeface="Arial MT"/>
                <a:cs typeface="Arial MT"/>
              </a:rPr>
              <a:t>09</a:t>
            </a:r>
            <a:r>
              <a:rPr sz="1400" spc="-20" dirty="0">
                <a:latin typeface="Arial MT"/>
                <a:cs typeface="Arial MT"/>
              </a:rPr>
              <a:t>.</a:t>
            </a:r>
            <a:r>
              <a:rPr sz="1400" spc="-30" dirty="0">
                <a:latin typeface="Arial MT"/>
                <a:cs typeface="Arial MT"/>
              </a:rPr>
              <a:t>1</a:t>
            </a:r>
            <a:r>
              <a:rPr lang="ru-RU" sz="1400" spc="-30" dirty="0">
                <a:latin typeface="Arial MT"/>
                <a:cs typeface="Arial MT"/>
              </a:rPr>
              <a:t>1</a:t>
            </a:r>
            <a:r>
              <a:rPr sz="1400" spc="-35" dirty="0">
                <a:latin typeface="Arial MT"/>
                <a:cs typeface="Arial MT"/>
              </a:rPr>
              <a:t>.</a:t>
            </a:r>
            <a:r>
              <a:rPr sz="1400" spc="-30" dirty="0">
                <a:latin typeface="Arial MT"/>
                <a:cs typeface="Arial MT"/>
              </a:rPr>
              <a:t>2</a:t>
            </a:r>
            <a:r>
              <a:rPr sz="1400" spc="-40" dirty="0">
                <a:latin typeface="Arial MT"/>
                <a:cs typeface="Arial MT"/>
              </a:rPr>
              <a:t>0</a:t>
            </a:r>
            <a:r>
              <a:rPr sz="1400" spc="-30" dirty="0">
                <a:latin typeface="Arial MT"/>
                <a:cs typeface="Arial MT"/>
              </a:rPr>
              <a:t>2</a:t>
            </a:r>
            <a:r>
              <a:rPr sz="1400" dirty="0">
                <a:latin typeface="Arial MT"/>
                <a:cs typeface="Arial MT"/>
              </a:rPr>
              <a:t>4</a:t>
            </a:r>
          </a:p>
        </p:txBody>
      </p:sp>
      <p:pic>
        <p:nvPicPr>
          <p:cNvPr id="5" name="object 5"/>
          <p:cNvPicPr/>
          <p:nvPr/>
        </p:nvPicPr>
        <p:blipFill>
          <a:blip r:embed="rId2" cstate="print"/>
          <a:stretch>
            <a:fillRect/>
          </a:stretch>
        </p:blipFill>
        <p:spPr>
          <a:xfrm>
            <a:off x="2096770" y="914450"/>
            <a:ext cx="3991609" cy="9295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B2BADD5-F7D6-FB7C-AE5B-ED2AE58AC91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4EB1D8F-DE02-F925-FE8F-FBB9D105E54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10</a:t>
            </a:fld>
            <a:endParaRPr dirty="0"/>
          </a:p>
        </p:txBody>
      </p:sp>
      <p:sp>
        <p:nvSpPr>
          <p:cNvPr id="7" name="TextBox 6">
            <a:extLst>
              <a:ext uri="{FF2B5EF4-FFF2-40B4-BE49-F238E27FC236}">
                <a16:creationId xmlns:a16="http://schemas.microsoft.com/office/drawing/2014/main" id="{E8AF90E8-F41E-535E-7504-87267E2715B9}"/>
              </a:ext>
            </a:extLst>
          </p:cNvPr>
          <p:cNvSpPr txBox="1"/>
          <p:nvPr/>
        </p:nvSpPr>
        <p:spPr>
          <a:xfrm>
            <a:off x="2971800" y="7772400"/>
            <a:ext cx="2439700" cy="369332"/>
          </a:xfrm>
          <a:prstGeom prst="rect">
            <a:avLst/>
          </a:prstGeom>
          <a:noFill/>
        </p:spPr>
        <p:txBody>
          <a:bodyPr wrap="square" rtlCol="0">
            <a:spAutoFit/>
          </a:bodyPr>
          <a:lstStyle/>
          <a:p>
            <a:r>
              <a:rPr lang="en-US" dirty="0"/>
              <a:t>Pic1. Post creation</a:t>
            </a:r>
            <a:endParaRPr lang="ru-RU" dirty="0"/>
          </a:p>
        </p:txBody>
      </p:sp>
      <p:pic>
        <p:nvPicPr>
          <p:cNvPr id="5" name="Picture 4">
            <a:extLst>
              <a:ext uri="{FF2B5EF4-FFF2-40B4-BE49-F238E27FC236}">
                <a16:creationId xmlns:a16="http://schemas.microsoft.com/office/drawing/2014/main" id="{668355C8-D013-32B4-19D7-868DA79C99FB}"/>
              </a:ext>
            </a:extLst>
          </p:cNvPr>
          <p:cNvPicPr>
            <a:picLocks noChangeAspect="1"/>
          </p:cNvPicPr>
          <p:nvPr/>
        </p:nvPicPr>
        <p:blipFill>
          <a:blip r:embed="rId2"/>
          <a:stretch>
            <a:fillRect/>
          </a:stretch>
        </p:blipFill>
        <p:spPr>
          <a:xfrm>
            <a:off x="175694" y="941396"/>
            <a:ext cx="7421011" cy="6182588"/>
          </a:xfrm>
          <a:prstGeom prst="rect">
            <a:avLst/>
          </a:prstGeom>
        </p:spPr>
      </p:pic>
    </p:spTree>
    <p:extLst>
      <p:ext uri="{BB962C8B-B14F-4D97-AF65-F5344CB8AC3E}">
        <p14:creationId xmlns:p14="http://schemas.microsoft.com/office/powerpoint/2010/main" val="62987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BFBE8C-1997-AC13-1615-E51A2184921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5EDDADA-C385-8169-E993-231D9FF8575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11</a:t>
            </a:fld>
            <a:endParaRPr dirty="0"/>
          </a:p>
        </p:txBody>
      </p:sp>
      <p:sp>
        <p:nvSpPr>
          <p:cNvPr id="7" name="TextBox 6">
            <a:extLst>
              <a:ext uri="{FF2B5EF4-FFF2-40B4-BE49-F238E27FC236}">
                <a16:creationId xmlns:a16="http://schemas.microsoft.com/office/drawing/2014/main" id="{45F0ACA2-FD27-0C38-BD77-AE9D3DCBAFB2}"/>
              </a:ext>
            </a:extLst>
          </p:cNvPr>
          <p:cNvSpPr txBox="1"/>
          <p:nvPr/>
        </p:nvSpPr>
        <p:spPr>
          <a:xfrm>
            <a:off x="2666350" y="7315200"/>
            <a:ext cx="2439700" cy="369332"/>
          </a:xfrm>
          <a:prstGeom prst="rect">
            <a:avLst/>
          </a:prstGeom>
          <a:noFill/>
        </p:spPr>
        <p:txBody>
          <a:bodyPr wrap="square" rtlCol="0">
            <a:spAutoFit/>
          </a:bodyPr>
          <a:lstStyle/>
          <a:p>
            <a:r>
              <a:rPr lang="en-US" dirty="0"/>
              <a:t>Pic2. List of posts</a:t>
            </a:r>
            <a:endParaRPr lang="ru-RU" dirty="0"/>
          </a:p>
        </p:txBody>
      </p:sp>
      <p:pic>
        <p:nvPicPr>
          <p:cNvPr id="8" name="Picture 7">
            <a:extLst>
              <a:ext uri="{FF2B5EF4-FFF2-40B4-BE49-F238E27FC236}">
                <a16:creationId xmlns:a16="http://schemas.microsoft.com/office/drawing/2014/main" id="{356F5073-7777-CB9F-BB99-86E58A30D5A2}"/>
              </a:ext>
            </a:extLst>
          </p:cNvPr>
          <p:cNvPicPr>
            <a:picLocks noChangeAspect="1"/>
          </p:cNvPicPr>
          <p:nvPr/>
        </p:nvPicPr>
        <p:blipFill>
          <a:blip r:embed="rId2"/>
          <a:stretch>
            <a:fillRect/>
          </a:stretch>
        </p:blipFill>
        <p:spPr>
          <a:xfrm>
            <a:off x="613932" y="1219200"/>
            <a:ext cx="6544535" cy="5704974"/>
          </a:xfrm>
          <a:prstGeom prst="rect">
            <a:avLst/>
          </a:prstGeom>
        </p:spPr>
      </p:pic>
    </p:spTree>
    <p:extLst>
      <p:ext uri="{BB962C8B-B14F-4D97-AF65-F5344CB8AC3E}">
        <p14:creationId xmlns:p14="http://schemas.microsoft.com/office/powerpoint/2010/main" val="289909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2BE4237-A495-D4F5-60BD-6075B723F0A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F89F514-ABEC-AE1C-2B41-FA0349D54D3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12</a:t>
            </a:fld>
            <a:endParaRPr dirty="0"/>
          </a:p>
        </p:txBody>
      </p:sp>
      <p:sp>
        <p:nvSpPr>
          <p:cNvPr id="7" name="TextBox 6">
            <a:extLst>
              <a:ext uri="{FF2B5EF4-FFF2-40B4-BE49-F238E27FC236}">
                <a16:creationId xmlns:a16="http://schemas.microsoft.com/office/drawing/2014/main" id="{E73602A8-C8B8-02C1-899C-57BBEBCC669F}"/>
              </a:ext>
            </a:extLst>
          </p:cNvPr>
          <p:cNvSpPr txBox="1"/>
          <p:nvPr/>
        </p:nvSpPr>
        <p:spPr>
          <a:xfrm>
            <a:off x="2666350" y="7315200"/>
            <a:ext cx="2439700" cy="369332"/>
          </a:xfrm>
          <a:prstGeom prst="rect">
            <a:avLst/>
          </a:prstGeom>
          <a:noFill/>
        </p:spPr>
        <p:txBody>
          <a:bodyPr wrap="square" rtlCol="0">
            <a:spAutoFit/>
          </a:bodyPr>
          <a:lstStyle/>
          <a:p>
            <a:r>
              <a:rPr lang="en-US" dirty="0"/>
              <a:t>Pic3. Post by id</a:t>
            </a:r>
            <a:endParaRPr lang="ru-RU" dirty="0"/>
          </a:p>
        </p:txBody>
      </p:sp>
      <p:pic>
        <p:nvPicPr>
          <p:cNvPr id="12" name="Picture 11">
            <a:extLst>
              <a:ext uri="{FF2B5EF4-FFF2-40B4-BE49-F238E27FC236}">
                <a16:creationId xmlns:a16="http://schemas.microsoft.com/office/drawing/2014/main" id="{87837E56-084F-CA7F-E8C2-A430C6FEE280}"/>
              </a:ext>
            </a:extLst>
          </p:cNvPr>
          <p:cNvPicPr>
            <a:picLocks noChangeAspect="1"/>
          </p:cNvPicPr>
          <p:nvPr/>
        </p:nvPicPr>
        <p:blipFill>
          <a:blip r:embed="rId2"/>
          <a:stretch>
            <a:fillRect/>
          </a:stretch>
        </p:blipFill>
        <p:spPr>
          <a:xfrm>
            <a:off x="248915" y="1981200"/>
            <a:ext cx="6830842" cy="4544038"/>
          </a:xfrm>
          <a:prstGeom prst="rect">
            <a:avLst/>
          </a:prstGeom>
        </p:spPr>
      </p:pic>
    </p:spTree>
    <p:extLst>
      <p:ext uri="{BB962C8B-B14F-4D97-AF65-F5344CB8AC3E}">
        <p14:creationId xmlns:p14="http://schemas.microsoft.com/office/powerpoint/2010/main" val="180787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13</a:t>
            </a:fld>
            <a:endParaRPr dirty="0"/>
          </a:p>
        </p:txBody>
      </p:sp>
      <p:sp>
        <p:nvSpPr>
          <p:cNvPr id="2" name="object 2"/>
          <p:cNvSpPr txBox="1"/>
          <p:nvPr/>
        </p:nvSpPr>
        <p:spPr>
          <a:xfrm>
            <a:off x="901395" y="877950"/>
            <a:ext cx="5673090" cy="2039917"/>
          </a:xfrm>
          <a:prstGeom prst="rect">
            <a:avLst/>
          </a:prstGeom>
        </p:spPr>
        <p:txBody>
          <a:bodyPr vert="horz" wrap="square" lIns="0" tIns="12700" rIns="0" bIns="0" rtlCol="0">
            <a:spAutoFit/>
          </a:bodyPr>
          <a:lstStyle/>
          <a:p>
            <a:pPr marL="12700">
              <a:lnSpc>
                <a:spcPct val="100000"/>
              </a:lnSpc>
              <a:spcBef>
                <a:spcPts val="100"/>
              </a:spcBef>
            </a:pPr>
            <a:r>
              <a:rPr sz="2000" spc="-35" dirty="0">
                <a:latin typeface="Trebuchet MS"/>
                <a:cs typeface="Trebuchet MS"/>
              </a:rPr>
              <a:t>Conclusion</a:t>
            </a:r>
            <a:endParaRPr sz="2000" dirty="0">
              <a:latin typeface="Trebuchet MS"/>
              <a:cs typeface="Trebuchet MS"/>
            </a:endParaRPr>
          </a:p>
          <a:p>
            <a:pPr marL="12700" marR="5080">
              <a:lnSpc>
                <a:spcPct val="98900"/>
              </a:lnSpc>
              <a:spcBef>
                <a:spcPts val="65"/>
              </a:spcBef>
            </a:pPr>
            <a:r>
              <a:rPr lang="en-US" sz="1600" spc="-5" dirty="0">
                <a:latin typeface="Calibri"/>
                <a:cs typeface="Calibri"/>
              </a:rPr>
              <a:t>In the end, we created a working blog on Django. Now we have the ability to add articles, view them, and leave comments. We also customized the appearance using CSS and added categories to organize posts. This project showed the basic principles of working with Django and gave basic skills for creating web applications. In the future, you can expand the functionality of the blog, adding, for example, user registration or search by articles.</a:t>
            </a:r>
            <a:endParaRPr sz="1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a:t>
            </a:fld>
            <a:endParaRPr dirty="0"/>
          </a:p>
        </p:txBody>
      </p:sp>
      <p:sp>
        <p:nvSpPr>
          <p:cNvPr id="2" name="object 2"/>
          <p:cNvSpPr txBox="1"/>
          <p:nvPr/>
        </p:nvSpPr>
        <p:spPr>
          <a:xfrm>
            <a:off x="901395" y="880313"/>
            <a:ext cx="1909445" cy="331470"/>
          </a:xfrm>
          <a:prstGeom prst="rect">
            <a:avLst/>
          </a:prstGeom>
        </p:spPr>
        <p:txBody>
          <a:bodyPr vert="horz" wrap="square" lIns="0" tIns="13335" rIns="0" bIns="0" rtlCol="0">
            <a:spAutoFit/>
          </a:bodyPr>
          <a:lstStyle/>
          <a:p>
            <a:pPr marL="12700">
              <a:lnSpc>
                <a:spcPct val="100000"/>
              </a:lnSpc>
              <a:spcBef>
                <a:spcPts val="105"/>
              </a:spcBef>
            </a:pPr>
            <a:r>
              <a:rPr sz="2000" b="1" spc="-330" dirty="0">
                <a:latin typeface="Trebuchet MS"/>
                <a:cs typeface="Trebuchet MS"/>
              </a:rPr>
              <a:t>T</a:t>
            </a:r>
            <a:r>
              <a:rPr sz="2000" b="1" spc="-110" dirty="0">
                <a:latin typeface="Trebuchet MS"/>
                <a:cs typeface="Trebuchet MS"/>
              </a:rPr>
              <a:t>a</a:t>
            </a:r>
            <a:r>
              <a:rPr sz="2000" b="1" spc="-114" dirty="0">
                <a:latin typeface="Trebuchet MS"/>
                <a:cs typeface="Trebuchet MS"/>
              </a:rPr>
              <a:t>bl</a:t>
            </a:r>
            <a:r>
              <a:rPr sz="2000" b="1" dirty="0">
                <a:latin typeface="Trebuchet MS"/>
                <a:cs typeface="Trebuchet MS"/>
              </a:rPr>
              <a:t>e</a:t>
            </a:r>
            <a:r>
              <a:rPr sz="2000" b="1" spc="-355" dirty="0">
                <a:latin typeface="Trebuchet MS"/>
                <a:cs typeface="Trebuchet MS"/>
              </a:rPr>
              <a:t> </a:t>
            </a:r>
            <a:r>
              <a:rPr sz="2000" b="1" spc="-95" dirty="0">
                <a:latin typeface="Trebuchet MS"/>
                <a:cs typeface="Trebuchet MS"/>
              </a:rPr>
              <a:t>o</a:t>
            </a:r>
            <a:r>
              <a:rPr sz="2000" b="1" dirty="0">
                <a:latin typeface="Trebuchet MS"/>
                <a:cs typeface="Trebuchet MS"/>
              </a:rPr>
              <a:t>f</a:t>
            </a:r>
            <a:r>
              <a:rPr sz="2000" b="1" spc="-315" dirty="0">
                <a:latin typeface="Trebuchet MS"/>
                <a:cs typeface="Trebuchet MS"/>
              </a:rPr>
              <a:t> </a:t>
            </a:r>
            <a:r>
              <a:rPr sz="2000" b="1" spc="114" dirty="0">
                <a:latin typeface="Trebuchet MS"/>
                <a:cs typeface="Trebuchet MS"/>
              </a:rPr>
              <a:t>C</a:t>
            </a:r>
            <a:r>
              <a:rPr sz="2000" b="1" spc="-85" dirty="0">
                <a:latin typeface="Trebuchet MS"/>
                <a:cs typeface="Trebuchet MS"/>
              </a:rPr>
              <a:t>on</a:t>
            </a:r>
            <a:r>
              <a:rPr sz="2000" b="1" spc="-90" dirty="0">
                <a:latin typeface="Trebuchet MS"/>
                <a:cs typeface="Trebuchet MS"/>
              </a:rPr>
              <a:t>te</a:t>
            </a:r>
            <a:r>
              <a:rPr sz="2000" b="1" spc="-85" dirty="0">
                <a:latin typeface="Trebuchet MS"/>
                <a:cs typeface="Trebuchet MS"/>
              </a:rPr>
              <a:t>n</a:t>
            </a:r>
            <a:r>
              <a:rPr sz="2000" b="1" spc="-90" dirty="0">
                <a:latin typeface="Trebuchet MS"/>
                <a:cs typeface="Trebuchet MS"/>
              </a:rPr>
              <a:t>t</a:t>
            </a:r>
            <a:r>
              <a:rPr sz="2000" b="1" dirty="0">
                <a:latin typeface="Trebuchet MS"/>
                <a:cs typeface="Trebuchet MS"/>
              </a:rPr>
              <a:t>s</a:t>
            </a:r>
            <a:endParaRPr sz="2000">
              <a:latin typeface="Trebuchet MS"/>
              <a:cs typeface="Trebuchet MS"/>
            </a:endParaRPr>
          </a:p>
        </p:txBody>
      </p:sp>
      <p:sp>
        <p:nvSpPr>
          <p:cNvPr id="3" name="object 3"/>
          <p:cNvSpPr txBox="1"/>
          <p:nvPr/>
        </p:nvSpPr>
        <p:spPr>
          <a:xfrm>
            <a:off x="902919" y="1626234"/>
            <a:ext cx="5981065" cy="951543"/>
          </a:xfrm>
          <a:prstGeom prst="rect">
            <a:avLst/>
          </a:prstGeom>
        </p:spPr>
        <p:txBody>
          <a:bodyPr vert="horz" wrap="square" lIns="0" tIns="12700" rIns="0" bIns="0" rtlCol="0">
            <a:spAutoFit/>
          </a:bodyPr>
          <a:lstStyle/>
          <a:p>
            <a:pPr marR="8255" algn="r">
              <a:lnSpc>
                <a:spcPct val="100000"/>
              </a:lnSpc>
            </a:pPr>
            <a:r>
              <a:rPr sz="1200" b="1" i="1" u="heavy" spc="-85" dirty="0">
                <a:uFill>
                  <a:solidFill>
                    <a:srgbClr val="000000"/>
                  </a:solidFill>
                </a:uFill>
                <a:latin typeface="Trebuchet MS"/>
                <a:cs typeface="Trebuchet MS"/>
                <a:hlinkClick r:id="rId2" action="ppaction://hlinksldjump"/>
              </a:rPr>
              <a:t>Introduction</a:t>
            </a:r>
            <a:r>
              <a:rPr sz="1200" b="1" i="1" spc="-85" dirty="0">
                <a:latin typeface="Trebuchet MS"/>
                <a:cs typeface="Trebuchet MS"/>
              </a:rPr>
              <a:t>............................................................................................................</a:t>
            </a:r>
            <a:r>
              <a:rPr sz="1200" b="1" i="1" spc="409" dirty="0">
                <a:latin typeface="Trebuchet MS"/>
                <a:cs typeface="Trebuchet MS"/>
              </a:rPr>
              <a:t> </a:t>
            </a:r>
            <a:r>
              <a:rPr lang="ru-RU" sz="1200" b="1" i="1" spc="409" dirty="0">
                <a:latin typeface="Trebuchet MS"/>
                <a:cs typeface="Trebuchet MS"/>
              </a:rPr>
              <a:t>1</a:t>
            </a:r>
            <a:endParaRPr sz="1200" dirty="0">
              <a:latin typeface="Trebuchet MS"/>
              <a:cs typeface="Trebuchet MS"/>
            </a:endParaRPr>
          </a:p>
          <a:p>
            <a:pPr marR="7620" algn="r">
              <a:lnSpc>
                <a:spcPct val="100000"/>
              </a:lnSpc>
              <a:spcBef>
                <a:spcPts val="605"/>
              </a:spcBef>
            </a:pPr>
            <a:r>
              <a:rPr lang="en-US" sz="1100" b="1" u="heavy" spc="-25" dirty="0">
                <a:uFill>
                  <a:solidFill>
                    <a:srgbClr val="000000"/>
                  </a:solidFill>
                </a:uFill>
                <a:latin typeface="Trebuchet MS"/>
                <a:cs typeface="Trebuchet MS"/>
              </a:rPr>
              <a:t>Exercise Descriptions</a:t>
            </a:r>
            <a:r>
              <a:rPr lang="en-US" sz="1100" b="1" u="heavy" spc="-25" dirty="0">
                <a:uFill>
                  <a:solidFill>
                    <a:srgbClr val="000000"/>
                  </a:solidFill>
                </a:uFill>
                <a:latin typeface="Trebuchet MS"/>
                <a:cs typeface="Trebuchet MS"/>
                <a:hlinkClick r:id="rId3" action="ppaction://hlinksldjump"/>
              </a:rPr>
              <a:t>………………….</a:t>
            </a:r>
            <a:r>
              <a:rPr sz="1100" b="1" u="heavy" spc="-90" dirty="0">
                <a:uFill>
                  <a:solidFill>
                    <a:srgbClr val="000000"/>
                  </a:solidFill>
                </a:uFill>
                <a:latin typeface="Trebuchet MS"/>
                <a:cs typeface="Trebuchet MS"/>
                <a:hlinkClick r:id="rId3" action="ppaction://hlinksldjump"/>
              </a:rPr>
              <a:t>.......................................................</a:t>
            </a:r>
            <a:r>
              <a:rPr sz="1100" b="1" spc="-90" dirty="0">
                <a:latin typeface="Trebuchet MS"/>
                <a:cs typeface="Trebuchet MS"/>
              </a:rPr>
              <a:t>....................................</a:t>
            </a:r>
            <a:r>
              <a:rPr sz="1100" b="1" spc="5" dirty="0">
                <a:latin typeface="Trebuchet MS"/>
                <a:cs typeface="Trebuchet MS"/>
              </a:rPr>
              <a:t> </a:t>
            </a:r>
            <a:r>
              <a:rPr lang="ru-RU" sz="1100" b="1" spc="5" dirty="0">
                <a:latin typeface="Trebuchet MS"/>
                <a:cs typeface="Trebuchet MS"/>
              </a:rPr>
              <a:t>19</a:t>
            </a:r>
            <a:endParaRPr sz="1100" dirty="0">
              <a:latin typeface="Trebuchet MS"/>
              <a:cs typeface="Trebuchet MS"/>
            </a:endParaRPr>
          </a:p>
          <a:p>
            <a:pPr marR="8255" algn="r">
              <a:lnSpc>
                <a:spcPct val="100000"/>
              </a:lnSpc>
              <a:spcBef>
                <a:spcPts val="595"/>
              </a:spcBef>
            </a:pPr>
            <a:r>
              <a:rPr lang="en-US" sz="1200" b="1" i="1" spc="-10" dirty="0">
                <a:latin typeface="Trebuchet MS"/>
                <a:cs typeface="Trebuchet MS"/>
              </a:rPr>
              <a:t>Results……………..…………………………………..</a:t>
            </a:r>
            <a:r>
              <a:rPr lang="en-US" sz="1200" b="1" i="1" spc="-85" dirty="0">
                <a:latin typeface="Trebuchet MS"/>
                <a:cs typeface="Trebuchet MS"/>
              </a:rPr>
              <a:t>.................................................................</a:t>
            </a:r>
            <a:r>
              <a:rPr lang="en-US" sz="1200" b="1" i="1" spc="114" dirty="0">
                <a:latin typeface="Trebuchet MS"/>
                <a:cs typeface="Trebuchet MS"/>
              </a:rPr>
              <a:t> </a:t>
            </a:r>
            <a:r>
              <a:rPr lang="ru-RU" sz="1200" b="1" i="1" spc="114" dirty="0">
                <a:latin typeface="Trebuchet MS"/>
                <a:cs typeface="Trebuchet MS"/>
              </a:rPr>
              <a:t>20</a:t>
            </a:r>
            <a:endParaRPr lang="en-US" sz="1200" dirty="0">
              <a:latin typeface="Trebuchet MS"/>
              <a:cs typeface="Trebuchet MS"/>
            </a:endParaRPr>
          </a:p>
          <a:p>
            <a:pPr marR="7620" algn="r">
              <a:lnSpc>
                <a:spcPct val="100000"/>
              </a:lnSpc>
              <a:spcBef>
                <a:spcPts val="605"/>
              </a:spcBef>
            </a:pPr>
            <a:r>
              <a:rPr lang="en-US" sz="1100" b="1" spc="5" dirty="0">
                <a:latin typeface="Trebuchet MS"/>
                <a:cs typeface="Trebuchet MS"/>
              </a:rPr>
              <a:t>Conclusion………………………………….</a:t>
            </a:r>
            <a:r>
              <a:rPr sz="1100" spc="-90" dirty="0">
                <a:latin typeface="Trebuchet MS"/>
                <a:cs typeface="Trebuchet MS"/>
              </a:rPr>
              <a:t>..........................................................................................</a:t>
            </a:r>
            <a:r>
              <a:rPr sz="1100" spc="-60" dirty="0">
                <a:latin typeface="Trebuchet MS"/>
                <a:cs typeface="Trebuchet MS"/>
              </a:rPr>
              <a:t> </a:t>
            </a:r>
            <a:r>
              <a:rPr lang="ru-RU" sz="1100" spc="-60" dirty="0">
                <a:latin typeface="Trebuchet MS"/>
                <a:cs typeface="Trebuchet MS"/>
              </a:rPr>
              <a:t>21</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3</a:t>
            </a:fld>
            <a:endParaRPr dirty="0"/>
          </a:p>
        </p:txBody>
      </p:sp>
      <p:sp>
        <p:nvSpPr>
          <p:cNvPr id="2" name="object 2"/>
          <p:cNvSpPr txBox="1"/>
          <p:nvPr/>
        </p:nvSpPr>
        <p:spPr>
          <a:xfrm>
            <a:off x="889203" y="878205"/>
            <a:ext cx="6352540" cy="1897955"/>
          </a:xfrm>
          <a:prstGeom prst="rect">
            <a:avLst/>
          </a:prstGeom>
        </p:spPr>
        <p:txBody>
          <a:bodyPr vert="horz" wrap="square" lIns="0" tIns="12700" rIns="0" bIns="0" rtlCol="0">
            <a:spAutoFit/>
          </a:bodyPr>
          <a:lstStyle/>
          <a:p>
            <a:pPr marL="24765">
              <a:lnSpc>
                <a:spcPct val="100000"/>
              </a:lnSpc>
              <a:spcBef>
                <a:spcPts val="100"/>
              </a:spcBef>
            </a:pPr>
            <a:r>
              <a:rPr sz="2000" spc="-80" dirty="0">
                <a:latin typeface="Trebuchet MS"/>
                <a:cs typeface="Trebuchet MS"/>
              </a:rPr>
              <a:t>Introduction</a:t>
            </a:r>
            <a:endParaRPr sz="2000" dirty="0">
              <a:latin typeface="Trebuchet MS"/>
              <a:cs typeface="Trebuchet MS"/>
            </a:endParaRPr>
          </a:p>
          <a:p>
            <a:pPr>
              <a:lnSpc>
                <a:spcPct val="100000"/>
              </a:lnSpc>
              <a:spcBef>
                <a:spcPts val="20"/>
              </a:spcBef>
            </a:pPr>
            <a:endParaRPr sz="2250" dirty="0">
              <a:latin typeface="Trebuchet MS"/>
              <a:cs typeface="Trebuchet MS"/>
            </a:endParaRPr>
          </a:p>
          <a:p>
            <a:pPr marL="12700" marR="5080">
              <a:lnSpc>
                <a:spcPct val="100000"/>
              </a:lnSpc>
            </a:pPr>
            <a:r>
              <a:rPr lang="en-US" sz="1600" spc="-75" dirty="0">
                <a:latin typeface="Times New Roman"/>
                <a:cs typeface="Times New Roman"/>
              </a:rPr>
              <a:t>In this project, we are building a simple blog using Django. Our goal is to create a site where you can publish articles, view them, and leave comments. We will work with a database to store information, use templates to design pages, and add some styles to make the blog look nice. This project will help you understand how to build web applications with Django, starting with the basics.</a:t>
            </a:r>
            <a:endParaRPr sz="16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4</a:t>
            </a:fld>
            <a:endParaRPr dirty="0"/>
          </a:p>
        </p:txBody>
      </p:sp>
      <p:sp>
        <p:nvSpPr>
          <p:cNvPr id="2" name="object 2"/>
          <p:cNvSpPr txBox="1"/>
          <p:nvPr/>
        </p:nvSpPr>
        <p:spPr>
          <a:xfrm>
            <a:off x="889203" y="877265"/>
            <a:ext cx="5821680" cy="3114314"/>
          </a:xfrm>
          <a:prstGeom prst="rect">
            <a:avLst/>
          </a:prstGeom>
        </p:spPr>
        <p:txBody>
          <a:bodyPr vert="horz" wrap="square" lIns="0" tIns="13335" rIns="0" bIns="0" rtlCol="0">
            <a:spAutoFit/>
          </a:bodyPr>
          <a:lstStyle/>
          <a:p>
            <a:pPr marL="24765">
              <a:lnSpc>
                <a:spcPct val="100000"/>
              </a:lnSpc>
              <a:spcBef>
                <a:spcPts val="105"/>
              </a:spcBef>
            </a:pPr>
            <a:r>
              <a:rPr lang="en-US" sz="2000" spc="-120" dirty="0">
                <a:latin typeface="Trebuchet MS"/>
                <a:cs typeface="Trebuchet MS"/>
              </a:rPr>
              <a:t>Exercise 1, 2, 3</a:t>
            </a:r>
            <a:endParaRPr sz="2000" dirty="0">
              <a:latin typeface="Trebuchet MS"/>
              <a:cs typeface="Trebuchet MS"/>
            </a:endParaRPr>
          </a:p>
          <a:p>
            <a:pPr>
              <a:lnSpc>
                <a:spcPct val="100000"/>
              </a:lnSpc>
              <a:spcBef>
                <a:spcPts val="5"/>
              </a:spcBef>
            </a:pPr>
            <a:endParaRPr sz="2150" dirty="0">
              <a:latin typeface="Trebuchet MS"/>
              <a:cs typeface="Trebuchet MS"/>
            </a:endParaRPr>
          </a:p>
          <a:p>
            <a:pPr marL="12700" marR="5080">
              <a:lnSpc>
                <a:spcPct val="100000"/>
              </a:lnSpc>
            </a:pPr>
            <a:r>
              <a:rPr lang="en-US" sz="1600" spc="-5" dirty="0">
                <a:latin typeface="Times New Roman"/>
                <a:cs typeface="Times New Roman"/>
              </a:rPr>
              <a:t>In this exercise, we will create a simple model for blog posts. The model is called Post. This model will allow us to store posts with information about each one. I will also create a method that returns the post title as a string to make it easier to display the posts. We created a new model called Category so that we can add different categories to our posts. Categories will be related to posts through a many-to-many relationship, meaning that one post can have multiple categories, and one category can have many posts. In Exercise 3, I added a custom manager to our Post model to make it easier to find published posts and posts by a specific author.</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B7E503-6F7E-4DE9-7E31-721AB7E3243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E1CEE53-B9B7-9E64-2BB7-703F7BDA92C9}"/>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5</a:t>
            </a:fld>
            <a:endParaRPr dirty="0"/>
          </a:p>
        </p:txBody>
      </p:sp>
      <p:sp>
        <p:nvSpPr>
          <p:cNvPr id="7" name="TextBox 6">
            <a:extLst>
              <a:ext uri="{FF2B5EF4-FFF2-40B4-BE49-F238E27FC236}">
                <a16:creationId xmlns:a16="http://schemas.microsoft.com/office/drawing/2014/main" id="{AE11E114-9017-3ADD-15C7-45B031B6B502}"/>
              </a:ext>
            </a:extLst>
          </p:cNvPr>
          <p:cNvSpPr txBox="1"/>
          <p:nvPr/>
        </p:nvSpPr>
        <p:spPr>
          <a:xfrm>
            <a:off x="2374411" y="5233171"/>
            <a:ext cx="2439700" cy="369332"/>
          </a:xfrm>
          <a:prstGeom prst="rect">
            <a:avLst/>
          </a:prstGeom>
          <a:noFill/>
        </p:spPr>
        <p:txBody>
          <a:bodyPr wrap="square" rtlCol="0">
            <a:spAutoFit/>
          </a:bodyPr>
          <a:lstStyle/>
          <a:p>
            <a:r>
              <a:rPr lang="en-US" dirty="0"/>
              <a:t>Pic1. First Fragment</a:t>
            </a:r>
            <a:endParaRPr lang="ru-RU" dirty="0"/>
          </a:p>
        </p:txBody>
      </p:sp>
      <p:pic>
        <p:nvPicPr>
          <p:cNvPr id="4" name="Picture 3">
            <a:extLst>
              <a:ext uri="{FF2B5EF4-FFF2-40B4-BE49-F238E27FC236}">
                <a16:creationId xmlns:a16="http://schemas.microsoft.com/office/drawing/2014/main" id="{028607C0-D3BD-084B-0B5E-3887F2A59923}"/>
              </a:ext>
            </a:extLst>
          </p:cNvPr>
          <p:cNvPicPr>
            <a:picLocks noChangeAspect="1"/>
          </p:cNvPicPr>
          <p:nvPr/>
        </p:nvPicPr>
        <p:blipFill>
          <a:blip r:embed="rId2"/>
          <a:stretch>
            <a:fillRect/>
          </a:stretch>
        </p:blipFill>
        <p:spPr>
          <a:xfrm>
            <a:off x="1529780" y="558522"/>
            <a:ext cx="4712840" cy="4470678"/>
          </a:xfrm>
          <a:prstGeom prst="rect">
            <a:avLst/>
          </a:prstGeom>
        </p:spPr>
      </p:pic>
      <p:sp>
        <p:nvSpPr>
          <p:cNvPr id="6" name="TextBox 5">
            <a:extLst>
              <a:ext uri="{FF2B5EF4-FFF2-40B4-BE49-F238E27FC236}">
                <a16:creationId xmlns:a16="http://schemas.microsoft.com/office/drawing/2014/main" id="{4C64A015-7F80-B3BC-6E0E-AA41F99A3FA2}"/>
              </a:ext>
            </a:extLst>
          </p:cNvPr>
          <p:cNvSpPr txBox="1"/>
          <p:nvPr/>
        </p:nvSpPr>
        <p:spPr>
          <a:xfrm>
            <a:off x="533400" y="5615755"/>
            <a:ext cx="7346316" cy="4247317"/>
          </a:xfrm>
          <a:prstGeom prst="rect">
            <a:avLst/>
          </a:prstGeom>
          <a:noFill/>
        </p:spPr>
        <p:txBody>
          <a:bodyPr wrap="square" rtlCol="0">
            <a:spAutoFit/>
          </a:bodyPr>
          <a:lstStyle/>
          <a:p>
            <a:pPr marL="12700" marR="5080">
              <a:lnSpc>
                <a:spcPct val="100000"/>
              </a:lnSpc>
            </a:pPr>
            <a:r>
              <a:rPr lang="en-US" sz="1800" spc="-5" dirty="0">
                <a:latin typeface="Times New Roman"/>
                <a:cs typeface="Times New Roman"/>
              </a:rPr>
              <a:t>The Category model is used to store categories that posts can be assigned to.</a:t>
            </a:r>
          </a:p>
          <a:p>
            <a:pPr marL="12700" marR="5080">
              <a:lnSpc>
                <a:spcPct val="100000"/>
              </a:lnSpc>
            </a:pPr>
            <a:r>
              <a:rPr lang="en-US" sz="1800" spc="-5" dirty="0">
                <a:latin typeface="Times New Roman"/>
                <a:cs typeface="Times New Roman"/>
              </a:rPr>
              <a:t>The name field is the name of the category, limited to 100 characters.</a:t>
            </a:r>
          </a:p>
          <a:p>
            <a:pPr marL="12700" marR="5080">
              <a:lnSpc>
                <a:spcPct val="100000"/>
              </a:lnSpc>
            </a:pPr>
            <a:r>
              <a:rPr lang="en-US" sz="1800" spc="-5" dirty="0">
                <a:latin typeface="Times New Roman"/>
                <a:cs typeface="Times New Roman"/>
              </a:rPr>
              <a:t>The __str__ method returns the category name as a string for easy display. </a:t>
            </a:r>
            <a:r>
              <a:rPr lang="en-US" sz="1800" spc="-5" dirty="0" err="1">
                <a:latin typeface="Times New Roman"/>
                <a:cs typeface="Times New Roman"/>
              </a:rPr>
              <a:t>PublishedManager</a:t>
            </a:r>
            <a:r>
              <a:rPr lang="en-US" sz="1800" spc="-5" dirty="0">
                <a:latin typeface="Times New Roman"/>
                <a:cs typeface="Times New Roman"/>
              </a:rPr>
              <a:t> is a special manager that adds methods to make searching for posts easier.</a:t>
            </a:r>
          </a:p>
          <a:p>
            <a:pPr marL="12700" marR="5080">
              <a:lnSpc>
                <a:spcPct val="100000"/>
              </a:lnSpc>
            </a:pPr>
            <a:r>
              <a:rPr lang="en-US" sz="1800" spc="-5" dirty="0">
                <a:latin typeface="Times New Roman"/>
                <a:cs typeface="Times New Roman"/>
              </a:rPr>
              <a:t>The published() method returns only those posts that have a publication date set (that is, they are published).</a:t>
            </a:r>
          </a:p>
          <a:p>
            <a:pPr marL="12700" marR="5080">
              <a:lnSpc>
                <a:spcPct val="100000"/>
              </a:lnSpc>
            </a:pPr>
            <a:r>
              <a:rPr lang="en-US" sz="1800" spc="-5" dirty="0">
                <a:latin typeface="Times New Roman"/>
                <a:cs typeface="Times New Roman"/>
              </a:rPr>
              <a:t>The </a:t>
            </a:r>
            <a:r>
              <a:rPr lang="en-US" sz="1800" spc="-5" dirty="0" err="1">
                <a:latin typeface="Times New Roman"/>
                <a:cs typeface="Times New Roman"/>
              </a:rPr>
              <a:t>by_author</a:t>
            </a:r>
            <a:r>
              <a:rPr lang="en-US" sz="1800" spc="-5" dirty="0">
                <a:latin typeface="Times New Roman"/>
                <a:cs typeface="Times New Roman"/>
              </a:rPr>
              <a:t>(author) method returns posts written by a specific author (it must be passed to author). The Comment model stores comments on posts.</a:t>
            </a:r>
          </a:p>
          <a:p>
            <a:pPr marL="12700" marR="5080">
              <a:lnSpc>
                <a:spcPct val="100000"/>
              </a:lnSpc>
            </a:pPr>
            <a:r>
              <a:rPr lang="en-US" sz="1800" spc="-5" dirty="0">
                <a:latin typeface="Times New Roman"/>
                <a:cs typeface="Times New Roman"/>
              </a:rPr>
              <a:t>The post field indicates the post to which the comment belongs. Associated with the Post model. If a post is deleted, all its comments are deleted as well.</a:t>
            </a:r>
          </a:p>
          <a:p>
            <a:pPr marL="12700" marR="5080">
              <a:lnSpc>
                <a:spcPct val="100000"/>
              </a:lnSpc>
            </a:pPr>
            <a:r>
              <a:rPr lang="en-US" sz="1800" spc="-5" dirty="0">
                <a:latin typeface="Times New Roman"/>
                <a:cs typeface="Times New Roman"/>
              </a:rPr>
              <a:t>The content field is the text of the comment.</a:t>
            </a:r>
          </a:p>
          <a:p>
            <a:pPr marL="12700" marR="5080">
              <a:lnSpc>
                <a:spcPct val="100000"/>
              </a:lnSpc>
            </a:pPr>
            <a:r>
              <a:rPr lang="en-US" sz="1800" spc="-5" dirty="0">
                <a:latin typeface="Times New Roman"/>
                <a:cs typeface="Times New Roman"/>
              </a:rPr>
              <a:t>The author field indicates the user who wrote the comment.</a:t>
            </a:r>
          </a:p>
          <a:p>
            <a:pPr marL="12700" marR="5080">
              <a:lnSpc>
                <a:spcPct val="100000"/>
              </a:lnSpc>
            </a:pPr>
            <a:r>
              <a:rPr lang="en-US" sz="1800" spc="-5" dirty="0">
                <a:latin typeface="Times New Roman"/>
                <a:cs typeface="Times New Roman"/>
              </a:rPr>
              <a:t>The </a:t>
            </a:r>
            <a:r>
              <a:rPr lang="en-US" sz="1800" spc="-5" dirty="0" err="1">
                <a:latin typeface="Times New Roman"/>
                <a:cs typeface="Times New Roman"/>
              </a:rPr>
              <a:t>created_date</a:t>
            </a:r>
            <a:r>
              <a:rPr lang="en-US" sz="1800" spc="-5" dirty="0">
                <a:latin typeface="Times New Roman"/>
                <a:cs typeface="Times New Roman"/>
              </a:rPr>
              <a:t> field automatically saves the creation date of the comment when it is created (</a:t>
            </a:r>
            <a:r>
              <a:rPr lang="en-US" sz="1800" spc="-5" dirty="0" err="1">
                <a:latin typeface="Times New Roman"/>
                <a:cs typeface="Times New Roman"/>
              </a:rPr>
              <a:t>auto_now_add</a:t>
            </a:r>
            <a:r>
              <a:rPr lang="en-US" sz="1800" spc="-5" dirty="0">
                <a:latin typeface="Times New Roman"/>
                <a:cs typeface="Times New Roman"/>
              </a:rPr>
              <a:t>=True).</a:t>
            </a:r>
            <a:endParaRPr lang="en-US" sz="1800" dirty="0">
              <a:latin typeface="Times New Roman"/>
              <a:cs typeface="Times New Roman"/>
            </a:endParaRPr>
          </a:p>
        </p:txBody>
      </p:sp>
    </p:spTree>
    <p:extLst>
      <p:ext uri="{BB962C8B-B14F-4D97-AF65-F5344CB8AC3E}">
        <p14:creationId xmlns:p14="http://schemas.microsoft.com/office/powerpoint/2010/main" val="189149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1497006-0F7D-9861-B3FF-D51E0E6AA283}"/>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818AB5C-7AC3-88EC-7F14-56DF42F7466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6</a:t>
            </a:fld>
            <a:endParaRPr dirty="0"/>
          </a:p>
        </p:txBody>
      </p:sp>
      <p:sp>
        <p:nvSpPr>
          <p:cNvPr id="2" name="object 2">
            <a:extLst>
              <a:ext uri="{FF2B5EF4-FFF2-40B4-BE49-F238E27FC236}">
                <a16:creationId xmlns:a16="http://schemas.microsoft.com/office/drawing/2014/main" id="{9D6A6DEE-D271-262E-A46B-72483897AE05}"/>
              </a:ext>
            </a:extLst>
          </p:cNvPr>
          <p:cNvSpPr txBox="1"/>
          <p:nvPr/>
        </p:nvSpPr>
        <p:spPr>
          <a:xfrm>
            <a:off x="889202" y="877265"/>
            <a:ext cx="6349797" cy="3478516"/>
          </a:xfrm>
          <a:prstGeom prst="rect">
            <a:avLst/>
          </a:prstGeom>
        </p:spPr>
        <p:txBody>
          <a:bodyPr vert="horz" wrap="square" lIns="0" tIns="13335" rIns="0" bIns="0" rtlCol="0">
            <a:spAutoFit/>
          </a:bodyPr>
          <a:lstStyle/>
          <a:p>
            <a:pPr marL="24765">
              <a:lnSpc>
                <a:spcPct val="100000"/>
              </a:lnSpc>
              <a:spcBef>
                <a:spcPts val="105"/>
              </a:spcBef>
            </a:pPr>
            <a:r>
              <a:rPr lang="en-US" sz="2000" spc="-120" dirty="0">
                <a:latin typeface="Trebuchet MS"/>
                <a:cs typeface="Trebuchet MS"/>
              </a:rPr>
              <a:t>Exercise </a:t>
            </a:r>
            <a:r>
              <a:rPr lang="ru-RU" sz="2000" spc="-120" dirty="0">
                <a:latin typeface="Trebuchet MS"/>
                <a:cs typeface="Trebuchet MS"/>
              </a:rPr>
              <a:t>4, 5, 6</a:t>
            </a:r>
          </a:p>
          <a:p>
            <a:pPr marL="24765">
              <a:lnSpc>
                <a:spcPct val="100000"/>
              </a:lnSpc>
              <a:spcBef>
                <a:spcPts val="105"/>
              </a:spcBef>
            </a:pPr>
            <a:endParaRPr lang="ru-RU" sz="2000" spc="-120" dirty="0">
              <a:latin typeface="Trebuchet MS"/>
              <a:cs typeface="Trebuchet MS"/>
            </a:endParaRPr>
          </a:p>
          <a:p>
            <a:pPr marL="24765">
              <a:lnSpc>
                <a:spcPct val="100000"/>
              </a:lnSpc>
              <a:spcBef>
                <a:spcPts val="105"/>
              </a:spcBef>
            </a:pPr>
            <a:r>
              <a:rPr lang="en-US" dirty="0">
                <a:latin typeface="Times New Roman" panose="02020603050405020304" pitchFamily="18" charset="0"/>
                <a:cs typeface="Times New Roman" panose="02020603050405020304" pitchFamily="18" charset="0"/>
              </a:rPr>
              <a:t>In ex 4 I created a function that displays all blog posts. This function will get all the posts from the database and send them to the template, where they will be displayed as a list. In Exercise 5, I created the same pages, but using class based view instead of functions. Django gives special classes that make it easier to work with such pages. Created a class that will display a form on the page. If the user fills it out and submits it, the function will check the data and add the new post to the database. After successfully adding, the user will be redirected to the page with the list of posts.</a:t>
            </a:r>
          </a:p>
          <a:p>
            <a:pPr>
              <a:lnSpc>
                <a:spcPct val="100000"/>
              </a:lnSpc>
              <a:spcBef>
                <a:spcPts val="5"/>
              </a:spcBef>
            </a:pPr>
            <a:endParaRPr lang="en-US" sz="2150" dirty="0">
              <a:latin typeface="Trebuchet MS"/>
              <a:cs typeface="Trebuchet MS"/>
            </a:endParaRPr>
          </a:p>
        </p:txBody>
      </p:sp>
    </p:spTree>
    <p:extLst>
      <p:ext uri="{BB962C8B-B14F-4D97-AF65-F5344CB8AC3E}">
        <p14:creationId xmlns:p14="http://schemas.microsoft.com/office/powerpoint/2010/main" val="421236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CA72F4-B245-796D-715A-32CBEF101BC3}"/>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AA8C2AF3-FA1A-4B36-436E-177EDF14B21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7</a:t>
            </a:fld>
            <a:endParaRPr dirty="0"/>
          </a:p>
        </p:txBody>
      </p:sp>
      <p:sp>
        <p:nvSpPr>
          <p:cNvPr id="8" name="TextBox 7">
            <a:extLst>
              <a:ext uri="{FF2B5EF4-FFF2-40B4-BE49-F238E27FC236}">
                <a16:creationId xmlns:a16="http://schemas.microsoft.com/office/drawing/2014/main" id="{EC830CB0-D9F4-9794-25F4-ED36092FC434}"/>
              </a:ext>
            </a:extLst>
          </p:cNvPr>
          <p:cNvSpPr txBox="1"/>
          <p:nvPr/>
        </p:nvSpPr>
        <p:spPr>
          <a:xfrm>
            <a:off x="393497" y="6835676"/>
            <a:ext cx="6770774" cy="2308324"/>
          </a:xfrm>
          <a:prstGeom prst="rect">
            <a:avLst/>
          </a:prstGeom>
          <a:noFill/>
        </p:spPr>
        <p:txBody>
          <a:bodyPr wrap="square" rtlCol="0">
            <a:spAutoFit/>
          </a:bodyPr>
          <a:lstStyle/>
          <a:p>
            <a:r>
              <a:rPr lang="en-US" dirty="0"/>
              <a:t>The first function Gets all published posts from the database and passes them to the post_list.html template for display. It calls the published() method to select only those posts that have a publication date. It then uses render to display a template with those posts. The second function Finds and displays one specific post by its ID (pk). The second class specifies that the Post model should be used and that posts should be passed under the name posts. The </a:t>
            </a:r>
            <a:r>
              <a:rPr lang="en-US" dirty="0" err="1"/>
              <a:t>get_queryset</a:t>
            </a:r>
            <a:r>
              <a:rPr lang="en-US" dirty="0"/>
              <a:t>() method selects only published posts, as in the </a:t>
            </a:r>
            <a:r>
              <a:rPr lang="en-US" dirty="0" err="1"/>
              <a:t>post_list</a:t>
            </a:r>
            <a:r>
              <a:rPr lang="en-US" dirty="0"/>
              <a:t> function.</a:t>
            </a:r>
            <a:endParaRPr lang="ru-RU" dirty="0"/>
          </a:p>
        </p:txBody>
      </p:sp>
      <p:pic>
        <p:nvPicPr>
          <p:cNvPr id="3" name="Picture 2">
            <a:extLst>
              <a:ext uri="{FF2B5EF4-FFF2-40B4-BE49-F238E27FC236}">
                <a16:creationId xmlns:a16="http://schemas.microsoft.com/office/drawing/2014/main" id="{ADD6FB5F-9761-69FB-796A-392F87AFFCB5}"/>
              </a:ext>
            </a:extLst>
          </p:cNvPr>
          <p:cNvPicPr>
            <a:picLocks noChangeAspect="1"/>
          </p:cNvPicPr>
          <p:nvPr/>
        </p:nvPicPr>
        <p:blipFill>
          <a:blip r:embed="rId2"/>
          <a:stretch>
            <a:fillRect/>
          </a:stretch>
        </p:blipFill>
        <p:spPr>
          <a:xfrm>
            <a:off x="609600" y="914400"/>
            <a:ext cx="5801535" cy="3772426"/>
          </a:xfrm>
          <a:prstGeom prst="rect">
            <a:avLst/>
          </a:prstGeom>
        </p:spPr>
      </p:pic>
      <p:pic>
        <p:nvPicPr>
          <p:cNvPr id="7" name="Picture 6">
            <a:extLst>
              <a:ext uri="{FF2B5EF4-FFF2-40B4-BE49-F238E27FC236}">
                <a16:creationId xmlns:a16="http://schemas.microsoft.com/office/drawing/2014/main" id="{6D92E82D-EE78-CBA9-CFC8-8A7D8F9C9B67}"/>
              </a:ext>
            </a:extLst>
          </p:cNvPr>
          <p:cNvPicPr>
            <a:picLocks noChangeAspect="1"/>
          </p:cNvPicPr>
          <p:nvPr/>
        </p:nvPicPr>
        <p:blipFill>
          <a:blip r:embed="rId3"/>
          <a:stretch>
            <a:fillRect/>
          </a:stretch>
        </p:blipFill>
        <p:spPr>
          <a:xfrm>
            <a:off x="1371600" y="5265377"/>
            <a:ext cx="4005927" cy="1021920"/>
          </a:xfrm>
          <a:prstGeom prst="rect">
            <a:avLst/>
          </a:prstGeom>
        </p:spPr>
      </p:pic>
    </p:spTree>
    <p:extLst>
      <p:ext uri="{BB962C8B-B14F-4D97-AF65-F5344CB8AC3E}">
        <p14:creationId xmlns:p14="http://schemas.microsoft.com/office/powerpoint/2010/main" val="237406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7DD8ABC-60F9-F3C5-3D98-CC748AAACA4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C5362D1-2AF3-6133-A83F-AE381C2F8B1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8</a:t>
            </a:fld>
            <a:endParaRPr dirty="0"/>
          </a:p>
        </p:txBody>
      </p:sp>
      <p:sp>
        <p:nvSpPr>
          <p:cNvPr id="2" name="object 2">
            <a:extLst>
              <a:ext uri="{FF2B5EF4-FFF2-40B4-BE49-F238E27FC236}">
                <a16:creationId xmlns:a16="http://schemas.microsoft.com/office/drawing/2014/main" id="{279D7823-5B3D-F535-A79E-083C05F76909}"/>
              </a:ext>
            </a:extLst>
          </p:cNvPr>
          <p:cNvSpPr txBox="1"/>
          <p:nvPr/>
        </p:nvSpPr>
        <p:spPr>
          <a:xfrm>
            <a:off x="889203" y="877265"/>
            <a:ext cx="5821680" cy="3360535"/>
          </a:xfrm>
          <a:prstGeom prst="rect">
            <a:avLst/>
          </a:prstGeom>
        </p:spPr>
        <p:txBody>
          <a:bodyPr vert="horz" wrap="square" lIns="0" tIns="13335" rIns="0" bIns="0" rtlCol="0">
            <a:spAutoFit/>
          </a:bodyPr>
          <a:lstStyle/>
          <a:p>
            <a:pPr marL="24765">
              <a:lnSpc>
                <a:spcPct val="100000"/>
              </a:lnSpc>
              <a:spcBef>
                <a:spcPts val="105"/>
              </a:spcBef>
            </a:pPr>
            <a:r>
              <a:rPr lang="en-US" sz="2000" spc="-120" dirty="0">
                <a:latin typeface="Trebuchet MS"/>
                <a:cs typeface="Trebuchet MS"/>
              </a:rPr>
              <a:t>Exercise </a:t>
            </a:r>
            <a:r>
              <a:rPr lang="ru-RU" sz="2000" spc="-120" dirty="0">
                <a:latin typeface="Trebuchet MS"/>
                <a:cs typeface="Trebuchet MS"/>
              </a:rPr>
              <a:t>7, 8, 9</a:t>
            </a:r>
            <a:endParaRPr sz="2000" dirty="0">
              <a:latin typeface="Trebuchet MS"/>
              <a:cs typeface="Trebuchet MS"/>
            </a:endParaRPr>
          </a:p>
          <a:p>
            <a:pPr>
              <a:lnSpc>
                <a:spcPct val="100000"/>
              </a:lnSpc>
              <a:spcBef>
                <a:spcPts val="5"/>
              </a:spcBef>
            </a:pPr>
            <a:endParaRPr sz="2150" dirty="0">
              <a:latin typeface="Trebuchet MS"/>
              <a:cs typeface="Trebuchet MS"/>
            </a:endParaRPr>
          </a:p>
          <a:p>
            <a:pPr marL="12700" marR="5080">
              <a:lnSpc>
                <a:spcPct val="100000"/>
              </a:lnSpc>
            </a:pPr>
            <a:r>
              <a:rPr lang="en-US" sz="1600" spc="-5" dirty="0">
                <a:latin typeface="Times New Roman"/>
                <a:cs typeface="Times New Roman"/>
              </a:rPr>
              <a:t>In Exercise 7, create an HTML template to display a list of posts. The template will show the titles, authors, and publication dates of each post. Add a special template tag to make the publication date look nice. In Exercise 8, create a main template with common elements, such as a header and footer, for the site. This will help avoid duplicating code on different pages. Use the base template as a basis for other templates (for example, for a list of posts and a page with post details). These templates will add their own content, while maintaining a single style. In Exercise 9, create a CSS file that will set the styles for the pages. Include it in templates to change the appearance of text, colors, and the arrangement of elements.</a:t>
            </a:r>
            <a:endParaRPr sz="1600" dirty="0">
              <a:latin typeface="Times New Roman"/>
              <a:cs typeface="Times New Roman"/>
            </a:endParaRPr>
          </a:p>
        </p:txBody>
      </p:sp>
    </p:spTree>
    <p:extLst>
      <p:ext uri="{BB962C8B-B14F-4D97-AF65-F5344CB8AC3E}">
        <p14:creationId xmlns:p14="http://schemas.microsoft.com/office/powerpoint/2010/main" val="251606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4ACD1E8-6C4E-F0C2-5B82-0D786AD38B9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AF8041F-E552-C192-61B0-DD9B8585AC6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9</a:t>
            </a:fld>
            <a:endParaRPr dirty="0"/>
          </a:p>
        </p:txBody>
      </p:sp>
      <p:sp>
        <p:nvSpPr>
          <p:cNvPr id="8" name="TextBox 7">
            <a:extLst>
              <a:ext uri="{FF2B5EF4-FFF2-40B4-BE49-F238E27FC236}">
                <a16:creationId xmlns:a16="http://schemas.microsoft.com/office/drawing/2014/main" id="{A94E3A25-1BB4-E725-BDFA-8F686BD5EE23}"/>
              </a:ext>
            </a:extLst>
          </p:cNvPr>
          <p:cNvSpPr txBox="1"/>
          <p:nvPr/>
        </p:nvSpPr>
        <p:spPr>
          <a:xfrm>
            <a:off x="393497" y="6714529"/>
            <a:ext cx="6770774" cy="2308324"/>
          </a:xfrm>
          <a:prstGeom prst="rect">
            <a:avLst/>
          </a:prstGeom>
          <a:noFill/>
        </p:spPr>
        <p:txBody>
          <a:bodyPr wrap="square" rtlCol="0">
            <a:spAutoFit/>
          </a:bodyPr>
          <a:lstStyle/>
          <a:p>
            <a:r>
              <a:rPr lang="en-US" dirty="0"/>
              <a:t>The current template uses base.html as a base. This means that it will add its content to the special blocks of the base template.</a:t>
            </a:r>
          </a:p>
          <a:p>
            <a:r>
              <a:rPr lang="en-US" dirty="0"/>
              <a:t>This template goes through each post, outputs its title, author, date, and the first 30 words of text, neatly inserting this information into the base template. This CSS code sets the styles for the elements on the web page. This code makes the page background light gray, sets Arial as the primary font, sets the color blue for the headings, and increases the space between lines in paragraphs.</a:t>
            </a:r>
            <a:endParaRPr lang="ru-RU" dirty="0"/>
          </a:p>
        </p:txBody>
      </p:sp>
      <p:pic>
        <p:nvPicPr>
          <p:cNvPr id="5" name="Picture 4">
            <a:extLst>
              <a:ext uri="{FF2B5EF4-FFF2-40B4-BE49-F238E27FC236}">
                <a16:creationId xmlns:a16="http://schemas.microsoft.com/office/drawing/2014/main" id="{7757E912-141F-5E7B-C751-8BF1902B2534}"/>
              </a:ext>
            </a:extLst>
          </p:cNvPr>
          <p:cNvPicPr>
            <a:picLocks noChangeAspect="1"/>
          </p:cNvPicPr>
          <p:nvPr/>
        </p:nvPicPr>
        <p:blipFill>
          <a:blip r:embed="rId2"/>
          <a:stretch>
            <a:fillRect/>
          </a:stretch>
        </p:blipFill>
        <p:spPr>
          <a:xfrm>
            <a:off x="762000" y="533400"/>
            <a:ext cx="5287113" cy="2838846"/>
          </a:xfrm>
          <a:prstGeom prst="rect">
            <a:avLst/>
          </a:prstGeom>
        </p:spPr>
      </p:pic>
      <p:pic>
        <p:nvPicPr>
          <p:cNvPr id="7" name="Picture 6">
            <a:extLst>
              <a:ext uri="{FF2B5EF4-FFF2-40B4-BE49-F238E27FC236}">
                <a16:creationId xmlns:a16="http://schemas.microsoft.com/office/drawing/2014/main" id="{6B334CB1-86C9-96AB-82FB-A92B0893C90A}"/>
              </a:ext>
            </a:extLst>
          </p:cNvPr>
          <p:cNvPicPr>
            <a:picLocks noChangeAspect="1"/>
          </p:cNvPicPr>
          <p:nvPr/>
        </p:nvPicPr>
        <p:blipFill>
          <a:blip r:embed="rId3"/>
          <a:stretch>
            <a:fillRect/>
          </a:stretch>
        </p:blipFill>
        <p:spPr>
          <a:xfrm>
            <a:off x="567617" y="3650924"/>
            <a:ext cx="5929789" cy="2581635"/>
          </a:xfrm>
          <a:prstGeom prst="rect">
            <a:avLst/>
          </a:prstGeom>
        </p:spPr>
      </p:pic>
    </p:spTree>
    <p:extLst>
      <p:ext uri="{BB962C8B-B14F-4D97-AF65-F5344CB8AC3E}">
        <p14:creationId xmlns:p14="http://schemas.microsoft.com/office/powerpoint/2010/main" val="149229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TotalTime>
  <Words>1066</Words>
  <Application>Microsoft Office PowerPoint</Application>
  <PresentationFormat>Custom</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yerasil</dc:creator>
  <cp:lastModifiedBy>Yerasyl Serzhan</cp:lastModifiedBy>
  <cp:revision>2</cp:revision>
  <dcterms:created xsi:type="dcterms:W3CDTF">2024-11-09T06:16:03Z</dcterms:created>
  <dcterms:modified xsi:type="dcterms:W3CDTF">2024-11-10T16:44:58Z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Microsoft® PowerPoint® for Microsoft 365</vt:lpwstr>
  </property>
  <property fmtid="{D5CDD505-2E9C-101B-9397-08002B2CF9AE}" pid="4" name="LastSaved">
    <vt:filetime>2024-11-09T00:00:00Z</vt:filetime>
  </property>
</Properties>
</file>