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12" r:id="rId2"/>
    <p:sldId id="317" r:id="rId3"/>
    <p:sldId id="314" r:id="rId4"/>
    <p:sldId id="316" r:id="rId5"/>
    <p:sldId id="318" r:id="rId6"/>
    <p:sldId id="319" r:id="rId7"/>
    <p:sldId id="320" r:id="rId8"/>
    <p:sldId id="322" r:id="rId9"/>
    <p:sldId id="323" r:id="rId10"/>
    <p:sldId id="324" r:id="rId11"/>
    <p:sldId id="325" r:id="rId12"/>
    <p:sldId id="293" r:id="rId13"/>
    <p:sldId id="336" r:id="rId14"/>
    <p:sldId id="328" r:id="rId15"/>
    <p:sldId id="337" r:id="rId16"/>
    <p:sldId id="338" r:id="rId17"/>
    <p:sldId id="329" r:id="rId18"/>
    <p:sldId id="327" r:id="rId19"/>
    <p:sldId id="330" r:id="rId20"/>
    <p:sldId id="331" r:id="rId21"/>
    <p:sldId id="339" r:id="rId22"/>
    <p:sldId id="307" r:id="rId23"/>
    <p:sldId id="335" r:id="rId24"/>
    <p:sldId id="308" r:id="rId25"/>
    <p:sldId id="311" r:id="rId26"/>
    <p:sldId id="273" r:id="rId27"/>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95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74E1780-A114-4F0A-903E-4351880830F2}" type="datetimeFigureOut">
              <a:rPr lang="ru-RU" smtClean="0"/>
              <a:t>22.12.2024</a:t>
            </a:fld>
            <a:endParaRPr lang="ru-RU"/>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4492573-39AA-478E-9FD6-501B9C3C78F1}" type="slidenum">
              <a:rPr lang="ru-RU" smtClean="0"/>
              <a:t>‹#›</a:t>
            </a:fld>
            <a:endParaRPr lang="ru-RU"/>
          </a:p>
        </p:txBody>
      </p:sp>
    </p:spTree>
    <p:extLst>
      <p:ext uri="{BB962C8B-B14F-4D97-AF65-F5344CB8AC3E}">
        <p14:creationId xmlns:p14="http://schemas.microsoft.com/office/powerpoint/2010/main" val="284624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A4492573-39AA-478E-9FD6-501B9C3C78F1}" type="slidenum">
              <a:rPr lang="ru-RU" smtClean="0"/>
              <a:t>12</a:t>
            </a:fld>
            <a:endParaRPr lang="ru-RU"/>
          </a:p>
        </p:txBody>
      </p:sp>
    </p:spTree>
    <p:extLst>
      <p:ext uri="{BB962C8B-B14F-4D97-AF65-F5344CB8AC3E}">
        <p14:creationId xmlns:p14="http://schemas.microsoft.com/office/powerpoint/2010/main" val="359038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48747-76E6-5D43-B045-6001C2E9AF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6A7B97-0B26-585B-1D42-E7F61108F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50F26-5923-E003-CDC1-90D8A0D110C7}"/>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A728E83B-3FE2-19DB-AD13-FA548D12E7E8}"/>
              </a:ext>
            </a:extLst>
          </p:cNvPr>
          <p:cNvSpPr>
            <a:spLocks noGrp="1"/>
          </p:cNvSpPr>
          <p:nvPr>
            <p:ph type="sldNum" sz="quarter" idx="5"/>
          </p:nvPr>
        </p:nvSpPr>
        <p:spPr/>
        <p:txBody>
          <a:bodyPr/>
          <a:lstStyle/>
          <a:p>
            <a:fld id="{A4492573-39AA-478E-9FD6-501B9C3C78F1}" type="slidenum">
              <a:rPr lang="ru-RU" smtClean="0"/>
              <a:t>21</a:t>
            </a:fld>
            <a:endParaRPr lang="ru-RU"/>
          </a:p>
        </p:txBody>
      </p:sp>
    </p:spTree>
    <p:extLst>
      <p:ext uri="{BB962C8B-B14F-4D97-AF65-F5344CB8AC3E}">
        <p14:creationId xmlns:p14="http://schemas.microsoft.com/office/powerpoint/2010/main" val="248233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F109F-4295-9537-FB5D-524B76BC7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E2474-B2CD-86F3-ECBA-40F2D9701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08C0E-B2A6-8732-6010-2A69B796C425}"/>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AE6528F-F7EB-11F9-8F2B-54924329C783}"/>
              </a:ext>
            </a:extLst>
          </p:cNvPr>
          <p:cNvSpPr>
            <a:spLocks noGrp="1"/>
          </p:cNvSpPr>
          <p:nvPr>
            <p:ph type="sldNum" sz="quarter" idx="5"/>
          </p:nvPr>
        </p:nvSpPr>
        <p:spPr/>
        <p:txBody>
          <a:bodyPr/>
          <a:lstStyle/>
          <a:p>
            <a:fld id="{A4492573-39AA-478E-9FD6-501B9C3C78F1}" type="slidenum">
              <a:rPr lang="ru-RU" smtClean="0"/>
              <a:t>13</a:t>
            </a:fld>
            <a:endParaRPr lang="ru-RU"/>
          </a:p>
        </p:txBody>
      </p:sp>
    </p:spTree>
    <p:extLst>
      <p:ext uri="{BB962C8B-B14F-4D97-AF65-F5344CB8AC3E}">
        <p14:creationId xmlns:p14="http://schemas.microsoft.com/office/powerpoint/2010/main" val="289917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6EE69-5984-C1F1-D3E7-9CDE197BA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8804D-17A8-AE44-7B2C-305835FD2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54DB2-44D9-C04E-B813-270A4FE4A367}"/>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93B72210-0D59-DE7D-B5F2-11D7E5D935C6}"/>
              </a:ext>
            </a:extLst>
          </p:cNvPr>
          <p:cNvSpPr>
            <a:spLocks noGrp="1"/>
          </p:cNvSpPr>
          <p:nvPr>
            <p:ph type="sldNum" sz="quarter" idx="5"/>
          </p:nvPr>
        </p:nvSpPr>
        <p:spPr/>
        <p:txBody>
          <a:bodyPr/>
          <a:lstStyle/>
          <a:p>
            <a:fld id="{A4492573-39AA-478E-9FD6-501B9C3C78F1}" type="slidenum">
              <a:rPr lang="ru-RU" smtClean="0"/>
              <a:t>14</a:t>
            </a:fld>
            <a:endParaRPr lang="ru-RU"/>
          </a:p>
        </p:txBody>
      </p:sp>
    </p:spTree>
    <p:extLst>
      <p:ext uri="{BB962C8B-B14F-4D97-AF65-F5344CB8AC3E}">
        <p14:creationId xmlns:p14="http://schemas.microsoft.com/office/powerpoint/2010/main" val="178006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32C1C-11EC-2CF9-E691-CD9C04A248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476F0C-7074-BAE2-8567-3447AB74B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AED3EF-D3A3-6F14-F656-7122B96BD23B}"/>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7CA72FFE-E2D7-0966-D283-DD40ABD1124B}"/>
              </a:ext>
            </a:extLst>
          </p:cNvPr>
          <p:cNvSpPr>
            <a:spLocks noGrp="1"/>
          </p:cNvSpPr>
          <p:nvPr>
            <p:ph type="sldNum" sz="quarter" idx="5"/>
          </p:nvPr>
        </p:nvSpPr>
        <p:spPr/>
        <p:txBody>
          <a:bodyPr/>
          <a:lstStyle/>
          <a:p>
            <a:fld id="{A4492573-39AA-478E-9FD6-501B9C3C78F1}" type="slidenum">
              <a:rPr lang="ru-RU" smtClean="0"/>
              <a:t>15</a:t>
            </a:fld>
            <a:endParaRPr lang="ru-RU"/>
          </a:p>
        </p:txBody>
      </p:sp>
    </p:spTree>
    <p:extLst>
      <p:ext uri="{BB962C8B-B14F-4D97-AF65-F5344CB8AC3E}">
        <p14:creationId xmlns:p14="http://schemas.microsoft.com/office/powerpoint/2010/main" val="231588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5F49B-F606-20A0-CA6C-A2FF2E750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DDDD5C-0A74-3A47-6852-DC8F5DFD3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988EC4-0725-7E8D-8D7B-2A7959A0FF55}"/>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1C3314D5-802F-31C5-1AF1-9BE0BB767928}"/>
              </a:ext>
            </a:extLst>
          </p:cNvPr>
          <p:cNvSpPr>
            <a:spLocks noGrp="1"/>
          </p:cNvSpPr>
          <p:nvPr>
            <p:ph type="sldNum" sz="quarter" idx="5"/>
          </p:nvPr>
        </p:nvSpPr>
        <p:spPr/>
        <p:txBody>
          <a:bodyPr/>
          <a:lstStyle/>
          <a:p>
            <a:fld id="{A4492573-39AA-478E-9FD6-501B9C3C78F1}" type="slidenum">
              <a:rPr lang="ru-RU" smtClean="0"/>
              <a:t>16</a:t>
            </a:fld>
            <a:endParaRPr lang="ru-RU"/>
          </a:p>
        </p:txBody>
      </p:sp>
    </p:spTree>
    <p:extLst>
      <p:ext uri="{BB962C8B-B14F-4D97-AF65-F5344CB8AC3E}">
        <p14:creationId xmlns:p14="http://schemas.microsoft.com/office/powerpoint/2010/main" val="140099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8CBD1-CFB3-F2DB-CA59-2CB4025D0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800743-C5B3-32BE-81B8-1ABA41DEE4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C02F9-63E0-8950-1B78-9DF0EF2208BE}"/>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8C46C26-47BA-40E3-0919-1F5372B5E632}"/>
              </a:ext>
            </a:extLst>
          </p:cNvPr>
          <p:cNvSpPr>
            <a:spLocks noGrp="1"/>
          </p:cNvSpPr>
          <p:nvPr>
            <p:ph type="sldNum" sz="quarter" idx="5"/>
          </p:nvPr>
        </p:nvSpPr>
        <p:spPr/>
        <p:txBody>
          <a:bodyPr/>
          <a:lstStyle/>
          <a:p>
            <a:fld id="{A4492573-39AA-478E-9FD6-501B9C3C78F1}" type="slidenum">
              <a:rPr lang="ru-RU" smtClean="0"/>
              <a:t>17</a:t>
            </a:fld>
            <a:endParaRPr lang="ru-RU"/>
          </a:p>
        </p:txBody>
      </p:sp>
    </p:spTree>
    <p:extLst>
      <p:ext uri="{BB962C8B-B14F-4D97-AF65-F5344CB8AC3E}">
        <p14:creationId xmlns:p14="http://schemas.microsoft.com/office/powerpoint/2010/main" val="254064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701CC-BBD1-F9C4-7362-E6377B371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CF73C-0B78-389C-FCE3-8D0EDD488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CD01E1-37FB-2955-199C-2E68E79D9F59}"/>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05DD676F-D029-11A1-11F0-BDF5B5D4A2C2}"/>
              </a:ext>
            </a:extLst>
          </p:cNvPr>
          <p:cNvSpPr>
            <a:spLocks noGrp="1"/>
          </p:cNvSpPr>
          <p:nvPr>
            <p:ph type="sldNum" sz="quarter" idx="5"/>
          </p:nvPr>
        </p:nvSpPr>
        <p:spPr/>
        <p:txBody>
          <a:bodyPr/>
          <a:lstStyle/>
          <a:p>
            <a:fld id="{A4492573-39AA-478E-9FD6-501B9C3C78F1}" type="slidenum">
              <a:rPr lang="ru-RU" smtClean="0"/>
              <a:t>18</a:t>
            </a:fld>
            <a:endParaRPr lang="ru-RU"/>
          </a:p>
        </p:txBody>
      </p:sp>
    </p:spTree>
    <p:extLst>
      <p:ext uri="{BB962C8B-B14F-4D97-AF65-F5344CB8AC3E}">
        <p14:creationId xmlns:p14="http://schemas.microsoft.com/office/powerpoint/2010/main" val="291870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B87E1-9562-7E7A-004B-82E29729F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DC6D48-31B7-6DF6-2C83-7F89D47708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47E56-0853-4031-B21E-49332CEB3BF2}"/>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C6545C95-81FE-4031-F8BB-3CCAB23FD1B7}"/>
              </a:ext>
            </a:extLst>
          </p:cNvPr>
          <p:cNvSpPr>
            <a:spLocks noGrp="1"/>
          </p:cNvSpPr>
          <p:nvPr>
            <p:ph type="sldNum" sz="quarter" idx="5"/>
          </p:nvPr>
        </p:nvSpPr>
        <p:spPr/>
        <p:txBody>
          <a:bodyPr/>
          <a:lstStyle/>
          <a:p>
            <a:fld id="{A4492573-39AA-478E-9FD6-501B9C3C78F1}" type="slidenum">
              <a:rPr lang="ru-RU" smtClean="0"/>
              <a:t>19</a:t>
            </a:fld>
            <a:endParaRPr lang="ru-RU"/>
          </a:p>
        </p:txBody>
      </p:sp>
    </p:spTree>
    <p:extLst>
      <p:ext uri="{BB962C8B-B14F-4D97-AF65-F5344CB8AC3E}">
        <p14:creationId xmlns:p14="http://schemas.microsoft.com/office/powerpoint/2010/main" val="11998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837B5-B887-C72B-1FE3-A469594E96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AF03C7-940C-F2A4-742F-3C7E728FA4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C2B89-0CEA-C3C0-4E23-46CF8483A17D}"/>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AFDFB53B-0137-E851-B247-DCEB6435BA95}"/>
              </a:ext>
            </a:extLst>
          </p:cNvPr>
          <p:cNvSpPr>
            <a:spLocks noGrp="1"/>
          </p:cNvSpPr>
          <p:nvPr>
            <p:ph type="sldNum" sz="quarter" idx="5"/>
          </p:nvPr>
        </p:nvSpPr>
        <p:spPr/>
        <p:txBody>
          <a:bodyPr/>
          <a:lstStyle/>
          <a:p>
            <a:fld id="{A4492573-39AA-478E-9FD6-501B9C3C78F1}" type="slidenum">
              <a:rPr lang="ru-RU" smtClean="0"/>
              <a:t>20</a:t>
            </a:fld>
            <a:endParaRPr lang="ru-RU"/>
          </a:p>
        </p:txBody>
      </p:sp>
    </p:spTree>
    <p:extLst>
      <p:ext uri="{BB962C8B-B14F-4D97-AF65-F5344CB8AC3E}">
        <p14:creationId xmlns:p14="http://schemas.microsoft.com/office/powerpoint/2010/main" val="320774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12/22/2024</a:t>
            </a:fld>
            <a:endParaRPr lang="en-US"/>
          </a:p>
        </p:txBody>
      </p:sp>
      <p:sp>
        <p:nvSpPr>
          <p:cNvPr id="6" name="Holder 6"/>
          <p:cNvSpPr>
            <a:spLocks noGrp="1"/>
          </p:cNvSpPr>
          <p:nvPr>
            <p:ph type="sldNum" sz="quarter" idx="7"/>
          </p:nvPr>
        </p:nvSpPr>
        <p:spPr>
          <a:xfrm>
            <a:off x="3778884" y="9438564"/>
            <a:ext cx="260985" cy="18097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9580" y="3504456"/>
            <a:ext cx="3572404" cy="666503"/>
          </a:xfrm>
          <a:prstGeom prst="rect">
            <a:avLst/>
          </a:prstGeom>
        </p:spPr>
        <p:txBody>
          <a:bodyPr vert="horz" wrap="square" lIns="0" tIns="97955" rIns="0" bIns="0" rtlCol="0">
            <a:spAutoFit/>
          </a:bodyPr>
          <a:lstStyle/>
          <a:p>
            <a:pPr marL="2389" algn="ctr">
              <a:spcBef>
                <a:spcPts val="770"/>
              </a:spcBef>
            </a:pPr>
            <a:r>
              <a:rPr sz="1505" b="1" dirty="0">
                <a:latin typeface="Times New Roman"/>
                <a:cs typeface="Times New Roman"/>
              </a:rPr>
              <a:t>Final</a:t>
            </a:r>
            <a:r>
              <a:rPr sz="1505" b="1" spc="-38" dirty="0">
                <a:latin typeface="Times New Roman"/>
                <a:cs typeface="Times New Roman"/>
              </a:rPr>
              <a:t> </a:t>
            </a:r>
            <a:r>
              <a:rPr sz="1505" b="1" dirty="0">
                <a:latin typeface="Times New Roman"/>
                <a:cs typeface="Times New Roman"/>
              </a:rPr>
              <a:t>Project</a:t>
            </a:r>
            <a:r>
              <a:rPr sz="1505" b="1" spc="-38" dirty="0">
                <a:latin typeface="Times New Roman"/>
                <a:cs typeface="Times New Roman"/>
              </a:rPr>
              <a:t> </a:t>
            </a:r>
            <a:r>
              <a:rPr sz="1505" b="1" spc="-9" dirty="0">
                <a:latin typeface="Times New Roman"/>
                <a:cs typeface="Times New Roman"/>
              </a:rPr>
              <a:t>Report</a:t>
            </a:r>
            <a:endParaRPr sz="1505" dirty="0">
              <a:latin typeface="Times New Roman"/>
              <a:cs typeface="Times New Roman"/>
            </a:endParaRPr>
          </a:p>
          <a:p>
            <a:pPr algn="ctr">
              <a:spcBef>
                <a:spcPts val="677"/>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E-Learning Platform</a:t>
            </a:r>
            <a:endParaRPr lang="en-US" sz="1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3481832" y="9048927"/>
            <a:ext cx="812317" cy="442950"/>
          </a:xfrm>
          <a:prstGeom prst="rect">
            <a:avLst/>
          </a:prstGeom>
        </p:spPr>
        <p:txBody>
          <a:bodyPr vert="horz" wrap="square" lIns="0" tIns="11946" rIns="0" bIns="0" rtlCol="0">
            <a:spAutoFit/>
          </a:bodyPr>
          <a:lstStyle/>
          <a:p>
            <a:pPr marL="11946">
              <a:spcBef>
                <a:spcPts val="94"/>
              </a:spcBef>
            </a:pPr>
            <a:r>
              <a:rPr sz="1400" dirty="0">
                <a:latin typeface="Times New Roman"/>
                <a:cs typeface="Times New Roman"/>
              </a:rPr>
              <a:t>Almaty,</a:t>
            </a:r>
            <a:r>
              <a:rPr sz="1400" spc="-38" dirty="0">
                <a:latin typeface="Times New Roman"/>
                <a:cs typeface="Times New Roman"/>
              </a:rPr>
              <a:t> </a:t>
            </a:r>
            <a:r>
              <a:rPr sz="1400" spc="-19" dirty="0">
                <a:latin typeface="Times New Roman"/>
                <a:cs typeface="Times New Roman"/>
              </a:rPr>
              <a:t>2024</a:t>
            </a:r>
            <a:endParaRPr sz="1400" dirty="0">
              <a:latin typeface="Times New Roman"/>
              <a:cs typeface="Times New Roman"/>
            </a:endParaRPr>
          </a:p>
        </p:txBody>
      </p:sp>
      <p:pic>
        <p:nvPicPr>
          <p:cNvPr id="5" name="object 5"/>
          <p:cNvPicPr/>
          <p:nvPr/>
        </p:nvPicPr>
        <p:blipFill>
          <a:blip r:embed="rId2" cstate="print"/>
          <a:stretch>
            <a:fillRect/>
          </a:stretch>
        </p:blipFill>
        <p:spPr>
          <a:xfrm>
            <a:off x="1863170" y="677329"/>
            <a:ext cx="4047730" cy="946708"/>
          </a:xfrm>
          <a:prstGeom prst="rect">
            <a:avLst/>
          </a:prstGeom>
        </p:spPr>
      </p:pic>
      <p:sp>
        <p:nvSpPr>
          <p:cNvPr id="6" name="TextBox 5">
            <a:extLst>
              <a:ext uri="{FF2B5EF4-FFF2-40B4-BE49-F238E27FC236}">
                <a16:creationId xmlns:a16="http://schemas.microsoft.com/office/drawing/2014/main" id="{FF217BE0-6AFA-6E5C-13AB-CAF2BA102C31}"/>
              </a:ext>
            </a:extLst>
          </p:cNvPr>
          <p:cNvSpPr txBox="1"/>
          <p:nvPr/>
        </p:nvSpPr>
        <p:spPr>
          <a:xfrm>
            <a:off x="5652106" y="5174215"/>
            <a:ext cx="1842274" cy="1754326"/>
          </a:xfrm>
          <a:prstGeom prst="rect">
            <a:avLst/>
          </a:prstGeom>
          <a:noFill/>
        </p:spPr>
        <p:txBody>
          <a:bodyPr wrap="square" rtlCol="0">
            <a:spAutoFit/>
          </a:bodyPr>
          <a:lstStyle/>
          <a:p>
            <a:r>
              <a:rPr lang="en-US" dirty="0"/>
              <a:t>Serzhan Yerasyl</a:t>
            </a:r>
          </a:p>
          <a:p>
            <a:endParaRPr lang="en-US" dirty="0"/>
          </a:p>
          <a:p>
            <a:r>
              <a:rPr lang="en-US" sz="1800" spc="-9" dirty="0">
                <a:latin typeface="Times New Roman"/>
                <a:cs typeface="Times New Roman"/>
              </a:rPr>
              <a:t>23MD0434</a:t>
            </a:r>
          </a:p>
          <a:p>
            <a:endParaRPr lang="en-US" spc="-9" dirty="0">
              <a:latin typeface="Times New Roman"/>
              <a:cs typeface="Times New Roman"/>
            </a:endParaRPr>
          </a:p>
          <a:p>
            <a:r>
              <a:rPr lang="en-US" sz="1800" spc="-9" dirty="0">
                <a:latin typeface="Times New Roman"/>
                <a:cs typeface="Times New Roman"/>
              </a:rPr>
              <a:t>22.12.2024</a:t>
            </a:r>
            <a:endParaRPr lang="en-US" sz="1800" dirty="0">
              <a:latin typeface="Times New Roman"/>
              <a:cs typeface="Times New Roman"/>
            </a:endParaRPr>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9089B-AEF5-2BF0-A390-0A854DA83E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DD460F-2A62-D734-4C53-2F31E2F10E94}"/>
              </a:ext>
            </a:extLst>
          </p:cNvPr>
          <p:cNvSpPr txBox="1"/>
          <p:nvPr/>
        </p:nvSpPr>
        <p:spPr>
          <a:xfrm>
            <a:off x="609600" y="533400"/>
            <a:ext cx="6019800" cy="329320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Docker Networking and Volumes</a:t>
            </a:r>
          </a:p>
          <a:p>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Docker networks allow containers to interact if they are on the same network, this is like a definition area for them. Within the same network, they access each other by the service name described in the docker compose file, and not via an IP address Docker volumes are needed so that the data inside the container is not lost after they are completed or deleted. To do this, a folder is created on the local machine that is associated with the container folder, after deleting the container, all data inside the container is lost, but they are on the local machine, as soon as a new container is launched, the data from the local directory will be displayed in the container directory. </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05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8A5A0-2EA8-8A9F-B308-3F2FC3F20F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231E15-42E5-9C61-1D33-D4BAD635A921}"/>
              </a:ext>
            </a:extLst>
          </p:cNvPr>
          <p:cNvSpPr txBox="1"/>
          <p:nvPr/>
        </p:nvSpPr>
        <p:spPr>
          <a:xfrm>
            <a:off x="609600" y="533400"/>
            <a:ext cx="6019800" cy="353943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Django</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err="1"/>
              <a:t>Django</a:t>
            </a:r>
            <a:r>
              <a:rPr lang="en-US" sz="1600" dirty="0"/>
              <a:t> is a Python web framework that simplifies backend development. It offers built-in features like ORM, authentication, and an admin panel. In this project, Django manages course data, user authentication, and API endpoints. Its modular structure ensures that the application is easy to maintain.</a:t>
            </a:r>
          </a:p>
          <a:p>
            <a:r>
              <a:rPr lang="en-US" sz="1600" dirty="0"/>
              <a:t>To create a </a:t>
            </a:r>
            <a:r>
              <a:rPr lang="en-US" sz="1600" dirty="0" err="1"/>
              <a:t>django</a:t>
            </a:r>
            <a:r>
              <a:rPr lang="en-US" sz="1600" dirty="0"/>
              <a:t> project I entered </a:t>
            </a:r>
            <a:r>
              <a:rPr lang="en-US" sz="1600" dirty="0" err="1"/>
              <a:t>django</a:t>
            </a:r>
            <a:r>
              <a:rPr lang="en-US" sz="1600" dirty="0"/>
              <a:t>-admin </a:t>
            </a:r>
            <a:r>
              <a:rPr lang="en-US" sz="1600" dirty="0" err="1"/>
              <a:t>startproject</a:t>
            </a:r>
            <a:r>
              <a:rPr lang="en-US" sz="1600" dirty="0"/>
              <a:t> </a:t>
            </a:r>
            <a:r>
              <a:rPr lang="en-US" sz="1600" dirty="0" err="1"/>
              <a:t>myproject</a:t>
            </a:r>
            <a:r>
              <a:rPr lang="en-US" sz="1600" dirty="0"/>
              <a:t> the skeleton of the project is created. Then python manage.py </a:t>
            </a:r>
            <a:r>
              <a:rPr lang="en-US" sz="1600" dirty="0" err="1"/>
              <a:t>startapp</a:t>
            </a:r>
            <a:r>
              <a:rPr lang="en-US" sz="1600" dirty="0"/>
              <a:t> tasks to create an application inside the project, then this application was added to INSTALLED_APPS so that the project recognizes this application. In order to connect to the database that we raised via docker, you need to change the credentials in the variable database</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BC9BF6-9B5C-796D-7BBD-36E4B88059C5}"/>
              </a:ext>
            </a:extLst>
          </p:cNvPr>
          <p:cNvPicPr>
            <a:picLocks noChangeAspect="1"/>
          </p:cNvPicPr>
          <p:nvPr/>
        </p:nvPicPr>
        <p:blipFill>
          <a:blip r:embed="rId2"/>
          <a:stretch>
            <a:fillRect/>
          </a:stretch>
        </p:blipFill>
        <p:spPr>
          <a:xfrm>
            <a:off x="838200" y="4105960"/>
            <a:ext cx="5249008" cy="2086266"/>
          </a:xfrm>
          <a:prstGeom prst="rect">
            <a:avLst/>
          </a:prstGeom>
        </p:spPr>
      </p:pic>
    </p:spTree>
    <p:extLst>
      <p:ext uri="{BB962C8B-B14F-4D97-AF65-F5344CB8AC3E}">
        <p14:creationId xmlns:p14="http://schemas.microsoft.com/office/powerpoint/2010/main" val="121517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5C7A038-6508-A6DF-2966-3F0A7CBF0B8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5BC59CC-DF18-AF79-BD45-A192EED756F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12</a:t>
            </a:fld>
            <a:endParaRPr dirty="0"/>
          </a:p>
        </p:txBody>
      </p:sp>
      <p:sp>
        <p:nvSpPr>
          <p:cNvPr id="2" name="object 2">
            <a:extLst>
              <a:ext uri="{FF2B5EF4-FFF2-40B4-BE49-F238E27FC236}">
                <a16:creationId xmlns:a16="http://schemas.microsoft.com/office/drawing/2014/main" id="{C2F8E633-3BC8-7ADD-AD6F-157B2B13BA5B}"/>
              </a:ext>
            </a:extLst>
          </p:cNvPr>
          <p:cNvSpPr txBox="1"/>
          <p:nvPr/>
        </p:nvSpPr>
        <p:spPr>
          <a:xfrm>
            <a:off x="889203" y="878205"/>
            <a:ext cx="6352540" cy="2259593"/>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Models</a:t>
            </a:r>
            <a:endParaRPr lang="ru-RU" sz="1800" spc="-25" dirty="0">
              <a:uFill>
                <a:solidFill>
                  <a:srgbClr val="000000"/>
                </a:solidFill>
              </a:uFill>
              <a:latin typeface="Trebuchet MS"/>
              <a:cs typeface="Trebuchet MS"/>
            </a:endParaRPr>
          </a:p>
          <a:p>
            <a:pPr algn="l"/>
            <a:r>
              <a:rPr lang="en-US" sz="1600" dirty="0"/>
              <a:t>The structure and functionality of the database in our Django application is defined in models. Django models allow us to represent the structure of our data, easily manage it via an ORM, and provide the flexibility to make changes as needed. Migrations in Django allow us to apply changes to the database schema based on our models, keeping the database structure in sync with the code. Once we have described the structure in the models, we write python manage.py </a:t>
            </a:r>
            <a:r>
              <a:rPr lang="en-US" sz="1600" dirty="0" err="1"/>
              <a:t>makemigrations</a:t>
            </a:r>
            <a:r>
              <a:rPr lang="en-US" sz="1600" dirty="0"/>
              <a:t> to have Django generate migration files and apply them to the database with python manage.py migrate </a:t>
            </a:r>
            <a:endParaRPr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950610-678F-53C5-0B1E-0B2FDBDDB45D}"/>
              </a:ext>
            </a:extLst>
          </p:cNvPr>
          <p:cNvPicPr>
            <a:picLocks noChangeAspect="1"/>
          </p:cNvPicPr>
          <p:nvPr/>
        </p:nvPicPr>
        <p:blipFill>
          <a:blip r:embed="rId3"/>
          <a:stretch>
            <a:fillRect/>
          </a:stretch>
        </p:blipFill>
        <p:spPr>
          <a:xfrm>
            <a:off x="889203" y="3498092"/>
            <a:ext cx="6197397" cy="4758824"/>
          </a:xfrm>
          <a:prstGeom prst="rect">
            <a:avLst/>
          </a:prstGeom>
        </p:spPr>
      </p:pic>
    </p:spTree>
    <p:extLst>
      <p:ext uri="{BB962C8B-B14F-4D97-AF65-F5344CB8AC3E}">
        <p14:creationId xmlns:p14="http://schemas.microsoft.com/office/powerpoint/2010/main" val="11721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BA62BE4-3F83-616A-F7FB-936BE5E8121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068E96D-DB2B-613C-8687-E8B7A1B0FF0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13</a:t>
            </a:fld>
            <a:endParaRPr dirty="0"/>
          </a:p>
        </p:txBody>
      </p:sp>
      <p:sp>
        <p:nvSpPr>
          <p:cNvPr id="2" name="object 2">
            <a:extLst>
              <a:ext uri="{FF2B5EF4-FFF2-40B4-BE49-F238E27FC236}">
                <a16:creationId xmlns:a16="http://schemas.microsoft.com/office/drawing/2014/main" id="{B0D423CC-AB70-9865-A4C5-76F1DC5A2F7B}"/>
              </a:ext>
            </a:extLst>
          </p:cNvPr>
          <p:cNvSpPr txBox="1"/>
          <p:nvPr/>
        </p:nvSpPr>
        <p:spPr>
          <a:xfrm>
            <a:off x="889203" y="878205"/>
            <a:ext cx="6352540" cy="3244478"/>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Views</a:t>
            </a:r>
            <a:endParaRPr lang="en-US" sz="1600" dirty="0"/>
          </a:p>
          <a:p>
            <a:pPr algn="l"/>
            <a:r>
              <a:rPr lang="en-US" sz="1600" dirty="0" err="1"/>
              <a:t>CourseListView</a:t>
            </a:r>
            <a:r>
              <a:rPr lang="en-US" sz="1600" dirty="0"/>
              <a:t> class is responsible for displaying a list of all courses. In the get method, a database query is made to retrieve all Course model objects using </a:t>
            </a:r>
            <a:r>
              <a:rPr lang="en-US" sz="1600" dirty="0" err="1"/>
              <a:t>Course.objects.all</a:t>
            </a:r>
            <a:r>
              <a:rPr lang="en-US" sz="1600" dirty="0"/>
              <a:t>(). Then, the courses.html HTML template is loaded and data is passed to it via the context, which contains the list of courses. The template is rendered using </a:t>
            </a:r>
            <a:r>
              <a:rPr lang="en-US" sz="1600" dirty="0" err="1"/>
              <a:t>loader.get_template</a:t>
            </a:r>
            <a:r>
              <a:rPr lang="en-US" sz="1600" dirty="0"/>
              <a:t> and </a:t>
            </a:r>
            <a:r>
              <a:rPr lang="en-US" sz="1600" dirty="0" err="1"/>
              <a:t>template.render</a:t>
            </a:r>
            <a:r>
              <a:rPr lang="en-US" sz="1600" dirty="0"/>
              <a:t>, and the result is returned as an HTTP response.</a:t>
            </a:r>
          </a:p>
          <a:p>
            <a:pPr algn="l"/>
            <a:r>
              <a:rPr lang="en-US" sz="1600" dirty="0" err="1"/>
              <a:t>CourseDetailView</a:t>
            </a:r>
            <a:r>
              <a:rPr lang="en-US" sz="1600" dirty="0"/>
              <a:t> class is designed to display details of a specific course. In the get method, a course is retrieved from the database using method </a:t>
            </a:r>
            <a:r>
              <a:rPr lang="en-US" sz="1600" dirty="0" err="1"/>
              <a:t>get_object</a:t>
            </a:r>
            <a:r>
              <a:rPr lang="en-US" sz="1600" dirty="0"/>
              <a:t> by field Id. If a course with the specified ID is not found, a code 404 will return. Then, the course_detail.html template is loaded and the course information is passed. The template is rendered and returned as an HTTP response.</a:t>
            </a:r>
            <a:endParaRPr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F07F52-2C86-4F98-6684-C80DE4441316}"/>
              </a:ext>
            </a:extLst>
          </p:cNvPr>
          <p:cNvPicPr>
            <a:picLocks noChangeAspect="1"/>
          </p:cNvPicPr>
          <p:nvPr/>
        </p:nvPicPr>
        <p:blipFill>
          <a:blip r:embed="rId3"/>
          <a:stretch>
            <a:fillRect/>
          </a:stretch>
        </p:blipFill>
        <p:spPr>
          <a:xfrm>
            <a:off x="1157166" y="4419600"/>
            <a:ext cx="5597707" cy="2543519"/>
          </a:xfrm>
          <a:prstGeom prst="rect">
            <a:avLst/>
          </a:prstGeom>
        </p:spPr>
      </p:pic>
    </p:spTree>
    <p:extLst>
      <p:ext uri="{BB962C8B-B14F-4D97-AF65-F5344CB8AC3E}">
        <p14:creationId xmlns:p14="http://schemas.microsoft.com/office/powerpoint/2010/main" val="336915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5B395B-5A51-6BB4-EE7E-DE3F0F94716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D7E6DA1-5C25-0677-0616-8F6F0B7B2C5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14</a:t>
            </a:fld>
            <a:endParaRPr dirty="0"/>
          </a:p>
        </p:txBody>
      </p:sp>
      <p:sp>
        <p:nvSpPr>
          <p:cNvPr id="2" name="object 2">
            <a:extLst>
              <a:ext uri="{FF2B5EF4-FFF2-40B4-BE49-F238E27FC236}">
                <a16:creationId xmlns:a16="http://schemas.microsoft.com/office/drawing/2014/main" id="{2D7B83AF-093B-162E-99AE-2E49DE7DD0FA}"/>
              </a:ext>
            </a:extLst>
          </p:cNvPr>
          <p:cNvSpPr txBox="1"/>
          <p:nvPr/>
        </p:nvSpPr>
        <p:spPr>
          <a:xfrm>
            <a:off x="889203" y="878205"/>
            <a:ext cx="6352540" cy="2259593"/>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Templates</a:t>
            </a:r>
          </a:p>
          <a:p>
            <a:pPr algn="l"/>
            <a:r>
              <a:rPr lang="en-US" sz="1600" dirty="0">
                <a:latin typeface="Times New Roman" panose="02020603050405020304" pitchFamily="18" charset="0"/>
                <a:cs typeface="Times New Roman" panose="02020603050405020304" pitchFamily="18" charset="0"/>
              </a:rPr>
              <a:t>This HTML template displays a list of available courses using Bootstrap for a modern and responsive design. The header includes styles and metadata for mobile optimization. The main content includes a header and a grid of course cards, where each card shows the course name, a short description (truncated to 100 characters), price, and a button to navigate to the details page. The template uses Django's {% for course in courses %} loop to dynamically generate cards from the passed list of courses, ensuring usability and scalability.</a:t>
            </a:r>
            <a:endParaRPr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C75986-3D56-1201-119F-EFA6FEDE9498}"/>
              </a:ext>
            </a:extLst>
          </p:cNvPr>
          <p:cNvPicPr>
            <a:picLocks noChangeAspect="1"/>
          </p:cNvPicPr>
          <p:nvPr/>
        </p:nvPicPr>
        <p:blipFill>
          <a:blip r:embed="rId3"/>
          <a:stretch>
            <a:fillRect/>
          </a:stretch>
        </p:blipFill>
        <p:spPr>
          <a:xfrm>
            <a:off x="288085" y="3276600"/>
            <a:ext cx="7242581" cy="4380405"/>
          </a:xfrm>
          <a:prstGeom prst="rect">
            <a:avLst/>
          </a:prstGeom>
        </p:spPr>
      </p:pic>
    </p:spTree>
    <p:extLst>
      <p:ext uri="{BB962C8B-B14F-4D97-AF65-F5344CB8AC3E}">
        <p14:creationId xmlns:p14="http://schemas.microsoft.com/office/powerpoint/2010/main" val="311980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4E6138-2976-6B78-2B9C-24E7DA26EB8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D6B7531-D59D-64A2-0807-DA2F4ECCE2F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15</a:t>
            </a:fld>
            <a:endParaRPr dirty="0"/>
          </a:p>
        </p:txBody>
      </p:sp>
      <p:sp>
        <p:nvSpPr>
          <p:cNvPr id="2" name="object 2">
            <a:extLst>
              <a:ext uri="{FF2B5EF4-FFF2-40B4-BE49-F238E27FC236}">
                <a16:creationId xmlns:a16="http://schemas.microsoft.com/office/drawing/2014/main" id="{47D8C594-77A8-62C4-9019-A885840AE0B8}"/>
              </a:ext>
            </a:extLst>
          </p:cNvPr>
          <p:cNvSpPr txBox="1"/>
          <p:nvPr/>
        </p:nvSpPr>
        <p:spPr>
          <a:xfrm>
            <a:off x="3124200" y="5164938"/>
            <a:ext cx="6352540" cy="259045"/>
          </a:xfrm>
          <a:prstGeom prst="rect">
            <a:avLst/>
          </a:prstGeom>
        </p:spPr>
        <p:txBody>
          <a:bodyPr vert="horz" wrap="square" lIns="0" tIns="12700" rIns="0" bIns="0" rtlCol="0">
            <a:spAutoFit/>
          </a:bodyPr>
          <a:lstStyle/>
          <a:p>
            <a:pPr algn="l"/>
            <a:r>
              <a:rPr lang="en-US" sz="1600" dirty="0">
                <a:latin typeface="Times New Roman" panose="02020603050405020304" pitchFamily="18" charset="0"/>
                <a:cs typeface="Times New Roman" panose="02020603050405020304" pitchFamily="18" charset="0"/>
              </a:rPr>
              <a:t>All courses</a:t>
            </a:r>
            <a:endParaRPr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349B2BE-6266-48FB-0B08-5EB1470D6A80}"/>
              </a:ext>
            </a:extLst>
          </p:cNvPr>
          <p:cNvPicPr>
            <a:picLocks noChangeAspect="1"/>
          </p:cNvPicPr>
          <p:nvPr/>
        </p:nvPicPr>
        <p:blipFill>
          <a:blip r:embed="rId3"/>
          <a:stretch>
            <a:fillRect/>
          </a:stretch>
        </p:blipFill>
        <p:spPr>
          <a:xfrm>
            <a:off x="0" y="645500"/>
            <a:ext cx="7772400" cy="4281093"/>
          </a:xfrm>
          <a:prstGeom prst="rect">
            <a:avLst/>
          </a:prstGeom>
        </p:spPr>
      </p:pic>
    </p:spTree>
    <p:extLst>
      <p:ext uri="{BB962C8B-B14F-4D97-AF65-F5344CB8AC3E}">
        <p14:creationId xmlns:p14="http://schemas.microsoft.com/office/powerpoint/2010/main" val="286158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DAACB9-4195-F7D9-BA4D-73138EBEBEF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2BF03A2-8B9C-67B3-285D-5E8D73D7C51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16</a:t>
            </a:fld>
            <a:endParaRPr dirty="0"/>
          </a:p>
        </p:txBody>
      </p:sp>
      <p:sp>
        <p:nvSpPr>
          <p:cNvPr id="2" name="object 2">
            <a:extLst>
              <a:ext uri="{FF2B5EF4-FFF2-40B4-BE49-F238E27FC236}">
                <a16:creationId xmlns:a16="http://schemas.microsoft.com/office/drawing/2014/main" id="{6083563B-1FF7-0A0F-25A9-61B813B80451}"/>
              </a:ext>
            </a:extLst>
          </p:cNvPr>
          <p:cNvSpPr txBox="1"/>
          <p:nvPr/>
        </p:nvSpPr>
        <p:spPr>
          <a:xfrm>
            <a:off x="3200400" y="4572000"/>
            <a:ext cx="6352540" cy="259045"/>
          </a:xfrm>
          <a:prstGeom prst="rect">
            <a:avLst/>
          </a:prstGeom>
        </p:spPr>
        <p:txBody>
          <a:bodyPr vert="horz" wrap="square" lIns="0" tIns="12700" rIns="0" bIns="0" rtlCol="0">
            <a:spAutoFit/>
          </a:bodyPr>
          <a:lstStyle/>
          <a:p>
            <a:pPr algn="l"/>
            <a:r>
              <a:rPr lang="en-US" sz="1600" dirty="0">
                <a:latin typeface="Times New Roman" panose="02020603050405020304" pitchFamily="18" charset="0"/>
                <a:cs typeface="Times New Roman" panose="02020603050405020304" pitchFamily="18" charset="0"/>
              </a:rPr>
              <a:t>Separately course</a:t>
            </a:r>
            <a:endParaRPr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F0B25E7-54FE-98D6-889F-1C3180BDBAD7}"/>
              </a:ext>
            </a:extLst>
          </p:cNvPr>
          <p:cNvPicPr>
            <a:picLocks noChangeAspect="1"/>
          </p:cNvPicPr>
          <p:nvPr/>
        </p:nvPicPr>
        <p:blipFill>
          <a:blip r:embed="rId3"/>
          <a:stretch>
            <a:fillRect/>
          </a:stretch>
        </p:blipFill>
        <p:spPr>
          <a:xfrm>
            <a:off x="153669" y="1371600"/>
            <a:ext cx="7390131" cy="2825591"/>
          </a:xfrm>
          <a:prstGeom prst="rect">
            <a:avLst/>
          </a:prstGeom>
        </p:spPr>
      </p:pic>
    </p:spTree>
    <p:extLst>
      <p:ext uri="{BB962C8B-B14F-4D97-AF65-F5344CB8AC3E}">
        <p14:creationId xmlns:p14="http://schemas.microsoft.com/office/powerpoint/2010/main" val="284464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47E129-BCFD-9FE8-2DF5-34C83B428CF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11D4499-A447-4FDD-56CD-A404CFF80E0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17</a:t>
            </a:fld>
            <a:endParaRPr dirty="0"/>
          </a:p>
        </p:txBody>
      </p:sp>
      <p:sp>
        <p:nvSpPr>
          <p:cNvPr id="2" name="object 2">
            <a:extLst>
              <a:ext uri="{FF2B5EF4-FFF2-40B4-BE49-F238E27FC236}">
                <a16:creationId xmlns:a16="http://schemas.microsoft.com/office/drawing/2014/main" id="{1B0487A2-697A-62A8-92BD-DD44B4A75F01}"/>
              </a:ext>
            </a:extLst>
          </p:cNvPr>
          <p:cNvSpPr txBox="1"/>
          <p:nvPr/>
        </p:nvSpPr>
        <p:spPr>
          <a:xfrm>
            <a:off x="889203" y="878205"/>
            <a:ext cx="6352540" cy="1520929"/>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Django-Rest-Framework</a:t>
            </a:r>
          </a:p>
          <a:p>
            <a:pPr algn="l"/>
            <a:r>
              <a:rPr lang="en-US" sz="1600" dirty="0">
                <a:latin typeface="Times New Roman" panose="02020603050405020304" pitchFamily="18" charset="0"/>
                <a:cs typeface="Times New Roman" panose="02020603050405020304" pitchFamily="18" charset="0"/>
              </a:rPr>
              <a:t>Django REST Framework is a tool for creating </a:t>
            </a:r>
            <a:r>
              <a:rPr lang="en-US" sz="1600" dirty="0" err="1">
                <a:latin typeface="Times New Roman" panose="02020603050405020304" pitchFamily="18" charset="0"/>
                <a:cs typeface="Times New Roman" panose="02020603050405020304" pitchFamily="18" charset="0"/>
              </a:rPr>
              <a:t>apis</a:t>
            </a:r>
            <a:r>
              <a:rPr lang="en-US" sz="1600" dirty="0">
                <a:latin typeface="Times New Roman" panose="02020603050405020304" pitchFamily="18" charset="0"/>
                <a:cs typeface="Times New Roman" panose="02020603050405020304" pitchFamily="18" charset="0"/>
              </a:rPr>
              <a:t> in Django. It allows developers to easily create </a:t>
            </a:r>
            <a:r>
              <a:rPr lang="en-US" sz="1600" dirty="0" err="1">
                <a:latin typeface="Times New Roman" panose="02020603050405020304" pitchFamily="18" charset="0"/>
                <a:cs typeface="Times New Roman" panose="02020603050405020304" pitchFamily="18" charset="0"/>
              </a:rPr>
              <a:t>apis</a:t>
            </a:r>
            <a:r>
              <a:rPr lang="en-US" sz="1600" dirty="0">
                <a:latin typeface="Times New Roman" panose="02020603050405020304" pitchFamily="18" charset="0"/>
                <a:cs typeface="Times New Roman" panose="02020603050405020304" pitchFamily="18" charset="0"/>
              </a:rPr>
              <a:t> through which different applications </a:t>
            </a:r>
            <a:r>
              <a:rPr lang="en-US" sz="1600" dirty="0" err="1">
                <a:latin typeface="Times New Roman" panose="02020603050405020304" pitchFamily="18" charset="0"/>
                <a:cs typeface="Times New Roman" panose="02020603050405020304" pitchFamily="18" charset="0"/>
              </a:rPr>
              <a:t>iteracts</a:t>
            </a:r>
            <a:r>
              <a:rPr lang="en-US" sz="1600" dirty="0">
                <a:latin typeface="Times New Roman" panose="02020603050405020304" pitchFamily="18" charset="0"/>
                <a:cs typeface="Times New Roman" panose="02020603050405020304" pitchFamily="18" charset="0"/>
              </a:rPr>
              <a:t> with it to get data.</a:t>
            </a:r>
          </a:p>
          <a:p>
            <a:pPr algn="l"/>
            <a:r>
              <a:rPr lang="en-US" sz="1600" dirty="0">
                <a:latin typeface="Times New Roman" panose="02020603050405020304" pitchFamily="18" charset="0"/>
                <a:cs typeface="Times New Roman" panose="02020603050405020304" pitchFamily="18" charset="0"/>
              </a:rPr>
              <a:t>Instead of manually writing a lot of code, DRF provides convenient tools such as: serializers, </a:t>
            </a:r>
            <a:r>
              <a:rPr lang="en-US" sz="1600" dirty="0" err="1">
                <a:latin typeface="Times New Roman" panose="02020603050405020304" pitchFamily="18" charset="0"/>
                <a:cs typeface="Times New Roman" panose="02020603050405020304" pitchFamily="18" charset="0"/>
              </a:rPr>
              <a:t>viewSets</a:t>
            </a:r>
            <a:r>
              <a:rPr lang="en-US" sz="1600" dirty="0">
                <a:latin typeface="Times New Roman" panose="02020603050405020304" pitchFamily="18" charset="0"/>
                <a:cs typeface="Times New Roman" panose="02020603050405020304" pitchFamily="18" charset="0"/>
              </a:rPr>
              <a:t>, routers etc.</a:t>
            </a:r>
          </a:p>
        </p:txBody>
      </p:sp>
      <p:sp>
        <p:nvSpPr>
          <p:cNvPr id="6" name="TextBox 5">
            <a:extLst>
              <a:ext uri="{FF2B5EF4-FFF2-40B4-BE49-F238E27FC236}">
                <a16:creationId xmlns:a16="http://schemas.microsoft.com/office/drawing/2014/main" id="{15EEC0DE-6CBD-7AFF-D33D-7F986EA43B5B}"/>
              </a:ext>
            </a:extLst>
          </p:cNvPr>
          <p:cNvSpPr txBox="1"/>
          <p:nvPr/>
        </p:nvSpPr>
        <p:spPr>
          <a:xfrm>
            <a:off x="844753" y="5029200"/>
            <a:ext cx="6441440"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code configures Django REST Framework to work with the API, adding automatic documentation generation via </a:t>
            </a:r>
            <a:r>
              <a:rPr lang="en-US" sz="1600" dirty="0" err="1">
                <a:latin typeface="Times New Roman" panose="02020603050405020304" pitchFamily="18" charset="0"/>
                <a:cs typeface="Times New Roman" panose="02020603050405020304" pitchFamily="18" charset="0"/>
              </a:rPr>
              <a:t>drf</a:t>
            </a:r>
            <a:r>
              <a:rPr lang="en-US" sz="1600" dirty="0">
                <a:latin typeface="Times New Roman" panose="02020603050405020304" pitchFamily="18" charset="0"/>
                <a:cs typeface="Times New Roman" panose="02020603050405020304" pitchFamily="18" charset="0"/>
              </a:rPr>
              <a:t>-spectacular (</a:t>
            </a:r>
            <a:r>
              <a:rPr lang="en-US" sz="1600" dirty="0" err="1">
                <a:latin typeface="Times New Roman" panose="02020603050405020304" pitchFamily="18" charset="0"/>
                <a:cs typeface="Times New Roman" panose="02020603050405020304" pitchFamily="18" charset="0"/>
              </a:rPr>
              <a:t>OpenAPI</a:t>
            </a:r>
            <a:r>
              <a:rPr lang="en-US" sz="1600" dirty="0">
                <a:latin typeface="Times New Roman" panose="02020603050405020304" pitchFamily="18" charset="0"/>
                <a:cs typeface="Times New Roman" panose="02020603050405020304" pitchFamily="18" charset="0"/>
              </a:rPr>
              <a:t>/Swagger), authentication using JWT tokens (</a:t>
            </a:r>
            <a:r>
              <a:rPr lang="en-US" sz="1600" dirty="0" err="1">
                <a:latin typeface="Times New Roman" panose="02020603050405020304" pitchFamily="18" charset="0"/>
                <a:cs typeface="Times New Roman" panose="02020603050405020304" pitchFamily="18" charset="0"/>
              </a:rPr>
              <a:t>rest_framework_simplejwt</a:t>
            </a:r>
            <a:r>
              <a:rPr lang="en-US" sz="1600" dirty="0">
                <a:latin typeface="Times New Roman" panose="02020603050405020304" pitchFamily="18" charset="0"/>
                <a:cs typeface="Times New Roman" panose="02020603050405020304" pitchFamily="18" charset="0"/>
              </a:rPr>
              <a:t>), and permission-based data access. The settings allow all users to view data (GET requests), but changes (POST, PUT, DELETE) are only available to authorized users. This ensures the security of the API and simplifies working with the documentation.</a:t>
            </a:r>
            <a:endParaRPr lang="ru-RU"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E78E681-9AE3-BDF1-57E1-E9376FC47DEF}"/>
              </a:ext>
            </a:extLst>
          </p:cNvPr>
          <p:cNvPicPr>
            <a:picLocks noChangeAspect="1"/>
          </p:cNvPicPr>
          <p:nvPr/>
        </p:nvPicPr>
        <p:blipFill>
          <a:blip r:embed="rId3"/>
          <a:stretch>
            <a:fillRect/>
          </a:stretch>
        </p:blipFill>
        <p:spPr>
          <a:xfrm>
            <a:off x="905768" y="2574868"/>
            <a:ext cx="5440239" cy="2057400"/>
          </a:xfrm>
          <a:prstGeom prst="rect">
            <a:avLst/>
          </a:prstGeom>
        </p:spPr>
      </p:pic>
    </p:spTree>
    <p:extLst>
      <p:ext uri="{BB962C8B-B14F-4D97-AF65-F5344CB8AC3E}">
        <p14:creationId xmlns:p14="http://schemas.microsoft.com/office/powerpoint/2010/main" val="284769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3DE913-9CF7-1E03-52EC-B80E8358CCC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E79A2B0-8E52-8575-F836-900A3E0AA1C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18</a:t>
            </a:fld>
            <a:endParaRPr dirty="0"/>
          </a:p>
        </p:txBody>
      </p:sp>
      <p:sp>
        <p:nvSpPr>
          <p:cNvPr id="2" name="object 2">
            <a:extLst>
              <a:ext uri="{FF2B5EF4-FFF2-40B4-BE49-F238E27FC236}">
                <a16:creationId xmlns:a16="http://schemas.microsoft.com/office/drawing/2014/main" id="{3AB9C646-FA68-7D52-ECCD-0B795CA8B692}"/>
              </a:ext>
            </a:extLst>
          </p:cNvPr>
          <p:cNvSpPr txBox="1"/>
          <p:nvPr/>
        </p:nvSpPr>
        <p:spPr>
          <a:xfrm>
            <a:off x="889203" y="878205"/>
            <a:ext cx="6352540" cy="2752035"/>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Views</a:t>
            </a:r>
          </a:p>
          <a:p>
            <a:pPr algn="l"/>
            <a:r>
              <a:rPr lang="en-US" sz="1600" dirty="0"/>
              <a:t>This code creates two </a:t>
            </a:r>
            <a:r>
              <a:rPr lang="en-US" sz="1600" dirty="0" err="1"/>
              <a:t>ViewSets</a:t>
            </a:r>
            <a:r>
              <a:rPr lang="en-US" sz="1600" dirty="0"/>
              <a:t> to work with the Category and Course model APIs using the Django REST Framework. Both </a:t>
            </a:r>
            <a:r>
              <a:rPr lang="en-US" sz="1600" dirty="0" err="1"/>
              <a:t>ViewSets</a:t>
            </a:r>
            <a:r>
              <a:rPr lang="en-US" sz="1600" dirty="0"/>
              <a:t> inherit from </a:t>
            </a:r>
            <a:r>
              <a:rPr lang="en-US" sz="1600" dirty="0" err="1"/>
              <a:t>ModelViewSet</a:t>
            </a:r>
            <a:r>
              <a:rPr lang="en-US" sz="1600" dirty="0"/>
              <a:t>, which automatically adds the ability to perform CRUD (create, read, update, delete) operations. The full list of data to work with is specified via </a:t>
            </a:r>
            <a:r>
              <a:rPr lang="en-US" sz="1600" dirty="0" err="1"/>
              <a:t>queryset</a:t>
            </a:r>
            <a:r>
              <a:rPr lang="en-US" sz="1600" dirty="0"/>
              <a:t>, and the data conversion between the JSON format and model objects is performed using the specified serializers (</a:t>
            </a:r>
            <a:r>
              <a:rPr lang="en-US" sz="1600" dirty="0" err="1"/>
              <a:t>CategorySerializer</a:t>
            </a:r>
            <a:r>
              <a:rPr lang="en-US" sz="1600" dirty="0"/>
              <a:t> and </a:t>
            </a:r>
            <a:r>
              <a:rPr lang="en-US" sz="1600" dirty="0" err="1"/>
              <a:t>CourseSerializer</a:t>
            </a:r>
            <a:r>
              <a:rPr lang="en-US" sz="1600" dirty="0"/>
              <a:t>). Access to data is restricted using the </a:t>
            </a:r>
            <a:r>
              <a:rPr lang="en-US" sz="1600" dirty="0" err="1"/>
              <a:t>IsAuthenticatedOrReadOnly</a:t>
            </a:r>
            <a:r>
              <a:rPr lang="en-US" sz="1600" dirty="0"/>
              <a:t> permission class unauthorized users can only view the data, and changes are available only to authorized users. This simplifies the creation of secure and functional APIs.</a:t>
            </a:r>
            <a:endParaRPr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B2B070A-8C16-A333-A487-7F2E7328D6F6}"/>
              </a:ext>
            </a:extLst>
          </p:cNvPr>
          <p:cNvPicPr>
            <a:picLocks noChangeAspect="1"/>
          </p:cNvPicPr>
          <p:nvPr/>
        </p:nvPicPr>
        <p:blipFill>
          <a:blip r:embed="rId3"/>
          <a:stretch>
            <a:fillRect/>
          </a:stretch>
        </p:blipFill>
        <p:spPr>
          <a:xfrm>
            <a:off x="1066800" y="4006490"/>
            <a:ext cx="5014579" cy="2045420"/>
          </a:xfrm>
          <a:prstGeom prst="rect">
            <a:avLst/>
          </a:prstGeom>
        </p:spPr>
      </p:pic>
    </p:spTree>
    <p:extLst>
      <p:ext uri="{BB962C8B-B14F-4D97-AF65-F5344CB8AC3E}">
        <p14:creationId xmlns:p14="http://schemas.microsoft.com/office/powerpoint/2010/main" val="159393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C30E57-DC54-F9C4-26AD-778F22EA22A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85EF3A9-A71B-A4AF-DCB5-92CAB26D5A9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19</a:t>
            </a:fld>
            <a:endParaRPr dirty="0"/>
          </a:p>
        </p:txBody>
      </p:sp>
      <p:sp>
        <p:nvSpPr>
          <p:cNvPr id="2" name="object 2">
            <a:extLst>
              <a:ext uri="{FF2B5EF4-FFF2-40B4-BE49-F238E27FC236}">
                <a16:creationId xmlns:a16="http://schemas.microsoft.com/office/drawing/2014/main" id="{7891C147-352C-8B42-492C-0A6DE1445133}"/>
              </a:ext>
            </a:extLst>
          </p:cNvPr>
          <p:cNvSpPr txBox="1"/>
          <p:nvPr/>
        </p:nvSpPr>
        <p:spPr>
          <a:xfrm>
            <a:off x="889203" y="878205"/>
            <a:ext cx="6352540" cy="1520929"/>
          </a:xfrm>
          <a:prstGeom prst="rect">
            <a:avLst/>
          </a:prstGeom>
        </p:spPr>
        <p:txBody>
          <a:bodyPr vert="horz" wrap="square" lIns="0" tIns="12700" rIns="0" bIns="0" rtlCol="0">
            <a:spAutoFit/>
          </a:bodyPr>
          <a:lstStyle/>
          <a:p>
            <a:pPr algn="l"/>
            <a:r>
              <a:rPr lang="en-US" spc="-25" dirty="0">
                <a:uFill>
                  <a:solidFill>
                    <a:srgbClr val="000000"/>
                  </a:solidFill>
                </a:uFill>
                <a:latin typeface="Trebuchet MS"/>
                <a:cs typeface="Trebuchet MS"/>
              </a:rPr>
              <a:t>Routing</a:t>
            </a:r>
            <a:endParaRPr lang="en-US" sz="1800" spc="-25" dirty="0">
              <a:uFill>
                <a:solidFill>
                  <a:srgbClr val="000000"/>
                </a:solidFill>
              </a:uFill>
              <a:latin typeface="Trebuchet MS"/>
              <a:cs typeface="Trebuchet MS"/>
            </a:endParaRPr>
          </a:p>
          <a:p>
            <a:pPr algn="l"/>
            <a:r>
              <a:rPr lang="en-US" sz="1600" dirty="0" err="1"/>
              <a:t>Urls</a:t>
            </a:r>
            <a:r>
              <a:rPr lang="en-US" sz="1600" dirty="0"/>
              <a:t> are configured with DRF’s </a:t>
            </a:r>
            <a:r>
              <a:rPr lang="en-US" sz="1600" dirty="0" err="1"/>
              <a:t>DefaultRouter</a:t>
            </a:r>
            <a:r>
              <a:rPr lang="en-US" sz="1600" dirty="0"/>
              <a:t> to manage endpoint routing automatically. The API Provides endpoints for post operations (list, create, retrieve, update, delete). /</a:t>
            </a:r>
            <a:r>
              <a:rPr lang="en-US" sz="1600" dirty="0" err="1"/>
              <a:t>api</a:t>
            </a:r>
            <a:r>
              <a:rPr lang="en-US" sz="1600" dirty="0"/>
              <a:t>/v1/courses/: Handles CRUD operations for </a:t>
            </a:r>
            <a:r>
              <a:rPr lang="en-US" sz="1600" dirty="0" err="1"/>
              <a:t>coruses</a:t>
            </a:r>
            <a:r>
              <a:rPr lang="en-US" sz="1600" dirty="0"/>
              <a:t>. Additionally, API documentation is available via Swagger and </a:t>
            </a:r>
            <a:r>
              <a:rPr lang="en-US" sz="1600" dirty="0" err="1"/>
              <a:t>ReDoc</a:t>
            </a:r>
            <a:r>
              <a:rPr lang="en-US" sz="1600" dirty="0"/>
              <a:t> at /</a:t>
            </a:r>
            <a:r>
              <a:rPr lang="en-US" sz="1600" dirty="0" err="1"/>
              <a:t>api</a:t>
            </a:r>
            <a:r>
              <a:rPr lang="en-US" sz="1600" dirty="0"/>
              <a:t>/schema/swagger-</a:t>
            </a:r>
            <a:r>
              <a:rPr lang="en-US" sz="1600" dirty="0" err="1"/>
              <a:t>ui</a:t>
            </a:r>
            <a:r>
              <a:rPr lang="en-US" sz="1600" dirty="0"/>
              <a:t>/ and /</a:t>
            </a:r>
            <a:r>
              <a:rPr lang="en-US" sz="1600" dirty="0" err="1"/>
              <a:t>api</a:t>
            </a:r>
            <a:r>
              <a:rPr lang="en-US" sz="1600" dirty="0"/>
              <a:t>/schema/</a:t>
            </a:r>
            <a:r>
              <a:rPr lang="en-US" sz="1600" dirty="0" err="1"/>
              <a:t>redoc</a:t>
            </a:r>
            <a:r>
              <a:rPr lang="en-US" sz="1600" dirty="0"/>
              <a:t>/.</a:t>
            </a: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657DFD-2BA6-EDB8-C492-60D5D7A05734}"/>
              </a:ext>
            </a:extLst>
          </p:cNvPr>
          <p:cNvSpPr txBox="1"/>
          <p:nvPr/>
        </p:nvSpPr>
        <p:spPr>
          <a:xfrm>
            <a:off x="752692" y="6003701"/>
            <a:ext cx="6267016" cy="1815882"/>
          </a:xfrm>
          <a:prstGeom prst="rect">
            <a:avLst/>
          </a:prstGeom>
          <a:noFill/>
        </p:spPr>
        <p:txBody>
          <a:bodyPr wrap="square" rtlCol="0">
            <a:spAutoFit/>
          </a:bodyPr>
          <a:lstStyle/>
          <a:p>
            <a:r>
              <a:rPr lang="en-US" sz="1600" dirty="0"/>
              <a:t>This code creates a router to automatically manage API endpoints using the </a:t>
            </a:r>
            <a:r>
              <a:rPr lang="en-US" sz="1600" dirty="0" err="1"/>
              <a:t>DefaultRouter</a:t>
            </a:r>
            <a:r>
              <a:rPr lang="en-US" sz="1600" dirty="0"/>
              <a:t>. The router registers ten view sets. This automatically generates standard RESTful routes such as GET /categories/ to get a list of category, POST /categories/ to create a new post, GET /categories/{id}/ to get a specific post, and similar routes for comments. This approach simplifies URL configuration and makes the API structured and easy to use.</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90C212-5F8B-1CF4-BBE1-5AF51163D230}"/>
              </a:ext>
            </a:extLst>
          </p:cNvPr>
          <p:cNvPicPr>
            <a:picLocks noChangeAspect="1"/>
          </p:cNvPicPr>
          <p:nvPr/>
        </p:nvPicPr>
        <p:blipFill>
          <a:blip r:embed="rId3"/>
          <a:stretch>
            <a:fillRect/>
          </a:stretch>
        </p:blipFill>
        <p:spPr>
          <a:xfrm>
            <a:off x="871812" y="2899200"/>
            <a:ext cx="5814144" cy="2597809"/>
          </a:xfrm>
          <a:prstGeom prst="rect">
            <a:avLst/>
          </a:prstGeom>
        </p:spPr>
      </p:pic>
    </p:spTree>
    <p:extLst>
      <p:ext uri="{BB962C8B-B14F-4D97-AF65-F5344CB8AC3E}">
        <p14:creationId xmlns:p14="http://schemas.microsoft.com/office/powerpoint/2010/main" val="226037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3231B-5599-BE11-6531-A6E7D2D297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D73CE0E-F770-ADBA-4475-DD762E28FFC0}"/>
              </a:ext>
            </a:extLst>
          </p:cNvPr>
          <p:cNvSpPr txBox="1"/>
          <p:nvPr/>
        </p:nvSpPr>
        <p:spPr>
          <a:xfrm>
            <a:off x="609600" y="533400"/>
            <a:ext cx="6019800"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Executive Summary</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This project focuses on developing an e-learning platform using Django for backend development and Docker for containerization. The platform provides features like user authentication, course management, and reviews for courses. By using Docker, launching the project is simplified, ensuring consistent environments across systems. </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44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57E71A-8675-F11E-63A6-CB5CAEA8C88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0D3DE54-36D6-BDEF-3554-26278EE57F5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20</a:t>
            </a:fld>
            <a:endParaRPr dirty="0"/>
          </a:p>
        </p:txBody>
      </p:sp>
      <p:sp>
        <p:nvSpPr>
          <p:cNvPr id="2" name="object 2">
            <a:extLst>
              <a:ext uri="{FF2B5EF4-FFF2-40B4-BE49-F238E27FC236}">
                <a16:creationId xmlns:a16="http://schemas.microsoft.com/office/drawing/2014/main" id="{5DCC3F54-D771-FC15-0295-562A644F61FD}"/>
              </a:ext>
            </a:extLst>
          </p:cNvPr>
          <p:cNvSpPr txBox="1"/>
          <p:nvPr/>
        </p:nvSpPr>
        <p:spPr>
          <a:xfrm>
            <a:off x="889203" y="878205"/>
            <a:ext cx="6352540" cy="1767150"/>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Authentication and Permissions</a:t>
            </a:r>
          </a:p>
          <a:p>
            <a:pPr algn="l"/>
            <a:r>
              <a:rPr lang="en-US" sz="1600" dirty="0"/>
              <a:t>Token-based authentication is implemented using </a:t>
            </a:r>
            <a:r>
              <a:rPr lang="en-US" sz="1600" dirty="0" err="1"/>
              <a:t>rest_framework_simplejwt</a:t>
            </a:r>
            <a:r>
              <a:rPr lang="en-US" sz="1600" dirty="0"/>
              <a:t>, ensuring secure access via JWT tokens. Anonymous users can view posts and comments, while authenticated users can create, update, or delete them. A custom permission class, </a:t>
            </a:r>
            <a:r>
              <a:rPr lang="en-US" sz="1600" dirty="0" err="1"/>
              <a:t>IsAuthorOrReadOnly</a:t>
            </a:r>
            <a:r>
              <a:rPr lang="en-US" sz="1600" dirty="0"/>
              <a:t>, restricts modifications to posts or comments to their respective authors, ensuring user-specific access control. </a:t>
            </a: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36EB13-4DCC-274F-0EA6-77F43A63FAB1}"/>
              </a:ext>
            </a:extLst>
          </p:cNvPr>
          <p:cNvSpPr txBox="1"/>
          <p:nvPr/>
        </p:nvSpPr>
        <p:spPr>
          <a:xfrm>
            <a:off x="775868" y="4885068"/>
            <a:ext cx="6267016" cy="1323439"/>
          </a:xfrm>
          <a:prstGeom prst="rect">
            <a:avLst/>
          </a:prstGeom>
          <a:noFill/>
        </p:spPr>
        <p:txBody>
          <a:bodyPr wrap="square" rtlCol="0">
            <a:spAutoFit/>
          </a:bodyPr>
          <a:lstStyle/>
          <a:p>
            <a:r>
              <a:rPr lang="en-US" sz="1600" dirty="0"/>
              <a:t>Default auth </a:t>
            </a:r>
            <a:r>
              <a:rPr lang="en-US" sz="1600" dirty="0" err="1"/>
              <a:t>classs</a:t>
            </a:r>
            <a:r>
              <a:rPr lang="en-US" sz="1600" dirty="0"/>
              <a:t> specifies the authentication method used in the API. JWT (JSON Web Token) authentication provided by the </a:t>
            </a:r>
            <a:r>
              <a:rPr lang="en-US" sz="1600" dirty="0" err="1"/>
              <a:t>rest_framework_simplejwt</a:t>
            </a:r>
            <a:r>
              <a:rPr lang="en-US" sz="1600" dirty="0"/>
              <a:t> library is enabled here. This allows you to secure API endpoints by requiring a token in the request header to access protected resources.</a:t>
            </a:r>
            <a:endParaRPr lang="ru-RU"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3FA5B1-EF4C-C462-8075-58CE47EBE17C}"/>
              </a:ext>
            </a:extLst>
          </p:cNvPr>
          <p:cNvPicPr>
            <a:picLocks noChangeAspect="1"/>
          </p:cNvPicPr>
          <p:nvPr/>
        </p:nvPicPr>
        <p:blipFill>
          <a:blip r:embed="rId3"/>
          <a:stretch>
            <a:fillRect/>
          </a:stretch>
        </p:blipFill>
        <p:spPr>
          <a:xfrm>
            <a:off x="867127" y="2698268"/>
            <a:ext cx="5823514" cy="2133887"/>
          </a:xfrm>
          <a:prstGeom prst="rect">
            <a:avLst/>
          </a:prstGeom>
        </p:spPr>
      </p:pic>
      <p:pic>
        <p:nvPicPr>
          <p:cNvPr id="9" name="Picture 8">
            <a:extLst>
              <a:ext uri="{FF2B5EF4-FFF2-40B4-BE49-F238E27FC236}">
                <a16:creationId xmlns:a16="http://schemas.microsoft.com/office/drawing/2014/main" id="{C458C127-7E4E-35A4-0C4A-ADBB9577F46E}"/>
              </a:ext>
            </a:extLst>
          </p:cNvPr>
          <p:cNvPicPr>
            <a:picLocks noChangeAspect="1"/>
          </p:cNvPicPr>
          <p:nvPr/>
        </p:nvPicPr>
        <p:blipFill>
          <a:blip r:embed="rId4"/>
          <a:stretch>
            <a:fillRect/>
          </a:stretch>
        </p:blipFill>
        <p:spPr>
          <a:xfrm>
            <a:off x="1447800" y="6285946"/>
            <a:ext cx="4267796" cy="1571844"/>
          </a:xfrm>
          <a:prstGeom prst="rect">
            <a:avLst/>
          </a:prstGeom>
        </p:spPr>
      </p:pic>
      <p:sp>
        <p:nvSpPr>
          <p:cNvPr id="10" name="TextBox 9">
            <a:extLst>
              <a:ext uri="{FF2B5EF4-FFF2-40B4-BE49-F238E27FC236}">
                <a16:creationId xmlns:a16="http://schemas.microsoft.com/office/drawing/2014/main" id="{1055D103-D93A-D018-74EC-15B98A9F9EE8}"/>
              </a:ext>
            </a:extLst>
          </p:cNvPr>
          <p:cNvSpPr txBox="1"/>
          <p:nvPr/>
        </p:nvSpPr>
        <p:spPr>
          <a:xfrm>
            <a:off x="382269" y="7934480"/>
            <a:ext cx="7315200" cy="1754326"/>
          </a:xfrm>
          <a:prstGeom prst="rect">
            <a:avLst/>
          </a:prstGeom>
          <a:noFill/>
        </p:spPr>
        <p:txBody>
          <a:bodyPr wrap="square" rtlCol="0">
            <a:spAutoFit/>
          </a:bodyPr>
          <a:lstStyle/>
          <a:p>
            <a:r>
              <a:rPr lang="en-US" dirty="0"/>
              <a:t>The </a:t>
            </a:r>
            <a:r>
              <a:rPr lang="en-US" dirty="0" err="1"/>
              <a:t>IsAuthorOrReadOnly</a:t>
            </a:r>
            <a:r>
              <a:rPr lang="en-US" dirty="0"/>
              <a:t> class represents a custom permission for controlling access to objects in the API. </a:t>
            </a:r>
            <a:r>
              <a:rPr lang="en-US" dirty="0" err="1"/>
              <a:t>has_object_permission</a:t>
            </a:r>
            <a:r>
              <a:rPr lang="en-US" dirty="0"/>
              <a:t> this method determines whether the user has permission to perform an action on a specific object. SAFE_METHODS contains read-only methods (GET, HEAD, OPTIONS). If the request method is safe, the method returns True, allowing access to any user.</a:t>
            </a:r>
            <a:endParaRPr lang="ru-RU" dirty="0"/>
          </a:p>
        </p:txBody>
      </p:sp>
    </p:spTree>
    <p:extLst>
      <p:ext uri="{BB962C8B-B14F-4D97-AF65-F5344CB8AC3E}">
        <p14:creationId xmlns:p14="http://schemas.microsoft.com/office/powerpoint/2010/main" val="3743536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A7ADA08-4DDB-B055-DC31-DFC432848CA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3834074-FC2B-3306-DFB1-F8B54A7B1F4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21</a:t>
            </a:fld>
            <a:endParaRPr dirty="0"/>
          </a:p>
        </p:txBody>
      </p:sp>
      <p:sp>
        <p:nvSpPr>
          <p:cNvPr id="2" name="object 2">
            <a:extLst>
              <a:ext uri="{FF2B5EF4-FFF2-40B4-BE49-F238E27FC236}">
                <a16:creationId xmlns:a16="http://schemas.microsoft.com/office/drawing/2014/main" id="{37142521-83FC-FFF1-83C2-DBC0DD86C92A}"/>
              </a:ext>
            </a:extLst>
          </p:cNvPr>
          <p:cNvSpPr txBox="1"/>
          <p:nvPr/>
        </p:nvSpPr>
        <p:spPr>
          <a:xfrm>
            <a:off x="889203" y="878205"/>
            <a:ext cx="6352540" cy="2013372"/>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Swagger Api Documentation</a:t>
            </a:r>
          </a:p>
          <a:p>
            <a:pPr algn="l"/>
            <a:r>
              <a:rPr lang="en-US" sz="1600" dirty="0"/>
              <a:t>API documentation is generated using </a:t>
            </a:r>
            <a:r>
              <a:rPr lang="en-US" sz="1600" dirty="0" err="1"/>
              <a:t>drf</a:t>
            </a:r>
            <a:r>
              <a:rPr lang="en-US" sz="1600" dirty="0"/>
              <a:t>-spectacular, providing interactive Swagger and </a:t>
            </a:r>
            <a:r>
              <a:rPr lang="en-US" sz="1600" dirty="0" err="1"/>
              <a:t>ReDoc</a:t>
            </a:r>
            <a:r>
              <a:rPr lang="en-US" sz="1600" dirty="0"/>
              <a:t> interfaces. The documentation includes detailed descriptions of all endpoints, request/response formats, and authentication requirements (e.g., Bearer token usage). It automatically reflects changes in the codebase, ensuring accuracy. Components such as schema definitions, parameter details, and security schemes make it easier for developers to understand and interact with the API. </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EFD9AD-17EF-05EC-FEC9-59599BFF6381}"/>
              </a:ext>
            </a:extLst>
          </p:cNvPr>
          <p:cNvPicPr>
            <a:picLocks noChangeAspect="1"/>
          </p:cNvPicPr>
          <p:nvPr/>
        </p:nvPicPr>
        <p:blipFill>
          <a:blip r:embed="rId3"/>
          <a:stretch>
            <a:fillRect/>
          </a:stretch>
        </p:blipFill>
        <p:spPr>
          <a:xfrm>
            <a:off x="809839" y="3505200"/>
            <a:ext cx="6199073" cy="3170716"/>
          </a:xfrm>
          <a:prstGeom prst="rect">
            <a:avLst/>
          </a:prstGeom>
        </p:spPr>
      </p:pic>
    </p:spTree>
    <p:extLst>
      <p:ext uri="{BB962C8B-B14F-4D97-AF65-F5344CB8AC3E}">
        <p14:creationId xmlns:p14="http://schemas.microsoft.com/office/powerpoint/2010/main" val="318236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9054D-CA41-3D1B-D538-5FCEF76FC75D}"/>
              </a:ext>
            </a:extLst>
          </p:cNvPr>
          <p:cNvSpPr txBox="1"/>
          <p:nvPr/>
        </p:nvSpPr>
        <p:spPr>
          <a:xfrm>
            <a:off x="3362664" y="7086600"/>
            <a:ext cx="1895136" cy="369332"/>
          </a:xfrm>
          <a:prstGeom prst="rect">
            <a:avLst/>
          </a:prstGeom>
          <a:noFill/>
        </p:spPr>
        <p:txBody>
          <a:bodyPr wrap="square" rtlCol="0">
            <a:spAutoFit/>
          </a:bodyPr>
          <a:lstStyle/>
          <a:p>
            <a:r>
              <a:rPr lang="en-US" dirty="0"/>
              <a:t>Get all courses</a:t>
            </a:r>
            <a:endParaRPr lang="ru-RU" dirty="0"/>
          </a:p>
        </p:txBody>
      </p:sp>
      <p:pic>
        <p:nvPicPr>
          <p:cNvPr id="3" name="Picture 2">
            <a:extLst>
              <a:ext uri="{FF2B5EF4-FFF2-40B4-BE49-F238E27FC236}">
                <a16:creationId xmlns:a16="http://schemas.microsoft.com/office/drawing/2014/main" id="{E2DA9C86-803B-DF95-35D8-28F4F586175C}"/>
              </a:ext>
            </a:extLst>
          </p:cNvPr>
          <p:cNvPicPr>
            <a:picLocks noChangeAspect="1"/>
          </p:cNvPicPr>
          <p:nvPr/>
        </p:nvPicPr>
        <p:blipFill>
          <a:blip r:embed="rId2"/>
          <a:stretch>
            <a:fillRect/>
          </a:stretch>
        </p:blipFill>
        <p:spPr>
          <a:xfrm>
            <a:off x="609600" y="1219200"/>
            <a:ext cx="6929868" cy="5640737"/>
          </a:xfrm>
          <a:prstGeom prst="rect">
            <a:avLst/>
          </a:prstGeom>
        </p:spPr>
      </p:pic>
    </p:spTree>
    <p:extLst>
      <p:ext uri="{BB962C8B-B14F-4D97-AF65-F5344CB8AC3E}">
        <p14:creationId xmlns:p14="http://schemas.microsoft.com/office/powerpoint/2010/main" val="82048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128B7-3E38-2C35-4B0A-1ED1AA33B2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CCE2F1-B604-33C8-3F93-263F08693579}"/>
              </a:ext>
            </a:extLst>
          </p:cNvPr>
          <p:cNvSpPr txBox="1"/>
          <p:nvPr/>
        </p:nvSpPr>
        <p:spPr>
          <a:xfrm>
            <a:off x="2941366" y="6629400"/>
            <a:ext cx="2209800" cy="369332"/>
          </a:xfrm>
          <a:prstGeom prst="rect">
            <a:avLst/>
          </a:prstGeom>
          <a:noFill/>
        </p:spPr>
        <p:txBody>
          <a:bodyPr wrap="square" rtlCol="0">
            <a:spAutoFit/>
          </a:bodyPr>
          <a:lstStyle/>
          <a:p>
            <a:r>
              <a:rPr lang="en-US" dirty="0"/>
              <a:t>Course creating</a:t>
            </a:r>
            <a:endParaRPr lang="ru-RU" dirty="0"/>
          </a:p>
        </p:txBody>
      </p:sp>
      <p:pic>
        <p:nvPicPr>
          <p:cNvPr id="3" name="Picture 2">
            <a:extLst>
              <a:ext uri="{FF2B5EF4-FFF2-40B4-BE49-F238E27FC236}">
                <a16:creationId xmlns:a16="http://schemas.microsoft.com/office/drawing/2014/main" id="{8DC632F8-7DA1-7B39-EAE7-B6F646CB1502}"/>
              </a:ext>
            </a:extLst>
          </p:cNvPr>
          <p:cNvPicPr>
            <a:picLocks noChangeAspect="1"/>
          </p:cNvPicPr>
          <p:nvPr/>
        </p:nvPicPr>
        <p:blipFill>
          <a:blip r:embed="rId2"/>
          <a:stretch>
            <a:fillRect/>
          </a:stretch>
        </p:blipFill>
        <p:spPr>
          <a:xfrm>
            <a:off x="373333" y="1752600"/>
            <a:ext cx="7025733" cy="4504836"/>
          </a:xfrm>
          <a:prstGeom prst="rect">
            <a:avLst/>
          </a:prstGeom>
        </p:spPr>
      </p:pic>
    </p:spTree>
    <p:extLst>
      <p:ext uri="{BB962C8B-B14F-4D97-AF65-F5344CB8AC3E}">
        <p14:creationId xmlns:p14="http://schemas.microsoft.com/office/powerpoint/2010/main" val="251187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BFCBB-A950-9A7A-85E9-33D9DA603D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D566AD-0704-38D0-B81D-A687DC5AD3D4}"/>
              </a:ext>
            </a:extLst>
          </p:cNvPr>
          <p:cNvSpPr txBox="1"/>
          <p:nvPr/>
        </p:nvSpPr>
        <p:spPr>
          <a:xfrm>
            <a:off x="2743200" y="7239000"/>
            <a:ext cx="2286000" cy="369332"/>
          </a:xfrm>
          <a:prstGeom prst="rect">
            <a:avLst/>
          </a:prstGeom>
          <a:noFill/>
        </p:spPr>
        <p:txBody>
          <a:bodyPr wrap="square" rtlCol="0">
            <a:spAutoFit/>
          </a:bodyPr>
          <a:lstStyle/>
          <a:p>
            <a:r>
              <a:rPr lang="en-US" dirty="0"/>
              <a:t>Patch course</a:t>
            </a:r>
            <a:endParaRPr lang="ru-RU" dirty="0"/>
          </a:p>
        </p:txBody>
      </p:sp>
      <p:pic>
        <p:nvPicPr>
          <p:cNvPr id="3" name="Picture 2">
            <a:extLst>
              <a:ext uri="{FF2B5EF4-FFF2-40B4-BE49-F238E27FC236}">
                <a16:creationId xmlns:a16="http://schemas.microsoft.com/office/drawing/2014/main" id="{571F7B6B-3177-4A99-A753-09208354F5BB}"/>
              </a:ext>
            </a:extLst>
          </p:cNvPr>
          <p:cNvPicPr>
            <a:picLocks noChangeAspect="1"/>
          </p:cNvPicPr>
          <p:nvPr/>
        </p:nvPicPr>
        <p:blipFill>
          <a:blip r:embed="rId2"/>
          <a:stretch>
            <a:fillRect/>
          </a:stretch>
        </p:blipFill>
        <p:spPr>
          <a:xfrm>
            <a:off x="228600" y="1561632"/>
            <a:ext cx="7315200" cy="5292216"/>
          </a:xfrm>
          <a:prstGeom prst="rect">
            <a:avLst/>
          </a:prstGeom>
        </p:spPr>
      </p:pic>
    </p:spTree>
    <p:extLst>
      <p:ext uri="{BB962C8B-B14F-4D97-AF65-F5344CB8AC3E}">
        <p14:creationId xmlns:p14="http://schemas.microsoft.com/office/powerpoint/2010/main" val="262130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5FD1-0D28-461C-3945-6F25553CDD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AD8779-470D-271B-1D9A-FABE472095A8}"/>
              </a:ext>
            </a:extLst>
          </p:cNvPr>
          <p:cNvSpPr txBox="1"/>
          <p:nvPr/>
        </p:nvSpPr>
        <p:spPr>
          <a:xfrm>
            <a:off x="2965321" y="6705600"/>
            <a:ext cx="2209800" cy="369332"/>
          </a:xfrm>
          <a:prstGeom prst="rect">
            <a:avLst/>
          </a:prstGeom>
          <a:noFill/>
        </p:spPr>
        <p:txBody>
          <a:bodyPr wrap="square" rtlCol="0">
            <a:spAutoFit/>
          </a:bodyPr>
          <a:lstStyle/>
          <a:p>
            <a:r>
              <a:rPr lang="en-US" dirty="0"/>
              <a:t>Delete Course</a:t>
            </a:r>
            <a:endParaRPr lang="ru-RU" dirty="0"/>
          </a:p>
        </p:txBody>
      </p:sp>
      <p:pic>
        <p:nvPicPr>
          <p:cNvPr id="5" name="Picture 4">
            <a:extLst>
              <a:ext uri="{FF2B5EF4-FFF2-40B4-BE49-F238E27FC236}">
                <a16:creationId xmlns:a16="http://schemas.microsoft.com/office/drawing/2014/main" id="{B12F9D7B-4DEE-413B-1611-199AE943FF2D}"/>
              </a:ext>
            </a:extLst>
          </p:cNvPr>
          <p:cNvPicPr>
            <a:picLocks noChangeAspect="1"/>
          </p:cNvPicPr>
          <p:nvPr/>
        </p:nvPicPr>
        <p:blipFill>
          <a:blip r:embed="rId2"/>
          <a:stretch>
            <a:fillRect/>
          </a:stretch>
        </p:blipFill>
        <p:spPr>
          <a:xfrm>
            <a:off x="228601" y="1828800"/>
            <a:ext cx="7162800" cy="4399718"/>
          </a:xfrm>
          <a:prstGeom prst="rect">
            <a:avLst/>
          </a:prstGeom>
        </p:spPr>
      </p:pic>
    </p:spTree>
    <p:extLst>
      <p:ext uri="{BB962C8B-B14F-4D97-AF65-F5344CB8AC3E}">
        <p14:creationId xmlns:p14="http://schemas.microsoft.com/office/powerpoint/2010/main" val="275221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26</a:t>
            </a:fld>
            <a:endParaRPr dirty="0"/>
          </a:p>
        </p:txBody>
      </p:sp>
      <p:sp>
        <p:nvSpPr>
          <p:cNvPr id="2" name="object 2"/>
          <p:cNvSpPr txBox="1"/>
          <p:nvPr/>
        </p:nvSpPr>
        <p:spPr>
          <a:xfrm>
            <a:off x="901395" y="877950"/>
            <a:ext cx="5673090" cy="2065565"/>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rebuchet MS"/>
                <a:cs typeface="Trebuchet MS"/>
              </a:rPr>
              <a:t>Conclusion</a:t>
            </a:r>
            <a:endParaRPr sz="2000" dirty="0">
              <a:latin typeface="Trebuchet MS"/>
              <a:cs typeface="Trebuchet MS"/>
            </a:endParaRPr>
          </a:p>
          <a:p>
            <a:pPr marL="12700" marR="5080">
              <a:lnSpc>
                <a:spcPct val="98900"/>
              </a:lnSpc>
              <a:spcBef>
                <a:spcPts val="65"/>
              </a:spcBef>
            </a:pPr>
            <a:r>
              <a:rPr lang="en-US" sz="1600" spc="-5" dirty="0">
                <a:latin typeface="Calibri"/>
                <a:cs typeface="Calibri"/>
              </a:rPr>
              <a:t>This project demonstrates how Django and Docker can be combined to create a e-learning platform. Key takeaways include the benefits of containerization, modular architecture, and API-driven design. JWT</a:t>
            </a:r>
          </a:p>
          <a:p>
            <a:pPr marL="12700" marR="5080">
              <a:lnSpc>
                <a:spcPct val="98900"/>
              </a:lnSpc>
              <a:spcBef>
                <a:spcPts val="65"/>
              </a:spcBef>
            </a:pPr>
            <a:r>
              <a:rPr lang="en-US" sz="1600" spc="-5" dirty="0">
                <a:latin typeface="Calibri"/>
                <a:cs typeface="Calibri"/>
              </a:rPr>
              <a:t>authentication and custom permissions safeguards sensitive</a:t>
            </a:r>
          </a:p>
          <a:p>
            <a:pPr marL="12700" marR="5080">
              <a:lnSpc>
                <a:spcPct val="98900"/>
              </a:lnSpc>
              <a:spcBef>
                <a:spcPts val="65"/>
              </a:spcBef>
            </a:pPr>
            <a:r>
              <a:rPr lang="en-US" sz="1600" spc="-5" dirty="0">
                <a:latin typeface="Calibri"/>
                <a:cs typeface="Calibri"/>
              </a:rPr>
              <a:t>operations. Future improvements could include real-time notifications.</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872ED-A0DE-AEEC-22EA-DBADAB2398A1}"/>
            </a:ext>
          </a:extLst>
        </p:cNvPr>
        <p:cNvGrpSpPr/>
        <p:nvPr/>
      </p:nvGrpSpPr>
      <p:grpSpPr>
        <a:xfrm>
          <a:off x="0" y="0"/>
          <a:ext cx="0" cy="0"/>
          <a:chOff x="0" y="0"/>
          <a:chExt cx="0" cy="0"/>
        </a:xfrm>
      </p:grpSpPr>
      <p:sp>
        <p:nvSpPr>
          <p:cNvPr id="9" name="object 9">
            <a:extLst>
              <a:ext uri="{FF2B5EF4-FFF2-40B4-BE49-F238E27FC236}">
                <a16:creationId xmlns:a16="http://schemas.microsoft.com/office/drawing/2014/main" id="{8EF20E1F-6377-CCA7-45A4-4B78AB2F4612}"/>
              </a:ext>
            </a:extLst>
          </p:cNvPr>
          <p:cNvSpPr txBox="1"/>
          <p:nvPr/>
        </p:nvSpPr>
        <p:spPr>
          <a:xfrm>
            <a:off x="996978" y="549603"/>
            <a:ext cx="5775815" cy="4854200"/>
          </a:xfrm>
          <a:prstGeom prst="rect">
            <a:avLst/>
          </a:prstGeom>
        </p:spPr>
        <p:txBody>
          <a:bodyPr vert="horz" wrap="square" lIns="0" tIns="115874" rIns="0" bIns="0" rtlCol="0">
            <a:spAutoFit/>
          </a:bodyPr>
          <a:lstStyle/>
          <a:p>
            <a:pPr>
              <a:spcBef>
                <a:spcPts val="329"/>
              </a:spcBef>
            </a:pPr>
            <a:endParaRPr lang="en-US" sz="1129" dirty="0">
              <a:latin typeface="Times New Roman"/>
              <a:cs typeface="Times New Roman"/>
            </a:endParaRPr>
          </a:p>
          <a:p>
            <a:pPr marL="178587" indent="-166641">
              <a:buAutoNum type="arabicPeriod" startAt="2"/>
              <a:tabLst>
                <a:tab pos="178587" algn="l"/>
              </a:tabLst>
            </a:pPr>
            <a:r>
              <a:rPr lang="en-US" sz="1600" b="1" dirty="0">
                <a:latin typeface="Times New Roman"/>
                <a:cs typeface="Times New Roman"/>
              </a:rPr>
              <a:t>Table</a:t>
            </a:r>
            <a:r>
              <a:rPr lang="en-US" sz="1600" b="1" spc="-24" dirty="0">
                <a:latin typeface="Times New Roman"/>
                <a:cs typeface="Times New Roman"/>
              </a:rPr>
              <a:t> </a:t>
            </a:r>
            <a:r>
              <a:rPr lang="en-US" sz="1600" b="1" dirty="0">
                <a:latin typeface="Times New Roman"/>
                <a:cs typeface="Times New Roman"/>
              </a:rPr>
              <a:t>of</a:t>
            </a:r>
            <a:r>
              <a:rPr lang="en-US" sz="1600" b="1" spc="-9" dirty="0">
                <a:latin typeface="Times New Roman"/>
                <a:cs typeface="Times New Roman"/>
              </a:rPr>
              <a:t> Contents:</a:t>
            </a:r>
            <a:endParaRPr lang="en-US" sz="1600" dirty="0">
              <a:latin typeface="Times New Roman"/>
              <a:cs typeface="Times New Roman"/>
            </a:endParaRPr>
          </a:p>
          <a:p>
            <a:pPr marL="437807" lvl="1" indent="-212035">
              <a:spcBef>
                <a:spcPts val="776"/>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Executive Summary</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Table of Contents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Introduction</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System Architecture</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Table Descriptions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Intro to Containerization: Docker</a:t>
            </a:r>
          </a:p>
          <a:p>
            <a:pPr marL="437807" lvl="1" indent="-212035">
              <a:spcBef>
                <a:spcPts val="24"/>
              </a:spcBef>
              <a:buFont typeface="Symbol"/>
              <a:buChar char=""/>
              <a:tabLst>
                <a:tab pos="437807" algn="l"/>
              </a:tabLst>
            </a:pPr>
            <a:r>
              <a:rPr lang="en-US" sz="1600" dirty="0" err="1">
                <a:latin typeface="Times New Roman" panose="02020603050405020304" pitchFamily="18" charset="0"/>
                <a:cs typeface="Times New Roman" panose="02020603050405020304" pitchFamily="18" charset="0"/>
              </a:rPr>
              <a:t>Dockerfile</a:t>
            </a:r>
            <a:endParaRPr lang="en-US" sz="1600" dirty="0">
              <a:latin typeface="Times New Roman" panose="02020603050405020304" pitchFamily="18" charset="0"/>
              <a:cs typeface="Times New Roman" panose="02020603050405020304" pitchFamily="18" charset="0"/>
            </a:endParaRP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Docker-Compose</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Docker Networking and Volumes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Django</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Models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Views</a:t>
            </a:r>
          </a:p>
          <a:p>
            <a:pPr marL="437807" lvl="1" indent="-212035">
              <a:spcBef>
                <a:spcPts val="33"/>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Templates</a:t>
            </a:r>
          </a:p>
          <a:p>
            <a:pPr marL="437807" lvl="1" indent="-212035">
              <a:spcBef>
                <a:spcPts val="33"/>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Django Rest Framework (DRF)</a:t>
            </a:r>
          </a:p>
          <a:p>
            <a:pPr marL="437807" lvl="1" indent="-212035">
              <a:spcBef>
                <a:spcPts val="33"/>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Conclusion</a:t>
            </a:r>
          </a:p>
          <a:p>
            <a:pPr>
              <a:lnSpc>
                <a:spcPct val="100000"/>
              </a:lnSpc>
            </a:pPr>
            <a:endParaRPr lang="en-US" sz="1129" dirty="0">
              <a:latin typeface="Times New Roman"/>
              <a:cs typeface="Times New Roman"/>
            </a:endParaRPr>
          </a:p>
          <a:p>
            <a:pPr lvl="1">
              <a:lnSpc>
                <a:spcPct val="100000"/>
              </a:lnSpc>
            </a:pPr>
            <a:endParaRPr lang="en-US" sz="1129" dirty="0">
              <a:latin typeface="Times New Roman"/>
              <a:cs typeface="Times New Roman"/>
            </a:endParaRPr>
          </a:p>
          <a:p>
            <a:pPr lvl="1">
              <a:spcBef>
                <a:spcPts val="24"/>
              </a:spcBef>
              <a:buFont typeface="Symbol"/>
              <a:buChar char=""/>
            </a:pPr>
            <a:endParaRPr sz="1129" dirty="0">
              <a:latin typeface="Times New Roman"/>
              <a:cs typeface="Times New Roman"/>
            </a:endParaRPr>
          </a:p>
        </p:txBody>
      </p:sp>
    </p:spTree>
    <p:extLst>
      <p:ext uri="{BB962C8B-B14F-4D97-AF65-F5344CB8AC3E}">
        <p14:creationId xmlns:p14="http://schemas.microsoft.com/office/powerpoint/2010/main" val="183752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EA79A-0B1F-A637-4112-02E605F72B96}"/>
              </a:ext>
            </a:extLst>
          </p:cNvPr>
          <p:cNvSpPr txBox="1"/>
          <p:nvPr/>
        </p:nvSpPr>
        <p:spPr>
          <a:xfrm>
            <a:off x="609600" y="533400"/>
            <a:ext cx="6019800"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Introduction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 worked with Docker and Django - they're match for what I'm trying to build. Docker makes our lives easier by letting us package everything up neatly, while Django gives us all the tools we need to build a solid web app. It's an e-learning platform where students can take courses, track their progress, and available </a:t>
            </a:r>
            <a:r>
              <a:rPr lang="en-US" sz="1600" dirty="0" err="1">
                <a:latin typeface="Times New Roman" panose="02020603050405020304" pitchFamily="18" charset="0"/>
                <a:cs typeface="Times New Roman" panose="02020603050405020304" pitchFamily="18" charset="0"/>
              </a:rPr>
              <a:t>jwt</a:t>
            </a:r>
            <a:r>
              <a:rPr lang="en-US" sz="1600" dirty="0">
                <a:latin typeface="Times New Roman" panose="02020603050405020304" pitchFamily="18" charset="0"/>
                <a:cs typeface="Times New Roman" panose="02020603050405020304" pitchFamily="18" charset="0"/>
              </a:rPr>
              <a:t> auth. They can also leave reviews, which helps keep our content quality high.</a:t>
            </a:r>
            <a:endParaRPr lang="en-US" sz="1600" dirty="0">
              <a:latin typeface="Times New Roman"/>
              <a:cs typeface="Times New Roman"/>
            </a:endParaRPr>
          </a:p>
          <a:p>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1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9624D-55B1-B4C1-EC6E-445ABC82BA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CE0313-1EB2-738C-D3D6-4CF0A8A6903A}"/>
              </a:ext>
            </a:extLst>
          </p:cNvPr>
          <p:cNvSpPr txBox="1"/>
          <p:nvPr/>
        </p:nvSpPr>
        <p:spPr>
          <a:xfrm>
            <a:off x="609600" y="533400"/>
            <a:ext cx="6019800"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Architecture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The system architecture follows a modular approach. The backend is built with Django and uses the Django REST Framework for API management. Docker containers are used to host the backend, database, and web server. Components include separate containers for the application, PostgreSQL. These containers communicate through a Docker-managed network. This architecture ensures easy maintenance, and consistent environments across development</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41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009A-C783-7200-53BB-EFB6C3C4B4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07114C-56CC-26D2-2E04-DE552C093CA9}"/>
              </a:ext>
            </a:extLst>
          </p:cNvPr>
          <p:cNvSpPr txBox="1"/>
          <p:nvPr/>
        </p:nvSpPr>
        <p:spPr>
          <a:xfrm>
            <a:off x="609600" y="533400"/>
            <a:ext cx="6019800" cy="304698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Table Descriptions</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The database schema includes several tables:</a:t>
            </a:r>
          </a:p>
          <a:p>
            <a:r>
              <a:rPr lang="en-US" sz="1600" b="1" dirty="0"/>
              <a:t>Users:</a:t>
            </a:r>
            <a:r>
              <a:rPr lang="en-US" sz="1600" dirty="0"/>
              <a:t> Manages user details, roles, and authentication.</a:t>
            </a:r>
          </a:p>
          <a:p>
            <a:r>
              <a:rPr lang="en-US" sz="1600" b="1" dirty="0"/>
              <a:t>Courses:</a:t>
            </a:r>
            <a:r>
              <a:rPr lang="en-US" sz="1600" dirty="0"/>
              <a:t> Stores course information like title, description, and instructor.</a:t>
            </a:r>
          </a:p>
          <a:p>
            <a:r>
              <a:rPr lang="en-US" sz="1600" b="1" dirty="0"/>
              <a:t>Enrollments:</a:t>
            </a:r>
            <a:r>
              <a:rPr lang="en-US" sz="1600" dirty="0"/>
              <a:t> Tracks which users are enrolled in specific courses.</a:t>
            </a:r>
          </a:p>
          <a:p>
            <a:r>
              <a:rPr lang="en-US" sz="1600" b="1" dirty="0"/>
              <a:t>Lessons:</a:t>
            </a:r>
            <a:r>
              <a:rPr lang="en-US" sz="1600" dirty="0"/>
              <a:t> Contains content for each course.</a:t>
            </a:r>
          </a:p>
          <a:p>
            <a:r>
              <a:rPr lang="en-US" sz="1600" b="1" dirty="0"/>
              <a:t>Reviews:</a:t>
            </a:r>
            <a:r>
              <a:rPr lang="en-US" sz="1600" dirty="0"/>
              <a:t> Stores user feedback and ratings for courses.</a:t>
            </a:r>
          </a:p>
          <a:p>
            <a:r>
              <a:rPr lang="en-US" sz="1600" b="1" dirty="0"/>
              <a:t>Payments:</a:t>
            </a:r>
            <a:r>
              <a:rPr lang="en-US" sz="1600" dirty="0"/>
              <a:t> Records payment transactions.</a:t>
            </a:r>
          </a:p>
          <a:p>
            <a:r>
              <a:rPr lang="en-US" sz="1600" b="1" dirty="0"/>
              <a:t>Quizzes:</a:t>
            </a:r>
            <a:r>
              <a:rPr lang="en-US" sz="1600" dirty="0"/>
              <a:t> Supports quizzes linked to specific courses. Each table is interconnected to maintain relational consistency and integrity.</a:t>
            </a:r>
          </a:p>
        </p:txBody>
      </p:sp>
    </p:spTree>
    <p:extLst>
      <p:ext uri="{BB962C8B-B14F-4D97-AF65-F5344CB8AC3E}">
        <p14:creationId xmlns:p14="http://schemas.microsoft.com/office/powerpoint/2010/main" val="147484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EDCB3-9FC4-9C69-5820-E1CBED6B93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B197BF-F950-352D-16A0-3DF1F103958F}"/>
              </a:ext>
            </a:extLst>
          </p:cNvPr>
          <p:cNvSpPr txBox="1"/>
          <p:nvPr/>
        </p:nvSpPr>
        <p:spPr>
          <a:xfrm>
            <a:off x="609600" y="533400"/>
            <a:ext cx="6019800" cy="304698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Intro to Containerization: Docker</a:t>
            </a:r>
          </a:p>
          <a:p>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Containerization is the packaging of an application together with its dependencies, libraries and configuration files as a single entity into a single object, its main advantages are lightness and portability - that is, if it runs locally, then with a very high probability it will run on another machine. In order to install Docker, I downloaded Docker Desktop and enabled virtualization on the motherboard. In order to run the container, we use the command docker run image name or path to the </a:t>
            </a:r>
            <a:r>
              <a:rPr lang="en-US" sz="1600" dirty="0" err="1"/>
              <a:t>Dockerfile</a:t>
            </a:r>
            <a:r>
              <a:rPr lang="en-US" sz="1600" dirty="0"/>
              <a:t>, this command will check if such an image exists locally, if not, it will pull it from the repository and run it as a container.</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77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0FBC9-6223-D3C8-E345-157B1723B8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FA50E7-C65F-7334-17D9-E8DC92C6DC78}"/>
              </a:ext>
            </a:extLst>
          </p:cNvPr>
          <p:cNvSpPr txBox="1"/>
          <p:nvPr/>
        </p:nvSpPr>
        <p:spPr>
          <a:xfrm>
            <a:off x="609600" y="533400"/>
            <a:ext cx="6019800" cy="2800767"/>
          </a:xfrm>
          <a:prstGeom prst="rect">
            <a:avLst/>
          </a:prstGeom>
          <a:noFill/>
        </p:spPr>
        <p:txBody>
          <a:bodyPr wrap="square" rtlCol="0">
            <a:spAutoFit/>
          </a:bodyPr>
          <a:lstStyle/>
          <a:p>
            <a:r>
              <a:rPr lang="en-US" sz="1600" b="1" dirty="0" err="1">
                <a:latin typeface="Times New Roman" panose="02020603050405020304" pitchFamily="18" charset="0"/>
                <a:cs typeface="Times New Roman" panose="02020603050405020304" pitchFamily="18" charset="0"/>
              </a:rPr>
              <a:t>Dockerfile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The </a:t>
            </a:r>
            <a:r>
              <a:rPr lang="en-US" sz="1600" dirty="0" err="1"/>
              <a:t>Dockerfile</a:t>
            </a:r>
            <a:r>
              <a:rPr lang="en-US" sz="1600" dirty="0"/>
              <a:t> I used for this application. FROM python:3.11 - this command will start a container with a Linux operating system and a Python interpreter installed in it WORKDIR /app set the working directory inside the container COPY requirements.txt . copy the requirements with a separate command to the directory so that each time the code changes, you don't have to copy and install it again RUN pip install --no-cache-</a:t>
            </a:r>
            <a:r>
              <a:rPr lang="en-US" sz="1600" dirty="0" err="1"/>
              <a:t>dir</a:t>
            </a:r>
            <a:r>
              <a:rPr lang="en-US" sz="1600" dirty="0"/>
              <a:t> -r requirements.txt install dependencies COPY . . copy the remaining files to the working directory EXPOSE 8000 specify which port the container will use</a:t>
            </a:r>
            <a:endParaRPr lang="ru-RU"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7F1ADB-C4CA-C99A-A005-1615E3AADC1D}"/>
              </a:ext>
            </a:extLst>
          </p:cNvPr>
          <p:cNvPicPr>
            <a:picLocks noChangeAspect="1"/>
          </p:cNvPicPr>
          <p:nvPr/>
        </p:nvPicPr>
        <p:blipFill>
          <a:blip r:embed="rId2"/>
          <a:stretch>
            <a:fillRect/>
          </a:stretch>
        </p:blipFill>
        <p:spPr>
          <a:xfrm>
            <a:off x="599661" y="3452592"/>
            <a:ext cx="5982535" cy="3153215"/>
          </a:xfrm>
          <a:prstGeom prst="rect">
            <a:avLst/>
          </a:prstGeom>
        </p:spPr>
      </p:pic>
    </p:spTree>
    <p:extLst>
      <p:ext uri="{BB962C8B-B14F-4D97-AF65-F5344CB8AC3E}">
        <p14:creationId xmlns:p14="http://schemas.microsoft.com/office/powerpoint/2010/main" val="188275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E560-29D1-BFAB-3F93-9FEFB8260D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1E2BD4-4E93-6AB3-3475-4DE8C6C6CD1E}"/>
              </a:ext>
            </a:extLst>
          </p:cNvPr>
          <p:cNvSpPr txBox="1"/>
          <p:nvPr/>
        </p:nvSpPr>
        <p:spPr>
          <a:xfrm>
            <a:off x="609600" y="533400"/>
            <a:ext cx="6019800"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Docker-compose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C13BF56-2D1E-13B4-12AE-5292FF7C8054}"/>
              </a:ext>
            </a:extLst>
          </p:cNvPr>
          <p:cNvSpPr txBox="1"/>
          <p:nvPr/>
        </p:nvSpPr>
        <p:spPr>
          <a:xfrm>
            <a:off x="406166" y="5995023"/>
            <a:ext cx="6960068" cy="3785652"/>
          </a:xfrm>
          <a:prstGeom prst="rect">
            <a:avLst/>
          </a:prstGeom>
          <a:noFill/>
        </p:spPr>
        <p:txBody>
          <a:bodyPr wrap="square" rtlCol="0">
            <a:spAutoFit/>
          </a:bodyPr>
          <a:lstStyle/>
          <a:p>
            <a:r>
              <a:rPr lang="en-US" sz="1600" dirty="0"/>
              <a:t>In docker-compose we have two services, </a:t>
            </a:r>
            <a:r>
              <a:rPr lang="en-US" sz="1600" dirty="0" err="1"/>
              <a:t>db</a:t>
            </a:r>
            <a:r>
              <a:rPr lang="en-US" sz="1600" dirty="0"/>
              <a:t> and </a:t>
            </a:r>
            <a:r>
              <a:rPr lang="en-US" sz="1600" dirty="0" err="1"/>
              <a:t>django</a:t>
            </a:r>
            <a:r>
              <a:rPr lang="en-US" sz="1600" dirty="0"/>
              <a:t> app. In the </a:t>
            </a:r>
            <a:r>
              <a:rPr lang="en-US" sz="1600" dirty="0" err="1"/>
              <a:t>db</a:t>
            </a:r>
            <a:r>
              <a:rPr lang="en-US" sz="1600" dirty="0"/>
              <a:t> service we use image </a:t>
            </a:r>
            <a:r>
              <a:rPr lang="en-US" sz="1600" dirty="0" err="1"/>
              <a:t>postgres</a:t>
            </a:r>
            <a:r>
              <a:rPr lang="en-US" sz="1600" dirty="0"/>
              <a:t> and set credentials for it, and set volumes for saving data to local machine for further new containers, because after removing container all data will disappear. Also we map ports from docker container to local machine and specify network where </a:t>
            </a:r>
            <a:r>
              <a:rPr lang="en-US" sz="1600" dirty="0" err="1"/>
              <a:t>db</a:t>
            </a:r>
            <a:r>
              <a:rPr lang="en-US" sz="1600" dirty="0"/>
              <a:t> will defined. In web service we use our </a:t>
            </a:r>
            <a:r>
              <a:rPr lang="en-US" sz="1600" dirty="0" err="1"/>
              <a:t>Dockerfile</a:t>
            </a:r>
            <a:r>
              <a:rPr lang="en-US" sz="1600" dirty="0"/>
              <a:t> as our image, also define volumes and ports and specify that it depends from db. Setting up env variables for connecting to </a:t>
            </a:r>
            <a:r>
              <a:rPr lang="en-US" sz="1600" dirty="0" err="1"/>
              <a:t>db</a:t>
            </a:r>
            <a:r>
              <a:rPr lang="en-US" sz="1600" dirty="0"/>
              <a:t> and define his network. And command that will start our app. I wrote a </a:t>
            </a:r>
            <a:r>
              <a:rPr lang="en-US" sz="1600" dirty="0" err="1"/>
              <a:t>Dockerfile</a:t>
            </a:r>
            <a:r>
              <a:rPr lang="en-US" sz="1600" dirty="0"/>
              <a:t> for Django, wrapped two services in docker compose, configured them to be in the same network, so that they were in the same domain, configured environment variables for the Django application so that it could pull secret data from environment variables inside the container. I configured docker volumes for the Django database and application so that the data in the container and on the local host were mapped to each other, this is done so that if the container is deleted, then when creating a new container, it will pull data from the local host files</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0DA4F9-7E1D-D412-2F4E-98FC83FEDBF3}"/>
              </a:ext>
            </a:extLst>
          </p:cNvPr>
          <p:cNvPicPr>
            <a:picLocks noChangeAspect="1"/>
          </p:cNvPicPr>
          <p:nvPr/>
        </p:nvPicPr>
        <p:blipFill>
          <a:blip r:embed="rId2"/>
          <a:stretch>
            <a:fillRect/>
          </a:stretch>
        </p:blipFill>
        <p:spPr>
          <a:xfrm>
            <a:off x="990599" y="914400"/>
            <a:ext cx="5338017" cy="5070684"/>
          </a:xfrm>
          <a:prstGeom prst="rect">
            <a:avLst/>
          </a:prstGeom>
        </p:spPr>
      </p:pic>
    </p:spTree>
    <p:extLst>
      <p:ext uri="{BB962C8B-B14F-4D97-AF65-F5344CB8AC3E}">
        <p14:creationId xmlns:p14="http://schemas.microsoft.com/office/powerpoint/2010/main" val="412922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3725</TotalTime>
  <Words>2197</Words>
  <Application>Microsoft Office PowerPoint</Application>
  <PresentationFormat>Custom</PresentationFormat>
  <Paragraphs>99</Paragraphs>
  <Slides>26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Calibri</vt:lpstr>
      <vt:lpstr>Symbol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yerasil</dc:creator>
  <cp:lastModifiedBy>Yerasyl Serzhan</cp:lastModifiedBy>
  <cp:revision>10</cp:revision>
  <dcterms:created xsi:type="dcterms:W3CDTF">2024-11-09T06:16:03Z</dcterms:created>
  <dcterms:modified xsi:type="dcterms:W3CDTF">2024-12-22T11:55:47Z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for Microsoft 365</vt:lpwstr>
  </property>
  <property fmtid="{D5CDD505-2E9C-101B-9397-08002B2CF9AE}" pid="4" name="LastSaved">
    <vt:filetime>2024-11-09T00:00:00Z</vt:filetime>
  </property>
</Properties>
</file>