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91" r:id="rId5"/>
    <p:sldId id="292" r:id="rId6"/>
    <p:sldId id="293" r:id="rId7"/>
    <p:sldId id="295" r:id="rId8"/>
    <p:sldId id="296" r:id="rId9"/>
    <p:sldId id="297" r:id="rId10"/>
    <p:sldId id="298" r:id="rId11"/>
    <p:sldId id="301" r:id="rId12"/>
    <p:sldId id="302" r:id="rId13"/>
    <p:sldId id="303" r:id="rId14"/>
    <p:sldId id="304" r:id="rId15"/>
    <p:sldId id="305" r:id="rId16"/>
    <p:sldId id="306" r:id="rId17"/>
    <p:sldId id="299" r:id="rId18"/>
    <p:sldId id="273" r:id="rId19"/>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a:xfrm>
            <a:off x="3778884" y="9438564"/>
            <a:ext cx="260985" cy="18097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0800" y="3161487"/>
            <a:ext cx="3352800" cy="869469"/>
          </a:xfrm>
          <a:prstGeom prst="rect">
            <a:avLst/>
          </a:prstGeom>
        </p:spPr>
        <p:txBody>
          <a:bodyPr vert="horz" wrap="square" lIns="0" tIns="12700" rIns="0" bIns="0" rtlCol="0">
            <a:spAutoFit/>
          </a:bodyPr>
          <a:lstStyle/>
          <a:p>
            <a:pPr marL="573405">
              <a:lnSpc>
                <a:spcPct val="100000"/>
              </a:lnSpc>
              <a:spcBef>
                <a:spcPts val="100"/>
              </a:spcBef>
            </a:pPr>
            <a:r>
              <a:rPr lang="en-US" sz="1800" b="1" spc="-5" dirty="0">
                <a:latin typeface="Arial"/>
                <a:cs typeface="Arial"/>
              </a:rPr>
              <a:t>Assignment 4</a:t>
            </a:r>
            <a:endParaRPr lang="ru-RU" sz="1800" b="1" spc="-5" dirty="0">
              <a:latin typeface="Arial"/>
              <a:cs typeface="Arial"/>
            </a:endParaRPr>
          </a:p>
          <a:p>
            <a:pPr marL="573405">
              <a:lnSpc>
                <a:spcPct val="100000"/>
              </a:lnSpc>
              <a:spcBef>
                <a:spcPts val="100"/>
              </a:spcBef>
            </a:pPr>
            <a:endParaRPr lang="ru-RU" b="1" dirty="0">
              <a:latin typeface="Arial"/>
              <a:cs typeface="Arial"/>
            </a:endParaRPr>
          </a:p>
          <a:p>
            <a:pPr marL="573405">
              <a:lnSpc>
                <a:spcPct val="100000"/>
              </a:lnSpc>
              <a:spcBef>
                <a:spcPts val="100"/>
              </a:spcBef>
            </a:pPr>
            <a:r>
              <a:rPr lang="en-US" sz="1800" spc="-20" dirty="0">
                <a:latin typeface="Arial MT"/>
                <a:cs typeface="Arial MT"/>
              </a:rPr>
              <a:t>Web Development</a:t>
            </a:r>
            <a:endParaRPr lang="en-US" sz="1800" dirty="0">
              <a:latin typeface="Arial MT"/>
              <a:cs typeface="Arial MT"/>
            </a:endParaRPr>
          </a:p>
        </p:txBody>
      </p:sp>
      <p:sp>
        <p:nvSpPr>
          <p:cNvPr id="3" name="object 3"/>
          <p:cNvSpPr txBox="1"/>
          <p:nvPr/>
        </p:nvSpPr>
        <p:spPr>
          <a:xfrm>
            <a:off x="4883022" y="2328798"/>
            <a:ext cx="20256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P</a:t>
            </a:r>
            <a:r>
              <a:rPr sz="1200" spc="-5" dirty="0">
                <a:latin typeface="Arial MT"/>
                <a:cs typeface="Arial MT"/>
              </a:rPr>
              <a:t>repared</a:t>
            </a:r>
            <a:r>
              <a:rPr sz="1200" spc="-135" dirty="0">
                <a:latin typeface="Arial MT"/>
                <a:cs typeface="Arial MT"/>
              </a:rPr>
              <a:t> </a:t>
            </a:r>
            <a:r>
              <a:rPr sz="1200" dirty="0">
                <a:latin typeface="Arial MT"/>
                <a:cs typeface="Arial MT"/>
              </a:rPr>
              <a:t>b</a:t>
            </a:r>
            <a:r>
              <a:rPr sz="1200" spc="-20" dirty="0">
                <a:latin typeface="Arial MT"/>
                <a:cs typeface="Arial MT"/>
              </a:rPr>
              <a:t>y</a:t>
            </a:r>
            <a:r>
              <a:rPr sz="1200" dirty="0">
                <a:latin typeface="Arial MT"/>
                <a:cs typeface="Arial MT"/>
              </a:rPr>
              <a:t>: </a:t>
            </a:r>
            <a:r>
              <a:rPr sz="1200" spc="15" dirty="0">
                <a:latin typeface="Arial MT"/>
                <a:cs typeface="Arial MT"/>
              </a:rPr>
              <a:t> </a:t>
            </a:r>
            <a:r>
              <a:rPr sz="1200" dirty="0">
                <a:latin typeface="Arial MT"/>
                <a:cs typeface="Arial MT"/>
              </a:rPr>
              <a:t>S</a:t>
            </a:r>
            <a:r>
              <a:rPr sz="1200" spc="-5" dirty="0">
                <a:latin typeface="Arial MT"/>
                <a:cs typeface="Arial MT"/>
              </a:rPr>
              <a:t>e</a:t>
            </a:r>
            <a:r>
              <a:rPr sz="1200" dirty="0">
                <a:latin typeface="Arial MT"/>
                <a:cs typeface="Arial MT"/>
              </a:rPr>
              <a:t>r</a:t>
            </a:r>
            <a:r>
              <a:rPr sz="1200" spc="-20" dirty="0">
                <a:latin typeface="Arial MT"/>
                <a:cs typeface="Arial MT"/>
              </a:rPr>
              <a:t>z</a:t>
            </a:r>
            <a:r>
              <a:rPr sz="1200" spc="-5" dirty="0">
                <a:latin typeface="Arial MT"/>
                <a:cs typeface="Arial MT"/>
              </a:rPr>
              <a:t>han</a:t>
            </a:r>
            <a:r>
              <a:rPr sz="1200" spc="-40" dirty="0">
                <a:latin typeface="Arial MT"/>
                <a:cs typeface="Arial MT"/>
              </a:rPr>
              <a:t> </a:t>
            </a:r>
            <a:r>
              <a:rPr sz="1200" spc="-120" dirty="0">
                <a:latin typeface="Arial MT"/>
                <a:cs typeface="Arial MT"/>
              </a:rPr>
              <a:t>Y</a:t>
            </a:r>
            <a:r>
              <a:rPr sz="1200" spc="-5" dirty="0">
                <a:latin typeface="Arial MT"/>
                <a:cs typeface="Arial MT"/>
              </a:rPr>
              <a:t>erasil</a:t>
            </a:r>
            <a:endParaRPr sz="1200">
              <a:latin typeface="Arial MT"/>
              <a:cs typeface="Arial MT"/>
            </a:endParaRPr>
          </a:p>
        </p:txBody>
      </p:sp>
      <p:sp>
        <p:nvSpPr>
          <p:cNvPr id="4" name="object 4"/>
          <p:cNvSpPr txBox="1"/>
          <p:nvPr/>
        </p:nvSpPr>
        <p:spPr>
          <a:xfrm>
            <a:off x="3117595" y="9366605"/>
            <a:ext cx="887730" cy="228268"/>
          </a:xfrm>
          <a:prstGeom prst="rect">
            <a:avLst/>
          </a:prstGeom>
        </p:spPr>
        <p:txBody>
          <a:bodyPr vert="horz" wrap="square" lIns="0" tIns="12700" rIns="0" bIns="0" rtlCol="0">
            <a:spAutoFit/>
          </a:bodyPr>
          <a:lstStyle/>
          <a:p>
            <a:pPr marL="12700">
              <a:lnSpc>
                <a:spcPct val="100000"/>
              </a:lnSpc>
              <a:spcBef>
                <a:spcPts val="100"/>
              </a:spcBef>
            </a:pPr>
            <a:r>
              <a:rPr lang="en-US" sz="1400" spc="-25" dirty="0">
                <a:latin typeface="Arial MT"/>
                <a:cs typeface="Arial MT"/>
              </a:rPr>
              <a:t>30</a:t>
            </a:r>
            <a:r>
              <a:rPr sz="1400" spc="-20" dirty="0">
                <a:latin typeface="Arial MT"/>
                <a:cs typeface="Arial MT"/>
              </a:rPr>
              <a:t>.</a:t>
            </a:r>
            <a:r>
              <a:rPr sz="1400" spc="-30" dirty="0">
                <a:latin typeface="Arial MT"/>
                <a:cs typeface="Arial MT"/>
              </a:rPr>
              <a:t>1</a:t>
            </a:r>
            <a:r>
              <a:rPr lang="ru-RU" sz="1400" spc="-30" dirty="0">
                <a:latin typeface="Arial MT"/>
                <a:cs typeface="Arial MT"/>
              </a:rPr>
              <a:t>1</a:t>
            </a:r>
            <a:r>
              <a:rPr sz="1400" spc="-35" dirty="0">
                <a:latin typeface="Arial MT"/>
                <a:cs typeface="Arial MT"/>
              </a:rPr>
              <a:t>.</a:t>
            </a:r>
            <a:r>
              <a:rPr sz="1400" spc="-30" dirty="0">
                <a:latin typeface="Arial MT"/>
                <a:cs typeface="Arial MT"/>
              </a:rPr>
              <a:t>2</a:t>
            </a:r>
            <a:r>
              <a:rPr sz="1400" spc="-40" dirty="0">
                <a:latin typeface="Arial MT"/>
                <a:cs typeface="Arial MT"/>
              </a:rPr>
              <a:t>0</a:t>
            </a:r>
            <a:r>
              <a:rPr sz="1400" spc="-30" dirty="0">
                <a:latin typeface="Arial MT"/>
                <a:cs typeface="Arial MT"/>
              </a:rPr>
              <a:t>2</a:t>
            </a:r>
            <a:r>
              <a:rPr sz="1400" dirty="0">
                <a:latin typeface="Arial MT"/>
                <a:cs typeface="Arial MT"/>
              </a:rPr>
              <a:t>4</a:t>
            </a:r>
          </a:p>
        </p:txBody>
      </p:sp>
      <p:pic>
        <p:nvPicPr>
          <p:cNvPr id="5" name="object 5"/>
          <p:cNvPicPr/>
          <p:nvPr/>
        </p:nvPicPr>
        <p:blipFill>
          <a:blip r:embed="rId2" cstate="print"/>
          <a:stretch>
            <a:fillRect/>
          </a:stretch>
        </p:blipFill>
        <p:spPr>
          <a:xfrm>
            <a:off x="2096770" y="914450"/>
            <a:ext cx="3991609" cy="9295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666CCF7-8888-6897-C35C-6EBC61E4498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D1954CD-9A99-0F68-17D2-04EBCC29629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10</a:t>
            </a:fld>
            <a:endParaRPr dirty="0"/>
          </a:p>
        </p:txBody>
      </p:sp>
      <p:sp>
        <p:nvSpPr>
          <p:cNvPr id="2" name="object 2">
            <a:extLst>
              <a:ext uri="{FF2B5EF4-FFF2-40B4-BE49-F238E27FC236}">
                <a16:creationId xmlns:a16="http://schemas.microsoft.com/office/drawing/2014/main" id="{5693F68F-D84A-1656-FCA5-6D0D29AD2C87}"/>
              </a:ext>
            </a:extLst>
          </p:cNvPr>
          <p:cNvSpPr txBox="1"/>
          <p:nvPr/>
        </p:nvSpPr>
        <p:spPr>
          <a:xfrm>
            <a:off x="889203" y="878205"/>
            <a:ext cx="6352540" cy="2013372"/>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Nested Serializers</a:t>
            </a:r>
          </a:p>
          <a:p>
            <a:pPr algn="l"/>
            <a:r>
              <a:rPr lang="en-US" sz="1600" i="0" dirty="0">
                <a:solidFill>
                  <a:srgbClr val="0D0D0D"/>
                </a:solidFill>
                <a:effectLst/>
                <a:latin typeface="Times New Roman" panose="02020603050405020304" pitchFamily="18" charset="0"/>
                <a:cs typeface="Times New Roman" panose="02020603050405020304" pitchFamily="18" charset="0"/>
              </a:rPr>
              <a:t>Nested serializers are implemented in the </a:t>
            </a:r>
            <a:r>
              <a:rPr lang="en-US" sz="1600" i="0" dirty="0" err="1">
                <a:solidFill>
                  <a:srgbClr val="0D0D0D"/>
                </a:solidFill>
                <a:effectLst/>
                <a:latin typeface="Times New Roman" panose="02020603050405020304" pitchFamily="18" charset="0"/>
                <a:cs typeface="Times New Roman" panose="02020603050405020304" pitchFamily="18" charset="0"/>
              </a:rPr>
              <a:t>PostSerializer</a:t>
            </a:r>
            <a:r>
              <a:rPr lang="en-US" sz="1600" i="0" dirty="0">
                <a:solidFill>
                  <a:srgbClr val="0D0D0D"/>
                </a:solidFill>
                <a:effectLst/>
                <a:latin typeface="Times New Roman" panose="02020603050405020304" pitchFamily="18" charset="0"/>
                <a:cs typeface="Times New Roman" panose="02020603050405020304" pitchFamily="18" charset="0"/>
              </a:rPr>
              <a:t> to include related Comment data directly within post responses. This allows clients to retrieve all associated comments when fetching a post, improving efficiency by reducing the number of API calls needed. For instance, each post’s comments field uses </a:t>
            </a:r>
            <a:r>
              <a:rPr lang="en-US" sz="1600" i="0" dirty="0" err="1">
                <a:solidFill>
                  <a:srgbClr val="0D0D0D"/>
                </a:solidFill>
                <a:effectLst/>
                <a:latin typeface="Times New Roman" panose="02020603050405020304" pitchFamily="18" charset="0"/>
                <a:cs typeface="Times New Roman" panose="02020603050405020304" pitchFamily="18" charset="0"/>
              </a:rPr>
              <a:t>CommentSerializer</a:t>
            </a:r>
            <a:r>
              <a:rPr lang="en-US" sz="1600" i="0" dirty="0">
                <a:solidFill>
                  <a:srgbClr val="0D0D0D"/>
                </a:solidFill>
                <a:effectLst/>
                <a:latin typeface="Times New Roman" panose="02020603050405020304" pitchFamily="18" charset="0"/>
                <a:cs typeface="Times New Roman" panose="02020603050405020304" pitchFamily="18" charset="0"/>
              </a:rPr>
              <a:t> with </a:t>
            </a:r>
            <a:r>
              <a:rPr lang="en-US" sz="1600" i="0" dirty="0" err="1">
                <a:solidFill>
                  <a:srgbClr val="0D0D0D"/>
                </a:solidFill>
                <a:effectLst/>
                <a:latin typeface="Times New Roman" panose="02020603050405020304" pitchFamily="18" charset="0"/>
                <a:cs typeface="Times New Roman" panose="02020603050405020304" pitchFamily="18" charset="0"/>
              </a:rPr>
              <a:t>read_only</a:t>
            </a:r>
            <a:r>
              <a:rPr lang="en-US" sz="1600" i="0" dirty="0">
                <a:solidFill>
                  <a:srgbClr val="0D0D0D"/>
                </a:solidFill>
                <a:effectLst/>
                <a:latin typeface="Times New Roman" panose="02020603050405020304" pitchFamily="18" charset="0"/>
                <a:cs typeface="Times New Roman" panose="02020603050405020304" pitchFamily="18" charset="0"/>
              </a:rPr>
              <a:t>=True, enabling seamless inclusion of nested data without affecting write operations. This structure is ideal for maintaining a clear relationship between posts and their comments.</a:t>
            </a:r>
          </a:p>
        </p:txBody>
      </p:sp>
      <p:pic>
        <p:nvPicPr>
          <p:cNvPr id="6" name="Picture 5">
            <a:extLst>
              <a:ext uri="{FF2B5EF4-FFF2-40B4-BE49-F238E27FC236}">
                <a16:creationId xmlns:a16="http://schemas.microsoft.com/office/drawing/2014/main" id="{CBBCA5FF-79CF-22A5-E6DF-C3844BE0EDB4}"/>
              </a:ext>
            </a:extLst>
          </p:cNvPr>
          <p:cNvPicPr>
            <a:picLocks noChangeAspect="1"/>
          </p:cNvPicPr>
          <p:nvPr/>
        </p:nvPicPr>
        <p:blipFill>
          <a:blip r:embed="rId2"/>
          <a:stretch>
            <a:fillRect/>
          </a:stretch>
        </p:blipFill>
        <p:spPr>
          <a:xfrm>
            <a:off x="879264" y="3292810"/>
            <a:ext cx="5649113" cy="1524213"/>
          </a:xfrm>
          <a:prstGeom prst="rect">
            <a:avLst/>
          </a:prstGeom>
        </p:spPr>
      </p:pic>
      <p:sp>
        <p:nvSpPr>
          <p:cNvPr id="9" name="TextBox 8">
            <a:extLst>
              <a:ext uri="{FF2B5EF4-FFF2-40B4-BE49-F238E27FC236}">
                <a16:creationId xmlns:a16="http://schemas.microsoft.com/office/drawing/2014/main" id="{3F6EDB09-4654-A867-E5FA-2EAF259EAD1F}"/>
              </a:ext>
            </a:extLst>
          </p:cNvPr>
          <p:cNvSpPr txBox="1"/>
          <p:nvPr/>
        </p:nvSpPr>
        <p:spPr>
          <a:xfrm>
            <a:off x="688543" y="5241378"/>
            <a:ext cx="6553200" cy="1323439"/>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The PostSerializerV2 class is a serializer for version 2 of the API that adds a summary field that displays the post's content as read-only. It includes fields such as id, title, summary, author, and timestamp, while preserving the standard functionality of the Post model. This approach allows changes to the API structure to be made without affecting previous versions.</a:t>
            </a:r>
          </a:p>
        </p:txBody>
      </p:sp>
    </p:spTree>
    <p:extLst>
      <p:ext uri="{BB962C8B-B14F-4D97-AF65-F5344CB8AC3E}">
        <p14:creationId xmlns:p14="http://schemas.microsoft.com/office/powerpoint/2010/main" val="104092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DEDE84F-A9D0-E5DF-E563-30B38A0EBFD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FD1FB03-6BD6-4623-6905-1ADB6120441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11</a:t>
            </a:fld>
            <a:endParaRPr dirty="0"/>
          </a:p>
        </p:txBody>
      </p:sp>
      <p:sp>
        <p:nvSpPr>
          <p:cNvPr id="2" name="object 2">
            <a:extLst>
              <a:ext uri="{FF2B5EF4-FFF2-40B4-BE49-F238E27FC236}">
                <a16:creationId xmlns:a16="http://schemas.microsoft.com/office/drawing/2014/main" id="{065126EC-C9EC-5C8E-E460-AC835D416963}"/>
              </a:ext>
            </a:extLst>
          </p:cNvPr>
          <p:cNvSpPr txBox="1"/>
          <p:nvPr/>
        </p:nvSpPr>
        <p:spPr>
          <a:xfrm>
            <a:off x="889203" y="878205"/>
            <a:ext cx="6352540" cy="2013372"/>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Rate Limiting</a:t>
            </a:r>
          </a:p>
          <a:p>
            <a:pPr algn="l"/>
            <a:r>
              <a:rPr lang="en-US" sz="1600" i="0" dirty="0">
                <a:solidFill>
                  <a:srgbClr val="0D0D0D"/>
                </a:solidFill>
                <a:effectLst/>
                <a:latin typeface="Times New Roman" panose="02020603050405020304" pitchFamily="18" charset="0"/>
                <a:cs typeface="Times New Roman" panose="02020603050405020304" pitchFamily="18" charset="0"/>
              </a:rPr>
              <a:t>Rate limiting is configured using DRF’s throttling classes, providing separate rates for anonymous and authenticated users. For example, anonymous users are restricted to 10 requests per minute (</a:t>
            </a:r>
            <a:r>
              <a:rPr lang="en-US" sz="1600" i="0" dirty="0" err="1">
                <a:solidFill>
                  <a:srgbClr val="0D0D0D"/>
                </a:solidFill>
                <a:effectLst/>
                <a:latin typeface="Times New Roman" panose="02020603050405020304" pitchFamily="18" charset="0"/>
                <a:cs typeface="Times New Roman" panose="02020603050405020304" pitchFamily="18" charset="0"/>
              </a:rPr>
              <a:t>AnonRateThrottle</a:t>
            </a:r>
            <a:r>
              <a:rPr lang="en-US" sz="1600" i="0" dirty="0">
                <a:solidFill>
                  <a:srgbClr val="0D0D0D"/>
                </a:solidFill>
                <a:effectLst/>
                <a:latin typeface="Times New Roman" panose="02020603050405020304" pitchFamily="18" charset="0"/>
                <a:cs typeface="Times New Roman" panose="02020603050405020304" pitchFamily="18" charset="0"/>
              </a:rPr>
              <a:t>), while authenticated users can make up to 100 requests per minute (</a:t>
            </a:r>
            <a:r>
              <a:rPr lang="en-US" sz="1600" i="0" dirty="0" err="1">
                <a:solidFill>
                  <a:srgbClr val="0D0D0D"/>
                </a:solidFill>
                <a:effectLst/>
                <a:latin typeface="Times New Roman" panose="02020603050405020304" pitchFamily="18" charset="0"/>
                <a:cs typeface="Times New Roman" panose="02020603050405020304" pitchFamily="18" charset="0"/>
              </a:rPr>
              <a:t>UserRateThrottle</a:t>
            </a:r>
            <a:r>
              <a:rPr lang="en-US" sz="1600" i="0" dirty="0">
                <a:solidFill>
                  <a:srgbClr val="0D0D0D"/>
                </a:solidFill>
                <a:effectLst/>
                <a:latin typeface="Times New Roman" panose="02020603050405020304" pitchFamily="18" charset="0"/>
                <a:cs typeface="Times New Roman" panose="02020603050405020304" pitchFamily="18" charset="0"/>
              </a:rPr>
              <a:t>). This prevents abuse of API resources while ensuring fair access for all users. These settings are defined in the REST_FRAMEWORK configuration and help maintain API performance and reliability.</a:t>
            </a:r>
          </a:p>
        </p:txBody>
      </p:sp>
      <p:pic>
        <p:nvPicPr>
          <p:cNvPr id="7" name="Picture 6">
            <a:extLst>
              <a:ext uri="{FF2B5EF4-FFF2-40B4-BE49-F238E27FC236}">
                <a16:creationId xmlns:a16="http://schemas.microsoft.com/office/drawing/2014/main" id="{9B81F925-6BBB-8EFC-A2CA-5B15C671E50A}"/>
              </a:ext>
            </a:extLst>
          </p:cNvPr>
          <p:cNvPicPr>
            <a:picLocks noChangeAspect="1"/>
          </p:cNvPicPr>
          <p:nvPr/>
        </p:nvPicPr>
        <p:blipFill>
          <a:blip r:embed="rId2"/>
          <a:stretch>
            <a:fillRect/>
          </a:stretch>
        </p:blipFill>
        <p:spPr>
          <a:xfrm>
            <a:off x="1219200" y="3307171"/>
            <a:ext cx="4315427" cy="1905266"/>
          </a:xfrm>
          <a:prstGeom prst="rect">
            <a:avLst/>
          </a:prstGeom>
        </p:spPr>
      </p:pic>
      <p:sp>
        <p:nvSpPr>
          <p:cNvPr id="9" name="TextBox 8">
            <a:extLst>
              <a:ext uri="{FF2B5EF4-FFF2-40B4-BE49-F238E27FC236}">
                <a16:creationId xmlns:a16="http://schemas.microsoft.com/office/drawing/2014/main" id="{2D69E5A0-B73D-DE29-D021-21AB8F78E65E}"/>
              </a:ext>
            </a:extLst>
          </p:cNvPr>
          <p:cNvSpPr txBox="1"/>
          <p:nvPr/>
        </p:nvSpPr>
        <p:spPr>
          <a:xfrm>
            <a:off x="609600" y="5462276"/>
            <a:ext cx="6705600" cy="1815882"/>
          </a:xfrm>
          <a:prstGeom prst="rect">
            <a:avLst/>
          </a:prstGeom>
          <a:noFill/>
        </p:spPr>
        <p:txBody>
          <a:bodyPr wrap="square">
            <a:spAutoFit/>
          </a:bodyPr>
          <a:lstStyle/>
          <a:p>
            <a:endParaRPr lang="ru-RU"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DEFAULT_THROTTLE_CLASSES </a:t>
            </a:r>
            <a:r>
              <a:rPr lang="en-US" sz="1600" dirty="0">
                <a:latin typeface="Times New Roman" panose="02020603050405020304" pitchFamily="18" charset="0"/>
                <a:cs typeface="Times New Roman" panose="02020603050405020304" pitchFamily="18" charset="0"/>
              </a:rPr>
              <a:t>u</a:t>
            </a:r>
            <a:r>
              <a:rPr lang="ru-RU" sz="1600" dirty="0">
                <a:latin typeface="Times New Roman" panose="02020603050405020304" pitchFamily="18" charset="0"/>
                <a:cs typeface="Times New Roman" panose="02020603050405020304" pitchFamily="18" charset="0"/>
              </a:rPr>
              <a:t>ses different classes to limit request AnonRateThrottle for anonymous users and UserRateThrottle for authenticated users.</a:t>
            </a:r>
          </a:p>
          <a:p>
            <a:r>
              <a:rPr lang="ru-RU" sz="1600" dirty="0">
                <a:latin typeface="Times New Roman" panose="02020603050405020304" pitchFamily="18" charset="0"/>
                <a:cs typeface="Times New Roman" panose="02020603050405020304" pitchFamily="18" charset="0"/>
              </a:rPr>
              <a:t>DEFAULT_THROTTLE_RATES</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a:t>
            </a:r>
            <a:r>
              <a:rPr lang="ru-RU" sz="1600" dirty="0">
                <a:latin typeface="Times New Roman" panose="02020603050405020304" pitchFamily="18" charset="0"/>
                <a:cs typeface="Times New Roman" panose="02020603050405020304" pitchFamily="18" charset="0"/>
              </a:rPr>
              <a:t>ets limits: anonymous users can make up to 10 requests per minute, and authenticated users can make up to 100.</a:t>
            </a:r>
          </a:p>
          <a:p>
            <a:r>
              <a:rPr lang="ru-RU" sz="1600" dirty="0">
                <a:latin typeface="Times New Roman" panose="02020603050405020304" pitchFamily="18" charset="0"/>
                <a:cs typeface="Times New Roman" panose="02020603050405020304" pitchFamily="18" charset="0"/>
              </a:rPr>
              <a:t>This prevents abuse of API resources by ensuring fair load distribution</a:t>
            </a:r>
          </a:p>
        </p:txBody>
      </p:sp>
    </p:spTree>
    <p:extLst>
      <p:ext uri="{BB962C8B-B14F-4D97-AF65-F5344CB8AC3E}">
        <p14:creationId xmlns:p14="http://schemas.microsoft.com/office/powerpoint/2010/main" val="89387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ADEA0A-B758-CE2D-0CC6-649E5D2D01D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3B819C8-3070-B9C8-4757-B5E39256883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12</a:t>
            </a:fld>
            <a:endParaRPr dirty="0"/>
          </a:p>
        </p:txBody>
      </p:sp>
      <p:sp>
        <p:nvSpPr>
          <p:cNvPr id="2" name="object 2">
            <a:extLst>
              <a:ext uri="{FF2B5EF4-FFF2-40B4-BE49-F238E27FC236}">
                <a16:creationId xmlns:a16="http://schemas.microsoft.com/office/drawing/2014/main" id="{3C1A6066-6D1E-CD41-B6BA-30ADACB0545A}"/>
              </a:ext>
            </a:extLst>
          </p:cNvPr>
          <p:cNvSpPr txBox="1"/>
          <p:nvPr/>
        </p:nvSpPr>
        <p:spPr>
          <a:xfrm>
            <a:off x="889203" y="878205"/>
            <a:ext cx="6352540" cy="1767150"/>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API Testing</a:t>
            </a:r>
          </a:p>
          <a:p>
            <a:pPr algn="l"/>
            <a:r>
              <a:rPr lang="en-US" sz="1600" i="0" dirty="0">
                <a:solidFill>
                  <a:srgbClr val="0D0D0D"/>
                </a:solidFill>
                <a:effectLst/>
                <a:latin typeface="Times New Roman" panose="02020603050405020304" pitchFamily="18" charset="0"/>
                <a:cs typeface="Times New Roman" panose="02020603050405020304" pitchFamily="18" charset="0"/>
              </a:rPr>
              <a:t>API endpoints are tested using Django’s </a:t>
            </a:r>
            <a:r>
              <a:rPr lang="en-US" sz="1600" i="0" dirty="0" err="1">
                <a:solidFill>
                  <a:srgbClr val="0D0D0D"/>
                </a:solidFill>
                <a:effectLst/>
                <a:latin typeface="Times New Roman" panose="02020603050405020304" pitchFamily="18" charset="0"/>
                <a:cs typeface="Times New Roman" panose="02020603050405020304" pitchFamily="18" charset="0"/>
              </a:rPr>
              <a:t>TestCase</a:t>
            </a:r>
            <a:r>
              <a:rPr lang="en-US" sz="1600" i="0" dirty="0">
                <a:solidFill>
                  <a:srgbClr val="0D0D0D"/>
                </a:solidFill>
                <a:effectLst/>
                <a:latin typeface="Times New Roman" panose="02020603050405020304" pitchFamily="18" charset="0"/>
                <a:cs typeface="Times New Roman" panose="02020603050405020304" pitchFamily="18" charset="0"/>
              </a:rPr>
              <a:t> and DRF’s </a:t>
            </a:r>
            <a:r>
              <a:rPr lang="en-US" sz="1600" i="0" dirty="0" err="1">
                <a:solidFill>
                  <a:srgbClr val="0D0D0D"/>
                </a:solidFill>
                <a:effectLst/>
                <a:latin typeface="Times New Roman" panose="02020603050405020304" pitchFamily="18" charset="0"/>
                <a:cs typeface="Times New Roman" panose="02020603050405020304" pitchFamily="18" charset="0"/>
              </a:rPr>
              <a:t>APIClient</a:t>
            </a:r>
            <a:r>
              <a:rPr lang="en-US" sz="1600" i="0" dirty="0">
                <a:solidFill>
                  <a:srgbClr val="0D0D0D"/>
                </a:solidFill>
                <a:effectLst/>
                <a:latin typeface="Times New Roman" panose="02020603050405020304" pitchFamily="18" charset="0"/>
                <a:cs typeface="Times New Roman" panose="02020603050405020304" pitchFamily="18" charset="0"/>
              </a:rPr>
              <a:t>. Test cases validate endpoint functionalities, including success scenarios, edge cases, and permission restrictions. For instance, creating a post is tested to ensure only authenticated users can perform the action, while retrieving a list of posts verifies that it is accessible to all users. Automated tests ensure API reliability and correctness with every code change.</a:t>
            </a:r>
          </a:p>
        </p:txBody>
      </p:sp>
      <p:pic>
        <p:nvPicPr>
          <p:cNvPr id="5" name="Picture 4">
            <a:extLst>
              <a:ext uri="{FF2B5EF4-FFF2-40B4-BE49-F238E27FC236}">
                <a16:creationId xmlns:a16="http://schemas.microsoft.com/office/drawing/2014/main" id="{CB8C7DA3-21D5-CBA0-A682-04B4DF393660}"/>
              </a:ext>
            </a:extLst>
          </p:cNvPr>
          <p:cNvPicPr>
            <a:picLocks noChangeAspect="1"/>
          </p:cNvPicPr>
          <p:nvPr/>
        </p:nvPicPr>
        <p:blipFill>
          <a:blip r:embed="rId2"/>
          <a:stretch>
            <a:fillRect/>
          </a:stretch>
        </p:blipFill>
        <p:spPr>
          <a:xfrm>
            <a:off x="733106" y="2787084"/>
            <a:ext cx="6352540" cy="4282367"/>
          </a:xfrm>
          <a:prstGeom prst="rect">
            <a:avLst/>
          </a:prstGeom>
        </p:spPr>
      </p:pic>
      <p:sp>
        <p:nvSpPr>
          <p:cNvPr id="8" name="TextBox 7">
            <a:extLst>
              <a:ext uri="{FF2B5EF4-FFF2-40B4-BE49-F238E27FC236}">
                <a16:creationId xmlns:a16="http://schemas.microsoft.com/office/drawing/2014/main" id="{77B2FC49-64EF-2306-4534-ECA94047AD91}"/>
              </a:ext>
            </a:extLst>
          </p:cNvPr>
          <p:cNvSpPr txBox="1"/>
          <p:nvPr/>
        </p:nvSpPr>
        <p:spPr>
          <a:xfrm>
            <a:off x="562858" y="7413044"/>
            <a:ext cx="7196290" cy="1569660"/>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The PostAPITestCase class is a set of tests for testing post-related API endpoints. </a:t>
            </a:r>
            <a:r>
              <a:rPr lang="en-US" sz="1600" dirty="0" err="1">
                <a:latin typeface="Times New Roman" panose="02020603050405020304" pitchFamily="18" charset="0"/>
                <a:cs typeface="Times New Roman" panose="02020603050405020304" pitchFamily="18" charset="0"/>
              </a:rPr>
              <a:t>setUp</a:t>
            </a:r>
            <a:r>
              <a:rPr lang="en-US" sz="1600" dirty="0">
                <a:latin typeface="Times New Roman" panose="02020603050405020304" pitchFamily="18" charset="0"/>
                <a:cs typeface="Times New Roman" panose="02020603050405020304" pitchFamily="18" charset="0"/>
              </a:rPr>
              <a:t> creates a test user and post before running the tests.</a:t>
            </a:r>
          </a:p>
          <a:p>
            <a:r>
              <a:rPr lang="en-US" sz="1600" dirty="0" err="1">
                <a:latin typeface="Times New Roman" panose="02020603050405020304" pitchFamily="18" charset="0"/>
                <a:cs typeface="Times New Roman" panose="02020603050405020304" pitchFamily="18" charset="0"/>
              </a:rPr>
              <a:t>test_list_posts</a:t>
            </a:r>
            <a:r>
              <a:rPr lang="en-US" sz="1600" dirty="0">
                <a:latin typeface="Times New Roman" panose="02020603050405020304" pitchFamily="18" charset="0"/>
                <a:cs typeface="Times New Roman" panose="02020603050405020304" pitchFamily="18" charset="0"/>
              </a:rPr>
              <a:t> verifies that the GET /</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/posts/ request returns a status of 200 (success), confirming that the list of posts is available.</a:t>
            </a:r>
          </a:p>
          <a:p>
            <a:r>
              <a:rPr lang="en-US" sz="1600" dirty="0" err="1">
                <a:latin typeface="Times New Roman" panose="02020603050405020304" pitchFamily="18" charset="0"/>
                <a:cs typeface="Times New Roman" panose="02020603050405020304" pitchFamily="18" charset="0"/>
              </a:rPr>
              <a:t>test_create_post</a:t>
            </a:r>
            <a:r>
              <a:rPr lang="en-US" sz="1600" dirty="0">
                <a:latin typeface="Times New Roman" panose="02020603050405020304" pitchFamily="18" charset="0"/>
                <a:cs typeface="Times New Roman" panose="02020603050405020304" pitchFamily="18" charset="0"/>
              </a:rPr>
              <a:t> logs in a test user and sends a POST /</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/posts/ request with the data to create a new post. Verifies that the status returned is 201 (successful creation).</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11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00D361-7A7F-A046-7032-9363DF6A922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6E9A6BA-39DF-3B00-38C9-972C076FE2E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13</a:t>
            </a:fld>
            <a:endParaRPr dirty="0"/>
          </a:p>
        </p:txBody>
      </p:sp>
      <p:sp>
        <p:nvSpPr>
          <p:cNvPr id="2" name="object 2">
            <a:extLst>
              <a:ext uri="{FF2B5EF4-FFF2-40B4-BE49-F238E27FC236}">
                <a16:creationId xmlns:a16="http://schemas.microsoft.com/office/drawing/2014/main" id="{632EA98B-9D18-A24C-BAA0-3810E0FE8A9F}"/>
              </a:ext>
            </a:extLst>
          </p:cNvPr>
          <p:cNvSpPr txBox="1"/>
          <p:nvPr/>
        </p:nvSpPr>
        <p:spPr>
          <a:xfrm>
            <a:off x="889203" y="878205"/>
            <a:ext cx="6352540" cy="2013372"/>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API Documentation</a:t>
            </a:r>
          </a:p>
          <a:p>
            <a:pPr algn="l"/>
            <a:r>
              <a:rPr lang="en-US" sz="1600" i="0" dirty="0">
                <a:solidFill>
                  <a:srgbClr val="0D0D0D"/>
                </a:solidFill>
                <a:effectLst/>
                <a:latin typeface="Times New Roman" panose="02020603050405020304" pitchFamily="18" charset="0"/>
                <a:cs typeface="Times New Roman" panose="02020603050405020304" pitchFamily="18" charset="0"/>
              </a:rPr>
              <a:t>API documentation is generated using </a:t>
            </a:r>
            <a:r>
              <a:rPr lang="en-US" sz="1600" i="0" dirty="0" err="1">
                <a:solidFill>
                  <a:srgbClr val="0D0D0D"/>
                </a:solidFill>
                <a:effectLst/>
                <a:latin typeface="Times New Roman" panose="02020603050405020304" pitchFamily="18" charset="0"/>
                <a:cs typeface="Times New Roman" panose="02020603050405020304" pitchFamily="18" charset="0"/>
              </a:rPr>
              <a:t>drf</a:t>
            </a:r>
            <a:r>
              <a:rPr lang="en-US" sz="1600" i="0" dirty="0">
                <a:solidFill>
                  <a:srgbClr val="0D0D0D"/>
                </a:solidFill>
                <a:effectLst/>
                <a:latin typeface="Times New Roman" panose="02020603050405020304" pitchFamily="18" charset="0"/>
                <a:cs typeface="Times New Roman" panose="02020603050405020304" pitchFamily="18" charset="0"/>
              </a:rPr>
              <a:t>-spectacular, providing interactive Swagger and </a:t>
            </a:r>
            <a:r>
              <a:rPr lang="en-US" sz="1600" i="0" dirty="0" err="1">
                <a:solidFill>
                  <a:srgbClr val="0D0D0D"/>
                </a:solidFill>
                <a:effectLst/>
                <a:latin typeface="Times New Roman" panose="02020603050405020304" pitchFamily="18" charset="0"/>
                <a:cs typeface="Times New Roman" panose="02020603050405020304" pitchFamily="18" charset="0"/>
              </a:rPr>
              <a:t>ReDoc</a:t>
            </a:r>
            <a:r>
              <a:rPr lang="en-US" sz="1600" i="0" dirty="0">
                <a:solidFill>
                  <a:srgbClr val="0D0D0D"/>
                </a:solidFill>
                <a:effectLst/>
                <a:latin typeface="Times New Roman" panose="02020603050405020304" pitchFamily="18" charset="0"/>
                <a:cs typeface="Times New Roman" panose="02020603050405020304" pitchFamily="18" charset="0"/>
              </a:rPr>
              <a:t> interfaces. The documentation includes detailed descriptions of all endpoints, request/response formats, and authentication requirements (e.g., Bearer token usage). It automatically reflects changes in the codebase, ensuring accuracy. Components such as schema definitions, parameter details, and security schemes make it easier for developers to understand and interact with the API.</a:t>
            </a:r>
          </a:p>
        </p:txBody>
      </p:sp>
      <p:pic>
        <p:nvPicPr>
          <p:cNvPr id="10" name="Picture 9">
            <a:extLst>
              <a:ext uri="{FF2B5EF4-FFF2-40B4-BE49-F238E27FC236}">
                <a16:creationId xmlns:a16="http://schemas.microsoft.com/office/drawing/2014/main" id="{432F9200-59E9-B926-1807-867437A1EC3A}"/>
              </a:ext>
            </a:extLst>
          </p:cNvPr>
          <p:cNvPicPr>
            <a:picLocks noChangeAspect="1"/>
          </p:cNvPicPr>
          <p:nvPr/>
        </p:nvPicPr>
        <p:blipFill>
          <a:blip r:embed="rId2"/>
          <a:stretch>
            <a:fillRect/>
          </a:stretch>
        </p:blipFill>
        <p:spPr>
          <a:xfrm>
            <a:off x="81527" y="3505200"/>
            <a:ext cx="7772400" cy="4625294"/>
          </a:xfrm>
          <a:prstGeom prst="rect">
            <a:avLst/>
          </a:prstGeom>
        </p:spPr>
      </p:pic>
      <p:sp>
        <p:nvSpPr>
          <p:cNvPr id="11" name="TextBox 10">
            <a:extLst>
              <a:ext uri="{FF2B5EF4-FFF2-40B4-BE49-F238E27FC236}">
                <a16:creationId xmlns:a16="http://schemas.microsoft.com/office/drawing/2014/main" id="{977CE75A-386E-E8DB-7236-D78CE2327506}"/>
              </a:ext>
            </a:extLst>
          </p:cNvPr>
          <p:cNvSpPr txBox="1"/>
          <p:nvPr/>
        </p:nvSpPr>
        <p:spPr>
          <a:xfrm>
            <a:off x="2933700" y="8147059"/>
            <a:ext cx="1905000" cy="646331"/>
          </a:xfrm>
          <a:prstGeom prst="rect">
            <a:avLst/>
          </a:prstGeom>
          <a:noFill/>
        </p:spPr>
        <p:txBody>
          <a:bodyPr wrap="square" rtlCol="0">
            <a:spAutoFit/>
          </a:bodyPr>
          <a:lstStyle/>
          <a:p>
            <a:r>
              <a:rPr lang="en-US" dirty="0"/>
              <a:t>Get request for Posts</a:t>
            </a:r>
            <a:endParaRPr lang="ru-RU" dirty="0"/>
          </a:p>
        </p:txBody>
      </p:sp>
    </p:spTree>
    <p:extLst>
      <p:ext uri="{BB962C8B-B14F-4D97-AF65-F5344CB8AC3E}">
        <p14:creationId xmlns:p14="http://schemas.microsoft.com/office/powerpoint/2010/main" val="338095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BAC92D-D479-F2C1-CA9C-3DD9561858D6}"/>
              </a:ext>
            </a:extLst>
          </p:cNvPr>
          <p:cNvPicPr>
            <a:picLocks noChangeAspect="1"/>
          </p:cNvPicPr>
          <p:nvPr/>
        </p:nvPicPr>
        <p:blipFill>
          <a:blip r:embed="rId2"/>
          <a:stretch>
            <a:fillRect/>
          </a:stretch>
        </p:blipFill>
        <p:spPr>
          <a:xfrm>
            <a:off x="114300" y="1447800"/>
            <a:ext cx="7543800" cy="5552547"/>
          </a:xfrm>
          <a:prstGeom prst="rect">
            <a:avLst/>
          </a:prstGeom>
        </p:spPr>
      </p:pic>
      <p:sp>
        <p:nvSpPr>
          <p:cNvPr id="4" name="TextBox 3">
            <a:extLst>
              <a:ext uri="{FF2B5EF4-FFF2-40B4-BE49-F238E27FC236}">
                <a16:creationId xmlns:a16="http://schemas.microsoft.com/office/drawing/2014/main" id="{883B7C0E-EADA-F64C-BB79-F9204870866B}"/>
              </a:ext>
            </a:extLst>
          </p:cNvPr>
          <p:cNvSpPr txBox="1"/>
          <p:nvPr/>
        </p:nvSpPr>
        <p:spPr>
          <a:xfrm>
            <a:off x="2286000" y="7315200"/>
            <a:ext cx="1905000" cy="646331"/>
          </a:xfrm>
          <a:prstGeom prst="rect">
            <a:avLst/>
          </a:prstGeom>
          <a:noFill/>
        </p:spPr>
        <p:txBody>
          <a:bodyPr wrap="square" rtlCol="0">
            <a:spAutoFit/>
          </a:bodyPr>
          <a:lstStyle/>
          <a:p>
            <a:r>
              <a:rPr lang="en-US" dirty="0"/>
              <a:t>Post request for comments</a:t>
            </a:r>
            <a:endParaRPr lang="ru-RU" dirty="0"/>
          </a:p>
        </p:txBody>
      </p:sp>
    </p:spTree>
    <p:extLst>
      <p:ext uri="{BB962C8B-B14F-4D97-AF65-F5344CB8AC3E}">
        <p14:creationId xmlns:p14="http://schemas.microsoft.com/office/powerpoint/2010/main" val="2074315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F62E1-5500-37B3-3D01-F695100D25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897E6E-2559-37DF-0CCC-150BE54F23B3}"/>
              </a:ext>
            </a:extLst>
          </p:cNvPr>
          <p:cNvSpPr txBox="1"/>
          <p:nvPr/>
        </p:nvSpPr>
        <p:spPr>
          <a:xfrm>
            <a:off x="2286000" y="7315200"/>
            <a:ext cx="1905000" cy="646331"/>
          </a:xfrm>
          <a:prstGeom prst="rect">
            <a:avLst/>
          </a:prstGeom>
          <a:noFill/>
        </p:spPr>
        <p:txBody>
          <a:bodyPr wrap="square" rtlCol="0">
            <a:spAutoFit/>
          </a:bodyPr>
          <a:lstStyle/>
          <a:p>
            <a:r>
              <a:rPr lang="en-US" dirty="0"/>
              <a:t>Patch request for comments</a:t>
            </a:r>
            <a:endParaRPr lang="ru-RU" dirty="0"/>
          </a:p>
        </p:txBody>
      </p:sp>
      <p:pic>
        <p:nvPicPr>
          <p:cNvPr id="5" name="Picture 4">
            <a:extLst>
              <a:ext uri="{FF2B5EF4-FFF2-40B4-BE49-F238E27FC236}">
                <a16:creationId xmlns:a16="http://schemas.microsoft.com/office/drawing/2014/main" id="{AADC5626-1A6E-8132-0E3C-EB914302C544}"/>
              </a:ext>
            </a:extLst>
          </p:cNvPr>
          <p:cNvPicPr>
            <a:picLocks noChangeAspect="1"/>
          </p:cNvPicPr>
          <p:nvPr/>
        </p:nvPicPr>
        <p:blipFill>
          <a:blip r:embed="rId2"/>
          <a:stretch>
            <a:fillRect/>
          </a:stretch>
        </p:blipFill>
        <p:spPr>
          <a:xfrm>
            <a:off x="0" y="685800"/>
            <a:ext cx="7772400" cy="6399538"/>
          </a:xfrm>
          <a:prstGeom prst="rect">
            <a:avLst/>
          </a:prstGeom>
        </p:spPr>
      </p:pic>
    </p:spTree>
    <p:extLst>
      <p:ext uri="{BB962C8B-B14F-4D97-AF65-F5344CB8AC3E}">
        <p14:creationId xmlns:p14="http://schemas.microsoft.com/office/powerpoint/2010/main" val="337382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5535-FF53-6049-A8E0-F7387EB5BC3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920041C-E5F0-D3F3-BC4B-4DAECCC47C2F}"/>
              </a:ext>
            </a:extLst>
          </p:cNvPr>
          <p:cNvSpPr txBox="1"/>
          <p:nvPr/>
        </p:nvSpPr>
        <p:spPr>
          <a:xfrm>
            <a:off x="2209800" y="6705600"/>
            <a:ext cx="1905000" cy="646331"/>
          </a:xfrm>
          <a:prstGeom prst="rect">
            <a:avLst/>
          </a:prstGeom>
          <a:noFill/>
        </p:spPr>
        <p:txBody>
          <a:bodyPr wrap="square" rtlCol="0">
            <a:spAutoFit/>
          </a:bodyPr>
          <a:lstStyle/>
          <a:p>
            <a:r>
              <a:rPr lang="en-US" dirty="0"/>
              <a:t>Delete request for comments</a:t>
            </a:r>
            <a:endParaRPr lang="ru-RU" dirty="0"/>
          </a:p>
        </p:txBody>
      </p:sp>
      <p:pic>
        <p:nvPicPr>
          <p:cNvPr id="3" name="Picture 2">
            <a:extLst>
              <a:ext uri="{FF2B5EF4-FFF2-40B4-BE49-F238E27FC236}">
                <a16:creationId xmlns:a16="http://schemas.microsoft.com/office/drawing/2014/main" id="{82B18B57-8294-FC09-23EA-0BED978EF839}"/>
              </a:ext>
            </a:extLst>
          </p:cNvPr>
          <p:cNvPicPr>
            <a:picLocks noChangeAspect="1"/>
          </p:cNvPicPr>
          <p:nvPr/>
        </p:nvPicPr>
        <p:blipFill>
          <a:blip r:embed="rId2"/>
          <a:stretch>
            <a:fillRect/>
          </a:stretch>
        </p:blipFill>
        <p:spPr>
          <a:xfrm>
            <a:off x="76200" y="838200"/>
            <a:ext cx="7772400" cy="5502920"/>
          </a:xfrm>
          <a:prstGeom prst="rect">
            <a:avLst/>
          </a:prstGeom>
        </p:spPr>
      </p:pic>
    </p:spTree>
    <p:extLst>
      <p:ext uri="{BB962C8B-B14F-4D97-AF65-F5344CB8AC3E}">
        <p14:creationId xmlns:p14="http://schemas.microsoft.com/office/powerpoint/2010/main" val="258043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1281F8-766E-CEF1-C7E2-68722FFEB22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88B1434-9B6C-1FBA-A7AD-B88F860143E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17</a:t>
            </a:fld>
            <a:endParaRPr dirty="0"/>
          </a:p>
        </p:txBody>
      </p:sp>
      <p:sp>
        <p:nvSpPr>
          <p:cNvPr id="2" name="object 2">
            <a:extLst>
              <a:ext uri="{FF2B5EF4-FFF2-40B4-BE49-F238E27FC236}">
                <a16:creationId xmlns:a16="http://schemas.microsoft.com/office/drawing/2014/main" id="{A4886499-20C9-EF52-B208-8DD65202F509}"/>
              </a:ext>
            </a:extLst>
          </p:cNvPr>
          <p:cNvSpPr txBox="1"/>
          <p:nvPr/>
        </p:nvSpPr>
        <p:spPr>
          <a:xfrm>
            <a:off x="889203" y="878205"/>
            <a:ext cx="6352540" cy="2013372"/>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Versioning</a:t>
            </a:r>
          </a:p>
          <a:p>
            <a:pPr algn="l"/>
            <a:r>
              <a:rPr lang="en-US" sz="1600" i="0" dirty="0">
                <a:solidFill>
                  <a:srgbClr val="0D0D0D"/>
                </a:solidFill>
                <a:effectLst/>
                <a:latin typeface="Times New Roman" panose="02020603050405020304" pitchFamily="18" charset="0"/>
                <a:cs typeface="Times New Roman" panose="02020603050405020304" pitchFamily="18" charset="0"/>
              </a:rPr>
              <a:t>API versioning is set up using Django REST Framework's </a:t>
            </a:r>
            <a:r>
              <a:rPr lang="en-US" sz="1600" i="0" dirty="0" err="1">
                <a:solidFill>
                  <a:srgbClr val="0D0D0D"/>
                </a:solidFill>
                <a:effectLst/>
                <a:latin typeface="Times New Roman" panose="02020603050405020304" pitchFamily="18" charset="0"/>
                <a:cs typeface="Times New Roman" panose="02020603050405020304" pitchFamily="18" charset="0"/>
              </a:rPr>
              <a:t>NamespaceVersioning</a:t>
            </a:r>
            <a:r>
              <a:rPr lang="en-US" sz="1600" i="0" dirty="0">
                <a:solidFill>
                  <a:srgbClr val="0D0D0D"/>
                </a:solidFill>
                <a:effectLst/>
                <a:latin typeface="Times New Roman" panose="02020603050405020304" pitchFamily="18" charset="0"/>
                <a:cs typeface="Times New Roman" panose="02020603050405020304" pitchFamily="18" charset="0"/>
              </a:rPr>
              <a:t>. Each version (e.g., /</a:t>
            </a:r>
            <a:r>
              <a:rPr lang="en-US" sz="1600" i="0" dirty="0" err="1">
                <a:solidFill>
                  <a:srgbClr val="0D0D0D"/>
                </a:solidFill>
                <a:effectLst/>
                <a:latin typeface="Times New Roman" panose="02020603050405020304" pitchFamily="18" charset="0"/>
                <a:cs typeface="Times New Roman" panose="02020603050405020304" pitchFamily="18" charset="0"/>
              </a:rPr>
              <a:t>api</a:t>
            </a:r>
            <a:r>
              <a:rPr lang="en-US" sz="1600" i="0" dirty="0">
                <a:solidFill>
                  <a:srgbClr val="0D0D0D"/>
                </a:solidFill>
                <a:effectLst/>
                <a:latin typeface="Times New Roman" panose="02020603050405020304" pitchFamily="18" charset="0"/>
                <a:cs typeface="Times New Roman" panose="02020603050405020304" pitchFamily="18" charset="0"/>
              </a:rPr>
              <a:t>/v1/ and /</a:t>
            </a:r>
            <a:r>
              <a:rPr lang="en-US" sz="1600" i="0" dirty="0" err="1">
                <a:solidFill>
                  <a:srgbClr val="0D0D0D"/>
                </a:solidFill>
                <a:effectLst/>
                <a:latin typeface="Times New Roman" panose="02020603050405020304" pitchFamily="18" charset="0"/>
                <a:cs typeface="Times New Roman" panose="02020603050405020304" pitchFamily="18" charset="0"/>
              </a:rPr>
              <a:t>api</a:t>
            </a:r>
            <a:r>
              <a:rPr lang="en-US" sz="1600" i="0" dirty="0">
                <a:solidFill>
                  <a:srgbClr val="0D0D0D"/>
                </a:solidFill>
                <a:effectLst/>
                <a:latin typeface="Times New Roman" panose="02020603050405020304" pitchFamily="18" charset="0"/>
                <a:cs typeface="Times New Roman" panose="02020603050405020304" pitchFamily="18" charset="0"/>
              </a:rPr>
              <a:t>/v2/) is configured with separate URL namespaces and, if necessary, unique serializers or views. This ensures backward compatibility for older clients while allowing new features and updates in newer versions. Versioning is critical for managing API evolution, enabling developers to introduce changes without breaking existing implementations.</a:t>
            </a:r>
          </a:p>
        </p:txBody>
      </p:sp>
      <p:pic>
        <p:nvPicPr>
          <p:cNvPr id="5" name="Picture 4">
            <a:extLst>
              <a:ext uri="{FF2B5EF4-FFF2-40B4-BE49-F238E27FC236}">
                <a16:creationId xmlns:a16="http://schemas.microsoft.com/office/drawing/2014/main" id="{8685188A-8454-7C67-10D7-B633B7EAF545}"/>
              </a:ext>
            </a:extLst>
          </p:cNvPr>
          <p:cNvPicPr>
            <a:picLocks noChangeAspect="1"/>
          </p:cNvPicPr>
          <p:nvPr/>
        </p:nvPicPr>
        <p:blipFill>
          <a:blip r:embed="rId2"/>
          <a:stretch>
            <a:fillRect/>
          </a:stretch>
        </p:blipFill>
        <p:spPr>
          <a:xfrm>
            <a:off x="169600" y="3352800"/>
            <a:ext cx="7218567" cy="4401893"/>
          </a:xfrm>
          <a:prstGeom prst="rect">
            <a:avLst/>
          </a:prstGeom>
        </p:spPr>
      </p:pic>
    </p:spTree>
    <p:extLst>
      <p:ext uri="{BB962C8B-B14F-4D97-AF65-F5344CB8AC3E}">
        <p14:creationId xmlns:p14="http://schemas.microsoft.com/office/powerpoint/2010/main" val="100863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18</a:t>
            </a:fld>
            <a:endParaRPr dirty="0"/>
          </a:p>
        </p:txBody>
      </p:sp>
      <p:sp>
        <p:nvSpPr>
          <p:cNvPr id="2" name="object 2"/>
          <p:cNvSpPr txBox="1"/>
          <p:nvPr/>
        </p:nvSpPr>
        <p:spPr>
          <a:xfrm>
            <a:off x="901395" y="877950"/>
            <a:ext cx="5673090" cy="2039917"/>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rebuchet MS"/>
                <a:cs typeface="Trebuchet MS"/>
              </a:rPr>
              <a:t>Conclusion</a:t>
            </a:r>
            <a:endParaRPr sz="2000" dirty="0">
              <a:latin typeface="Trebuchet MS"/>
              <a:cs typeface="Trebuchet MS"/>
            </a:endParaRPr>
          </a:p>
          <a:p>
            <a:pPr marL="12700" marR="5080">
              <a:lnSpc>
                <a:spcPct val="98900"/>
              </a:lnSpc>
              <a:spcBef>
                <a:spcPts val="65"/>
              </a:spcBef>
            </a:pPr>
            <a:r>
              <a:rPr lang="en-US" sz="1600" spc="-5" dirty="0">
                <a:latin typeface="Calibri"/>
                <a:cs typeface="Calibri"/>
              </a:rPr>
              <a:t>The API effectively handles CRUD operations for blog posts and comments, providing a structured and secure interface for managing related data. Key features include the use of nested serializers for efficient data representation, versioning to ensure backward compatibility, and rate limiting to prevent misuse. JWT authentication and custom permissions safeguard sensitive operations.</a:t>
            </a:r>
            <a:endParaRPr sz="1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a:t>
            </a:fld>
            <a:endParaRPr dirty="0"/>
          </a:p>
        </p:txBody>
      </p:sp>
      <p:sp>
        <p:nvSpPr>
          <p:cNvPr id="2" name="object 2"/>
          <p:cNvSpPr txBox="1"/>
          <p:nvPr/>
        </p:nvSpPr>
        <p:spPr>
          <a:xfrm>
            <a:off x="901395" y="880313"/>
            <a:ext cx="1909445" cy="331470"/>
          </a:xfrm>
          <a:prstGeom prst="rect">
            <a:avLst/>
          </a:prstGeom>
        </p:spPr>
        <p:txBody>
          <a:bodyPr vert="horz" wrap="square" lIns="0" tIns="13335" rIns="0" bIns="0" rtlCol="0">
            <a:spAutoFit/>
          </a:bodyPr>
          <a:lstStyle/>
          <a:p>
            <a:pPr marL="12700">
              <a:lnSpc>
                <a:spcPct val="100000"/>
              </a:lnSpc>
              <a:spcBef>
                <a:spcPts val="105"/>
              </a:spcBef>
            </a:pPr>
            <a:r>
              <a:rPr sz="2000" b="1" spc="-330" dirty="0">
                <a:latin typeface="Trebuchet MS"/>
                <a:cs typeface="Trebuchet MS"/>
              </a:rPr>
              <a:t>T</a:t>
            </a:r>
            <a:r>
              <a:rPr sz="2000" b="1" spc="-110" dirty="0">
                <a:latin typeface="Trebuchet MS"/>
                <a:cs typeface="Trebuchet MS"/>
              </a:rPr>
              <a:t>a</a:t>
            </a:r>
            <a:r>
              <a:rPr sz="2000" b="1" spc="-114" dirty="0">
                <a:latin typeface="Trebuchet MS"/>
                <a:cs typeface="Trebuchet MS"/>
              </a:rPr>
              <a:t>bl</a:t>
            </a:r>
            <a:r>
              <a:rPr sz="2000" b="1" dirty="0">
                <a:latin typeface="Trebuchet MS"/>
                <a:cs typeface="Trebuchet MS"/>
              </a:rPr>
              <a:t>e</a:t>
            </a:r>
            <a:r>
              <a:rPr sz="2000" b="1" spc="-355" dirty="0">
                <a:latin typeface="Trebuchet MS"/>
                <a:cs typeface="Trebuchet MS"/>
              </a:rPr>
              <a:t> </a:t>
            </a:r>
            <a:r>
              <a:rPr sz="2000" b="1" spc="-95" dirty="0">
                <a:latin typeface="Trebuchet MS"/>
                <a:cs typeface="Trebuchet MS"/>
              </a:rPr>
              <a:t>o</a:t>
            </a:r>
            <a:r>
              <a:rPr sz="2000" b="1" dirty="0">
                <a:latin typeface="Trebuchet MS"/>
                <a:cs typeface="Trebuchet MS"/>
              </a:rPr>
              <a:t>f</a:t>
            </a:r>
            <a:r>
              <a:rPr sz="2000" b="1" spc="-315" dirty="0">
                <a:latin typeface="Trebuchet MS"/>
                <a:cs typeface="Trebuchet MS"/>
              </a:rPr>
              <a:t> </a:t>
            </a:r>
            <a:r>
              <a:rPr sz="2000" b="1" spc="114" dirty="0">
                <a:latin typeface="Trebuchet MS"/>
                <a:cs typeface="Trebuchet MS"/>
              </a:rPr>
              <a:t>C</a:t>
            </a:r>
            <a:r>
              <a:rPr sz="2000" b="1" spc="-85" dirty="0">
                <a:latin typeface="Trebuchet MS"/>
                <a:cs typeface="Trebuchet MS"/>
              </a:rPr>
              <a:t>on</a:t>
            </a:r>
            <a:r>
              <a:rPr sz="2000" b="1" spc="-90" dirty="0">
                <a:latin typeface="Trebuchet MS"/>
                <a:cs typeface="Trebuchet MS"/>
              </a:rPr>
              <a:t>te</a:t>
            </a:r>
            <a:r>
              <a:rPr sz="2000" b="1" spc="-85" dirty="0">
                <a:latin typeface="Trebuchet MS"/>
                <a:cs typeface="Trebuchet MS"/>
              </a:rPr>
              <a:t>n</a:t>
            </a:r>
            <a:r>
              <a:rPr sz="2000" b="1" spc="-90" dirty="0">
                <a:latin typeface="Trebuchet MS"/>
                <a:cs typeface="Trebuchet MS"/>
              </a:rPr>
              <a:t>t</a:t>
            </a:r>
            <a:r>
              <a:rPr sz="2000" b="1" dirty="0">
                <a:latin typeface="Trebuchet MS"/>
                <a:cs typeface="Trebuchet MS"/>
              </a:rPr>
              <a:t>s</a:t>
            </a:r>
            <a:endParaRPr sz="2000">
              <a:latin typeface="Trebuchet MS"/>
              <a:cs typeface="Trebuchet MS"/>
            </a:endParaRPr>
          </a:p>
        </p:txBody>
      </p:sp>
      <p:sp>
        <p:nvSpPr>
          <p:cNvPr id="3" name="object 3"/>
          <p:cNvSpPr txBox="1"/>
          <p:nvPr/>
        </p:nvSpPr>
        <p:spPr>
          <a:xfrm>
            <a:off x="902919" y="1626234"/>
            <a:ext cx="5981065" cy="6676187"/>
          </a:xfrm>
          <a:prstGeom prst="rect">
            <a:avLst/>
          </a:prstGeom>
        </p:spPr>
        <p:txBody>
          <a:bodyPr vert="horz" wrap="square" lIns="0" tIns="12700" rIns="0" bIns="0" rtlCol="0">
            <a:spAutoFit/>
          </a:bodyPr>
          <a:lstStyle/>
          <a:p>
            <a:pPr marR="8255" algn="r">
              <a:lnSpc>
                <a:spcPct val="100000"/>
              </a:lnSpc>
            </a:pPr>
            <a:r>
              <a:rPr sz="1200" b="1" i="1" u="heavy" spc="-85" dirty="0">
                <a:uFill>
                  <a:solidFill>
                    <a:srgbClr val="000000"/>
                  </a:solidFill>
                </a:uFill>
                <a:latin typeface="Trebuchet MS"/>
                <a:cs typeface="Trebuchet MS"/>
                <a:hlinkClick r:id="rId2" action="ppaction://hlinksldjump"/>
              </a:rPr>
              <a:t>Introduction</a:t>
            </a:r>
            <a:r>
              <a:rPr sz="1200" b="1" i="1" spc="-85" dirty="0">
                <a:latin typeface="Trebuchet MS"/>
                <a:cs typeface="Trebuchet MS"/>
              </a:rPr>
              <a:t>......................</a:t>
            </a:r>
            <a:r>
              <a:rPr lang="en-US" sz="1200" b="1" i="1" spc="-85" dirty="0">
                <a:latin typeface="Trebuchet MS"/>
                <a:cs typeface="Trebuchet MS"/>
              </a:rPr>
              <a:t>..</a:t>
            </a:r>
            <a:r>
              <a:rPr sz="1200" b="1" i="1" spc="-85" dirty="0">
                <a:latin typeface="Trebuchet MS"/>
                <a:cs typeface="Trebuchet MS"/>
              </a:rPr>
              <a:t>......................................................................................</a:t>
            </a:r>
            <a:r>
              <a:rPr sz="1200" b="1" i="1" spc="409" dirty="0">
                <a:latin typeface="Trebuchet MS"/>
                <a:cs typeface="Trebuchet MS"/>
              </a:rPr>
              <a:t> </a:t>
            </a:r>
            <a:r>
              <a:rPr lang="en-US" sz="1200" b="1" i="1" spc="409" dirty="0">
                <a:latin typeface="Trebuchet MS"/>
                <a:cs typeface="Trebuchet MS"/>
              </a:rPr>
              <a:t>3</a:t>
            </a:r>
          </a:p>
          <a:p>
            <a:pPr marR="8255" algn="r">
              <a:lnSpc>
                <a:spcPct val="100000"/>
              </a:lnSpc>
            </a:pPr>
            <a:endParaRPr lang="en-US" sz="1200" b="1" i="1" spc="409" dirty="0">
              <a:latin typeface="Trebuchet MS"/>
              <a:cs typeface="Trebuchet MS"/>
            </a:endParaRPr>
          </a:p>
          <a:p>
            <a:pPr marR="8255" algn="r"/>
            <a:r>
              <a:rPr lang="en-US" sz="1200" b="1" u="sng" spc="-85" dirty="0">
                <a:uFill>
                  <a:solidFill>
                    <a:srgbClr val="000000"/>
                  </a:solidFill>
                </a:uFill>
                <a:latin typeface="Trebuchet MS"/>
                <a:cs typeface="Trebuchet MS"/>
              </a:rPr>
              <a:t>Project Setup</a:t>
            </a:r>
            <a:r>
              <a:rPr lang="en-US" sz="1200" b="1" spc="-85" dirty="0">
                <a:latin typeface="Trebuchet MS"/>
                <a:cs typeface="Trebuchet MS"/>
              </a:rPr>
              <a:t>............................................................................................................</a:t>
            </a:r>
            <a:r>
              <a:rPr lang="en-US" sz="1200" b="1" spc="409" dirty="0">
                <a:latin typeface="Trebuchet MS"/>
                <a:cs typeface="Trebuchet MS"/>
              </a:rPr>
              <a:t> </a:t>
            </a:r>
            <a:r>
              <a:rPr lang="en-US" sz="1200" b="1" i="1" spc="409" dirty="0">
                <a:latin typeface="Trebuchet MS"/>
                <a:cs typeface="Trebuchet MS"/>
              </a:rPr>
              <a:t>4</a:t>
            </a:r>
            <a:endParaRPr lang="en-US" sz="1200" dirty="0">
              <a:latin typeface="Trebuchet MS"/>
              <a:cs typeface="Trebuchet MS"/>
            </a:endParaRPr>
          </a:p>
          <a:p>
            <a:pPr marR="8255" algn="r">
              <a:lnSpc>
                <a:spcPct val="100000"/>
              </a:lnSpc>
            </a:pPr>
            <a:endParaRPr sz="1200" dirty="0">
              <a:latin typeface="Trebuchet MS"/>
              <a:cs typeface="Trebuchet MS"/>
            </a:endParaRPr>
          </a:p>
          <a:p>
            <a:pPr marR="7620" algn="r">
              <a:lnSpc>
                <a:spcPct val="100000"/>
              </a:lnSpc>
              <a:spcBef>
                <a:spcPts val="605"/>
              </a:spcBef>
            </a:pPr>
            <a:r>
              <a:rPr lang="en-US" sz="1100" b="1" u="sng" spc="-25" dirty="0">
                <a:uFill>
                  <a:solidFill>
                    <a:srgbClr val="000000"/>
                  </a:solidFill>
                </a:uFill>
                <a:latin typeface="Trebuchet MS"/>
                <a:cs typeface="Trebuchet MS"/>
              </a:rPr>
              <a:t>Data Models</a:t>
            </a:r>
            <a:r>
              <a:rPr lang="en-US" sz="1100" b="1" u="sng" spc="-25" dirty="0">
                <a:uFill>
                  <a:solidFill>
                    <a:srgbClr val="000000"/>
                  </a:solidFill>
                </a:uFill>
                <a:latin typeface="Trebuchet MS"/>
                <a:cs typeface="Trebuchet MS"/>
                <a:hlinkClick r:id="rId3" action="ppaction://hlinksldjump"/>
              </a:rPr>
              <a:t>………………….</a:t>
            </a:r>
            <a:r>
              <a:rPr sz="1100" b="1" u="sng" spc="-90"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sz="1100" b="1" u="sng" spc="-90"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sz="1100" b="1" u="sng" spc="-90" dirty="0">
                <a:uFill>
                  <a:solidFill>
                    <a:srgbClr val="000000"/>
                  </a:solidFill>
                </a:uFill>
                <a:latin typeface="Trebuchet MS"/>
                <a:cs typeface="Trebuchet MS"/>
                <a:hlinkClick r:id="rId3" action="ppaction://hlinksldjump"/>
              </a:rPr>
              <a:t>......................................</a:t>
            </a:r>
            <a:r>
              <a:rPr sz="1100" b="1" u="sng" spc="-90" dirty="0">
                <a:latin typeface="Trebuchet MS"/>
                <a:cs typeface="Trebuchet MS"/>
              </a:rPr>
              <a:t>....................................</a:t>
            </a:r>
            <a:r>
              <a:rPr sz="1100" b="1" u="sng" spc="5" dirty="0">
                <a:latin typeface="Trebuchet MS"/>
                <a:cs typeface="Trebuchet MS"/>
              </a:rPr>
              <a:t> </a:t>
            </a:r>
            <a:r>
              <a:rPr lang="en-US" sz="1100" b="1" spc="5" dirty="0">
                <a:latin typeface="Trebuchet MS"/>
                <a:cs typeface="Trebuchet MS"/>
              </a:rPr>
              <a:t>5</a:t>
            </a:r>
          </a:p>
          <a:p>
            <a:pPr marR="7620" algn="r">
              <a:spcBef>
                <a:spcPts val="605"/>
              </a:spcBef>
            </a:pPr>
            <a:r>
              <a:rPr lang="en-US" sz="1100" b="1" u="sng" spc="-25" dirty="0">
                <a:uFill>
                  <a:solidFill>
                    <a:srgbClr val="000000"/>
                  </a:solidFill>
                </a:uFill>
                <a:latin typeface="Trebuchet MS"/>
                <a:cs typeface="Trebuchet MS"/>
              </a:rPr>
              <a:t>Serializers</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6</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Views and Endpoints</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7</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URL Routing</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8</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Authentication and Permissions……………….…….……………………………………………………</a:t>
            </a:r>
            <a:r>
              <a:rPr lang="en-US" sz="1100" b="1" u="sng" spc="-90" dirty="0">
                <a:latin typeface="Trebuchet MS"/>
                <a:cs typeface="Trebuchet MS"/>
              </a:rPr>
              <a:t>.........................</a:t>
            </a:r>
            <a:r>
              <a:rPr lang="en-US" sz="1100" b="1" spc="5" dirty="0">
                <a:latin typeface="Trebuchet MS"/>
                <a:cs typeface="Trebuchet MS"/>
              </a:rPr>
              <a:t>9</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Nested Serializers</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10</a:t>
            </a:r>
            <a:endParaRPr lang="en-US" sz="1100" dirty="0">
              <a:latin typeface="Trebuchet MS"/>
              <a:cs typeface="Trebuchet MS"/>
            </a:endParaRPr>
          </a:p>
          <a:p>
            <a:pPr marR="7620" algn="r">
              <a:lnSpc>
                <a:spcPct val="100000"/>
              </a:lnSpc>
              <a:spcBef>
                <a:spcPts val="605"/>
              </a:spcBef>
            </a:pPr>
            <a:endParaRPr lang="en-US" sz="1100"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Rate Limiting</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11</a:t>
            </a:r>
          </a:p>
          <a:p>
            <a:pPr marR="7620" algn="r">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API Testing</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12</a:t>
            </a:r>
          </a:p>
          <a:p>
            <a:pPr marR="7620" algn="r">
              <a:spcBef>
                <a:spcPts val="605"/>
              </a:spcBef>
            </a:pPr>
            <a:r>
              <a:rPr lang="en-US" sz="1100" b="1" u="heavy" spc="-25" dirty="0">
                <a:uFill>
                  <a:solidFill>
                    <a:srgbClr val="000000"/>
                  </a:solidFill>
                </a:uFill>
                <a:latin typeface="Trebuchet MS"/>
                <a:cs typeface="Trebuchet MS"/>
              </a:rPr>
              <a:t>API </a:t>
            </a:r>
            <a:r>
              <a:rPr lang="en-US" sz="1100" b="1" u="sng" spc="-25" dirty="0">
                <a:uFill>
                  <a:solidFill>
                    <a:srgbClr val="000000"/>
                  </a:solidFill>
                </a:uFill>
                <a:latin typeface="Trebuchet MS"/>
                <a:cs typeface="Trebuchet MS"/>
              </a:rPr>
              <a:t>Documentation………………….</a:t>
            </a:r>
            <a:r>
              <a:rPr lang="en-US" sz="1100" b="1" u="sng" spc="-90" dirty="0">
                <a:uFill>
                  <a:solidFill>
                    <a:srgbClr val="000000"/>
                  </a:solidFill>
                </a:uFill>
                <a:latin typeface="Trebuchet MS"/>
                <a:cs typeface="Trebuchet MS"/>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13</a:t>
            </a:r>
          </a:p>
          <a:p>
            <a:pPr marR="7620" algn="r">
              <a:spcBef>
                <a:spcPts val="605"/>
              </a:spcBef>
            </a:pPr>
            <a:endParaRPr lang="en-US" sz="1100" b="1" spc="5" dirty="0">
              <a:latin typeface="Trebuchet MS"/>
              <a:cs typeface="Trebuchet MS"/>
            </a:endParaRPr>
          </a:p>
          <a:p>
            <a:pPr marR="7620" algn="r">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Versioning</a:t>
            </a:r>
            <a:r>
              <a:rPr lang="en-US" sz="1100" b="1" u="sng" spc="-25" dirty="0">
                <a:uFill>
                  <a:solidFill>
                    <a:srgbClr val="000000"/>
                  </a:solidFill>
                </a:uFill>
                <a:latin typeface="Trebuchet MS"/>
                <a:cs typeface="Trebuchet MS"/>
                <a:hlinkClick r:id="rId3" action="ppaction://hlinksldjump"/>
              </a:rPr>
              <a:t>………………….</a:t>
            </a:r>
            <a:r>
              <a:rPr lang="en-US" sz="1100" b="1" u="sng" spc="-90" dirty="0">
                <a:uFill>
                  <a:solidFill>
                    <a:srgbClr val="000000"/>
                  </a:solidFill>
                </a:uFill>
                <a:latin typeface="Trebuchet MS"/>
                <a:cs typeface="Trebuchet MS"/>
                <a:hlinkClick r:id="rId3" action="ppaction://hlinksldjump"/>
              </a:rPr>
              <a:t>.........................................................................</a:t>
            </a:r>
            <a:r>
              <a:rPr lang="en-US" sz="1100" b="1" u="sng" spc="-90" dirty="0">
                <a:latin typeface="Trebuchet MS"/>
                <a:cs typeface="Trebuchet MS"/>
              </a:rPr>
              <a:t>....................................</a:t>
            </a:r>
            <a:r>
              <a:rPr lang="en-US" sz="1100" b="1" u="sng" spc="5" dirty="0">
                <a:latin typeface="Trebuchet MS"/>
                <a:cs typeface="Trebuchet MS"/>
              </a:rPr>
              <a:t> </a:t>
            </a:r>
            <a:r>
              <a:rPr lang="en-US" sz="1100" b="1" spc="5" dirty="0">
                <a:latin typeface="Trebuchet MS"/>
                <a:cs typeface="Trebuchet MS"/>
              </a:rPr>
              <a:t>17</a:t>
            </a:r>
          </a:p>
          <a:p>
            <a:pPr marR="7620" algn="r">
              <a:spcBef>
                <a:spcPts val="605"/>
              </a:spcBef>
            </a:pPr>
            <a:endParaRPr lang="en-US" sz="1100" dirty="0">
              <a:latin typeface="Trebuchet MS"/>
              <a:cs typeface="Trebuchet MS"/>
            </a:endParaRPr>
          </a:p>
          <a:p>
            <a:pPr marR="7620" algn="r">
              <a:lnSpc>
                <a:spcPct val="100000"/>
              </a:lnSpc>
              <a:spcBef>
                <a:spcPts val="605"/>
              </a:spcBef>
            </a:pPr>
            <a:endParaRPr lang="en-US" sz="1100" dirty="0">
              <a:latin typeface="Trebuchet MS"/>
              <a:cs typeface="Trebuchet MS"/>
            </a:endParaRPr>
          </a:p>
          <a:p>
            <a:pPr marR="7620" algn="r">
              <a:spcBef>
                <a:spcPts val="605"/>
              </a:spcBef>
            </a:pPr>
            <a:endParaRPr lang="en-US" sz="1100" dirty="0">
              <a:latin typeface="Trebuchet MS"/>
              <a:cs typeface="Trebuchet MS"/>
            </a:endParaRPr>
          </a:p>
          <a:p>
            <a:pPr marR="7620" algn="r">
              <a:lnSpc>
                <a:spcPct val="100000"/>
              </a:lnSpc>
              <a:spcBef>
                <a:spcPts val="605"/>
              </a:spcBef>
            </a:pPr>
            <a:endParaRPr sz="1100" dirty="0">
              <a:latin typeface="Trebuchet MS"/>
              <a:cs typeface="Trebuchet MS"/>
            </a:endParaRPr>
          </a:p>
          <a:p>
            <a:pPr marR="8255" algn="r">
              <a:lnSpc>
                <a:spcPct val="100000"/>
              </a:lnSpc>
              <a:spcBef>
                <a:spcPts val="595"/>
              </a:spcBef>
            </a:pPr>
            <a:r>
              <a:rPr lang="en-US" sz="1200" b="1" i="1" spc="-10" dirty="0" err="1">
                <a:latin typeface="Trebuchet MS"/>
                <a:cs typeface="Trebuchet MS"/>
              </a:rPr>
              <a:t>Cocnlusion</a:t>
            </a:r>
            <a:r>
              <a:rPr lang="en-US" sz="1200" b="1" i="1" spc="-10" dirty="0">
                <a:latin typeface="Trebuchet MS"/>
                <a:cs typeface="Trebuchet MS"/>
              </a:rPr>
              <a:t>……………..…………………………………..</a:t>
            </a:r>
            <a:r>
              <a:rPr lang="en-US" sz="1200" b="1" i="1" spc="-85" dirty="0">
                <a:latin typeface="Trebuchet MS"/>
                <a:cs typeface="Trebuchet MS"/>
              </a:rPr>
              <a:t>............................................................</a:t>
            </a:r>
            <a:r>
              <a:rPr lang="en-US" sz="1200" b="1" i="1" spc="114" dirty="0">
                <a:latin typeface="Trebuchet MS"/>
                <a:cs typeface="Trebuchet MS"/>
              </a:rPr>
              <a:t> 18</a:t>
            </a:r>
            <a:endParaRPr lang="en-US" sz="1200" dirty="0">
              <a:latin typeface="Trebuchet MS"/>
              <a:cs typeface="Trebuchet MS"/>
            </a:endParaRPr>
          </a:p>
          <a:p>
            <a:pPr marR="7620" algn="r">
              <a:lnSpc>
                <a:spcPct val="100000"/>
              </a:lnSpc>
              <a:spcBef>
                <a:spcPts val="605"/>
              </a:spcBef>
            </a:pP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3</a:t>
            </a:fld>
            <a:endParaRPr dirty="0"/>
          </a:p>
        </p:txBody>
      </p:sp>
      <p:sp>
        <p:nvSpPr>
          <p:cNvPr id="2" name="object 2"/>
          <p:cNvSpPr txBox="1"/>
          <p:nvPr/>
        </p:nvSpPr>
        <p:spPr>
          <a:xfrm>
            <a:off x="889203" y="878205"/>
            <a:ext cx="6352540" cy="1897955"/>
          </a:xfrm>
          <a:prstGeom prst="rect">
            <a:avLst/>
          </a:prstGeom>
        </p:spPr>
        <p:txBody>
          <a:bodyPr vert="horz" wrap="square" lIns="0" tIns="12700" rIns="0" bIns="0" rtlCol="0">
            <a:spAutoFit/>
          </a:bodyPr>
          <a:lstStyle/>
          <a:p>
            <a:pPr marL="24765">
              <a:lnSpc>
                <a:spcPct val="100000"/>
              </a:lnSpc>
              <a:spcBef>
                <a:spcPts val="100"/>
              </a:spcBef>
            </a:pPr>
            <a:r>
              <a:rPr sz="2000" spc="-80" dirty="0">
                <a:latin typeface="Trebuchet MS"/>
                <a:cs typeface="Trebuchet MS"/>
              </a:rPr>
              <a:t>Introduction</a:t>
            </a:r>
            <a:endParaRPr sz="2000" dirty="0">
              <a:latin typeface="Trebuchet MS"/>
              <a:cs typeface="Trebuchet MS"/>
            </a:endParaRPr>
          </a:p>
          <a:p>
            <a:pPr>
              <a:lnSpc>
                <a:spcPct val="100000"/>
              </a:lnSpc>
              <a:spcBef>
                <a:spcPts val="20"/>
              </a:spcBef>
            </a:pPr>
            <a:endParaRPr sz="2250" dirty="0">
              <a:latin typeface="Trebuchet MS"/>
              <a:cs typeface="Trebuchet MS"/>
            </a:endParaRPr>
          </a:p>
          <a:p>
            <a:pPr marL="12700" marR="5080">
              <a:lnSpc>
                <a:spcPct val="100000"/>
              </a:lnSpc>
            </a:pPr>
            <a:r>
              <a:rPr lang="en-US" sz="1600" spc="-75" dirty="0">
                <a:latin typeface="Times New Roman"/>
                <a:cs typeface="Times New Roman"/>
              </a:rPr>
              <a:t>This project demonstrates the use of core DRF features such as serializers, </a:t>
            </a:r>
            <a:r>
              <a:rPr lang="en-US" sz="1600" spc="-75" dirty="0" err="1">
                <a:latin typeface="Times New Roman"/>
                <a:cs typeface="Times New Roman"/>
              </a:rPr>
              <a:t>viewsets</a:t>
            </a:r>
            <a:r>
              <a:rPr lang="en-US" sz="1600" spc="-75" dirty="0">
                <a:latin typeface="Times New Roman"/>
                <a:cs typeface="Times New Roman"/>
              </a:rPr>
              <a:t>, permissions, and routers, alongside advanced functionalities like nested serializers, API versioning, and rate limiting. The API is secured with JWT-based authentication and custom permissions, ensuring robust access control. Comprehensive documentation and automated testing further enhance the usability and reliability of the API.</a:t>
            </a:r>
            <a:endParaRPr sz="1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7E6C6F-72E4-A1C0-5EAE-0996CC5F2D06}"/>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5797539-170D-84D7-EFD9-E36DA85E6DA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4</a:t>
            </a:fld>
            <a:endParaRPr dirty="0"/>
          </a:p>
        </p:txBody>
      </p:sp>
      <p:sp>
        <p:nvSpPr>
          <p:cNvPr id="2" name="object 2">
            <a:extLst>
              <a:ext uri="{FF2B5EF4-FFF2-40B4-BE49-F238E27FC236}">
                <a16:creationId xmlns:a16="http://schemas.microsoft.com/office/drawing/2014/main" id="{72E697AF-ED50-5404-4940-BB302A2B79AE}"/>
              </a:ext>
            </a:extLst>
          </p:cNvPr>
          <p:cNvSpPr txBox="1"/>
          <p:nvPr/>
        </p:nvSpPr>
        <p:spPr>
          <a:xfrm>
            <a:off x="889203" y="878205"/>
            <a:ext cx="6352540" cy="2144177"/>
          </a:xfrm>
          <a:prstGeom prst="rect">
            <a:avLst/>
          </a:prstGeom>
        </p:spPr>
        <p:txBody>
          <a:bodyPr vert="horz" wrap="square" lIns="0" tIns="12700" rIns="0" bIns="0" rtlCol="0">
            <a:spAutoFit/>
          </a:bodyPr>
          <a:lstStyle/>
          <a:p>
            <a:pPr algn="l"/>
            <a:r>
              <a:rPr lang="en-US" sz="2000" b="1" i="0" dirty="0">
                <a:solidFill>
                  <a:srgbClr val="0D0D0D"/>
                </a:solidFill>
                <a:effectLst/>
                <a:latin typeface="ui-sans-serif"/>
              </a:rPr>
              <a:t>Project Setup</a:t>
            </a:r>
          </a:p>
          <a:p>
            <a:pPr>
              <a:lnSpc>
                <a:spcPct val="100000"/>
              </a:lnSpc>
              <a:spcBef>
                <a:spcPts val="20"/>
              </a:spcBef>
            </a:pPr>
            <a:endParaRPr sz="2250" dirty="0">
              <a:latin typeface="Trebuchet MS"/>
              <a:cs typeface="Trebuchet MS"/>
            </a:endParaRPr>
          </a:p>
          <a:p>
            <a:pPr marL="12700" marR="5080">
              <a:lnSpc>
                <a:spcPct val="100000"/>
              </a:lnSpc>
            </a:pPr>
            <a:r>
              <a:rPr lang="en-US" sz="1600" spc="-75" dirty="0">
                <a:latin typeface="Times New Roman"/>
                <a:cs typeface="Times New Roman"/>
              </a:rPr>
              <a:t>The project was initialized using Django and Django Rest Framework (DRF). Dependencies such as </a:t>
            </a:r>
            <a:r>
              <a:rPr lang="en-US" sz="1600" spc="-75" dirty="0" err="1">
                <a:latin typeface="Times New Roman"/>
                <a:cs typeface="Times New Roman"/>
              </a:rPr>
              <a:t>djangorestframework</a:t>
            </a:r>
            <a:r>
              <a:rPr lang="en-US" sz="1600" spc="-75" dirty="0">
                <a:latin typeface="Times New Roman"/>
                <a:cs typeface="Times New Roman"/>
              </a:rPr>
              <a:t>, </a:t>
            </a:r>
            <a:r>
              <a:rPr lang="en-US" sz="1600" spc="-75" dirty="0" err="1">
                <a:latin typeface="Times New Roman"/>
                <a:cs typeface="Times New Roman"/>
              </a:rPr>
              <a:t>drf</a:t>
            </a:r>
            <a:r>
              <a:rPr lang="en-US" sz="1600" spc="-75" dirty="0">
                <a:latin typeface="Times New Roman"/>
                <a:cs typeface="Times New Roman"/>
              </a:rPr>
              <a:t>-spectacular, and </a:t>
            </a:r>
            <a:r>
              <a:rPr lang="en-US" sz="1600" spc="-75" dirty="0" err="1">
                <a:latin typeface="Times New Roman"/>
                <a:cs typeface="Times New Roman"/>
              </a:rPr>
              <a:t>djangorestframework-simplejwt</a:t>
            </a:r>
            <a:r>
              <a:rPr lang="en-US" sz="1600" spc="-75" dirty="0">
                <a:latin typeface="Times New Roman"/>
                <a:cs typeface="Times New Roman"/>
              </a:rPr>
              <a:t> were installed to enable API functionality, documentation, and token-based authentication. The project includes a blog app to manage core features like posts and comments.</a:t>
            </a:r>
          </a:p>
          <a:p>
            <a:pPr marL="12700" marR="5080">
              <a:lnSpc>
                <a:spcPct val="100000"/>
              </a:lnSpc>
            </a:pPr>
            <a:endParaRPr lang="en-US" sz="1600" spc="-75" dirty="0">
              <a:latin typeface="Times New Roman"/>
              <a:cs typeface="Times New Roman"/>
            </a:endParaRPr>
          </a:p>
        </p:txBody>
      </p:sp>
    </p:spTree>
    <p:extLst>
      <p:ext uri="{BB962C8B-B14F-4D97-AF65-F5344CB8AC3E}">
        <p14:creationId xmlns:p14="http://schemas.microsoft.com/office/powerpoint/2010/main" val="318983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7C150F-AC05-5527-548B-857230CDCE8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8CD9DE1-84F0-71B0-FDB6-BE33306FC6C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5</a:t>
            </a:fld>
            <a:endParaRPr dirty="0"/>
          </a:p>
        </p:txBody>
      </p:sp>
      <p:sp>
        <p:nvSpPr>
          <p:cNvPr id="2" name="object 2">
            <a:extLst>
              <a:ext uri="{FF2B5EF4-FFF2-40B4-BE49-F238E27FC236}">
                <a16:creationId xmlns:a16="http://schemas.microsoft.com/office/drawing/2014/main" id="{AE6C84FB-495C-645A-6E2B-D847908CE6D5}"/>
              </a:ext>
            </a:extLst>
          </p:cNvPr>
          <p:cNvSpPr txBox="1"/>
          <p:nvPr/>
        </p:nvSpPr>
        <p:spPr>
          <a:xfrm>
            <a:off x="889203" y="878205"/>
            <a:ext cx="6352540" cy="1867178"/>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Data Models</a:t>
            </a:r>
          </a:p>
          <a:p>
            <a:pPr algn="l"/>
            <a:endParaRPr sz="2250" dirty="0">
              <a:latin typeface="Trebuchet MS"/>
              <a:cs typeface="Trebuchet MS"/>
            </a:endParaRPr>
          </a:p>
          <a:p>
            <a:pPr marL="12700" marR="5080">
              <a:lnSpc>
                <a:spcPct val="100000"/>
              </a:lnSpc>
            </a:pPr>
            <a:r>
              <a:rPr lang="en-US" sz="1600" spc="-75" dirty="0">
                <a:latin typeface="Times New Roman"/>
                <a:cs typeface="Times New Roman"/>
              </a:rPr>
              <a:t>Post Represents blog posts with fields for title, content, author (linked to User), and timestamp. Each post is associated with a user through a </a:t>
            </a:r>
            <a:r>
              <a:rPr lang="en-US" sz="1600" spc="-75" dirty="0" err="1">
                <a:latin typeface="Times New Roman"/>
                <a:cs typeface="Times New Roman"/>
              </a:rPr>
              <a:t>ForeignKey</a:t>
            </a:r>
            <a:r>
              <a:rPr lang="en-US" sz="1600" spc="-75" dirty="0">
                <a:latin typeface="Times New Roman"/>
                <a:cs typeface="Times New Roman"/>
              </a:rPr>
              <a:t> relationship.</a:t>
            </a:r>
          </a:p>
          <a:p>
            <a:pPr marL="12700" marR="5080">
              <a:lnSpc>
                <a:spcPct val="100000"/>
              </a:lnSpc>
            </a:pPr>
            <a:r>
              <a:rPr lang="en-US" sz="1600" spc="-75" dirty="0">
                <a:latin typeface="Times New Roman"/>
                <a:cs typeface="Times New Roman"/>
              </a:rPr>
              <a:t>Comment Represents comments with fields for post (linked to Post), content, author (linked to User), and timestamp. Comments are related to specific posts and users, enabling nested relationships.</a:t>
            </a:r>
          </a:p>
        </p:txBody>
      </p:sp>
      <p:pic>
        <p:nvPicPr>
          <p:cNvPr id="5" name="Picture 4">
            <a:extLst>
              <a:ext uri="{FF2B5EF4-FFF2-40B4-BE49-F238E27FC236}">
                <a16:creationId xmlns:a16="http://schemas.microsoft.com/office/drawing/2014/main" id="{B93AA049-12E3-2951-0B98-1F32BEA40F7D}"/>
              </a:ext>
            </a:extLst>
          </p:cNvPr>
          <p:cNvPicPr>
            <a:picLocks noChangeAspect="1"/>
          </p:cNvPicPr>
          <p:nvPr/>
        </p:nvPicPr>
        <p:blipFill>
          <a:blip r:embed="rId2"/>
          <a:stretch>
            <a:fillRect/>
          </a:stretch>
        </p:blipFill>
        <p:spPr>
          <a:xfrm>
            <a:off x="653259" y="2814916"/>
            <a:ext cx="6773220" cy="3277057"/>
          </a:xfrm>
          <a:prstGeom prst="rect">
            <a:avLst/>
          </a:prstGeom>
        </p:spPr>
      </p:pic>
      <p:sp>
        <p:nvSpPr>
          <p:cNvPr id="7" name="TextBox 6">
            <a:extLst>
              <a:ext uri="{FF2B5EF4-FFF2-40B4-BE49-F238E27FC236}">
                <a16:creationId xmlns:a16="http://schemas.microsoft.com/office/drawing/2014/main" id="{43B55F31-84F3-A688-FB1F-63996399DDA7}"/>
              </a:ext>
            </a:extLst>
          </p:cNvPr>
          <p:cNvSpPr txBox="1"/>
          <p:nvPr/>
        </p:nvSpPr>
        <p:spPr>
          <a:xfrm>
            <a:off x="653259" y="6324600"/>
            <a:ext cx="7042941" cy="2062103"/>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The Post model represents the data for a blog post, including the title, content, author (related to the User), and timestamp. If the User is deleted, all of their posts are also deleted. The Comment model stores data for comments that are associated with a specific post via the post field (a one-to-many relationship). Each comment has an author, content, and timestamp. The related_name='comments' field makes it easy to list all the comments for a post. The __str__ methods on both models return a convenient textual representation of the object, such as the post title or "Author's comment on post".</a:t>
            </a:r>
          </a:p>
        </p:txBody>
      </p:sp>
    </p:spTree>
    <p:extLst>
      <p:ext uri="{BB962C8B-B14F-4D97-AF65-F5344CB8AC3E}">
        <p14:creationId xmlns:p14="http://schemas.microsoft.com/office/powerpoint/2010/main" val="192853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5C7A038-6508-A6DF-2966-3F0A7CBF0B8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5BC59CC-DF18-AF79-BD45-A192EED756F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6</a:t>
            </a:fld>
            <a:endParaRPr dirty="0"/>
          </a:p>
        </p:txBody>
      </p:sp>
      <p:sp>
        <p:nvSpPr>
          <p:cNvPr id="2" name="object 2">
            <a:extLst>
              <a:ext uri="{FF2B5EF4-FFF2-40B4-BE49-F238E27FC236}">
                <a16:creationId xmlns:a16="http://schemas.microsoft.com/office/drawing/2014/main" id="{C2F8E633-3BC8-7ADD-AD6F-157B2B13BA5B}"/>
              </a:ext>
            </a:extLst>
          </p:cNvPr>
          <p:cNvSpPr txBox="1"/>
          <p:nvPr/>
        </p:nvSpPr>
        <p:spPr>
          <a:xfrm>
            <a:off x="889203" y="878205"/>
            <a:ext cx="6352540" cy="1867178"/>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Serializers</a:t>
            </a:r>
          </a:p>
          <a:p>
            <a:pPr algn="l"/>
            <a:endParaRPr sz="2250" dirty="0">
              <a:latin typeface="Trebuchet MS"/>
              <a:cs typeface="Trebuchet MS"/>
            </a:endParaRPr>
          </a:p>
          <a:p>
            <a:pPr marL="12700" marR="5080">
              <a:lnSpc>
                <a:spcPct val="100000"/>
              </a:lnSpc>
            </a:pPr>
            <a:r>
              <a:rPr lang="en-US" sz="1600" spc="-75" dirty="0" err="1">
                <a:latin typeface="Times New Roman"/>
                <a:cs typeface="Times New Roman"/>
              </a:rPr>
              <a:t>PostSerializer</a:t>
            </a:r>
            <a:r>
              <a:rPr lang="en-US" sz="1600" spc="-75" dirty="0">
                <a:latin typeface="Times New Roman"/>
                <a:cs typeface="Times New Roman"/>
              </a:rPr>
              <a:t> Serializes post data and includes a nested </a:t>
            </a:r>
            <a:r>
              <a:rPr lang="en-US" sz="1600" spc="-75" dirty="0" err="1">
                <a:latin typeface="Times New Roman"/>
                <a:cs typeface="Times New Roman"/>
              </a:rPr>
              <a:t>CommentSerializer</a:t>
            </a:r>
            <a:r>
              <a:rPr lang="en-US" sz="1600" spc="-75" dirty="0">
                <a:latin typeface="Times New Roman"/>
                <a:cs typeface="Times New Roman"/>
              </a:rPr>
              <a:t> to provide all comments related to a post in API responses.</a:t>
            </a:r>
          </a:p>
          <a:p>
            <a:pPr marL="12700" marR="5080">
              <a:lnSpc>
                <a:spcPct val="100000"/>
              </a:lnSpc>
            </a:pPr>
            <a:r>
              <a:rPr lang="en-US" sz="1600" spc="-75" dirty="0" err="1">
                <a:latin typeface="Times New Roman"/>
                <a:cs typeface="Times New Roman"/>
              </a:rPr>
              <a:t>CommentSerializer</a:t>
            </a:r>
            <a:r>
              <a:rPr lang="en-US" sz="1600" spc="-75" dirty="0">
                <a:latin typeface="Times New Roman"/>
                <a:cs typeface="Times New Roman"/>
              </a:rPr>
              <a:t> Handles serialization for comment data, supporting creation, update, and retrieval of individual comments. These serializers ensure clean input validation and data transformation for API responses.</a:t>
            </a:r>
          </a:p>
        </p:txBody>
      </p:sp>
      <p:pic>
        <p:nvPicPr>
          <p:cNvPr id="6" name="Picture 5">
            <a:extLst>
              <a:ext uri="{FF2B5EF4-FFF2-40B4-BE49-F238E27FC236}">
                <a16:creationId xmlns:a16="http://schemas.microsoft.com/office/drawing/2014/main" id="{785EF96E-6C60-8485-EE43-CB0CBD638DF9}"/>
              </a:ext>
            </a:extLst>
          </p:cNvPr>
          <p:cNvPicPr>
            <a:picLocks noChangeAspect="1"/>
          </p:cNvPicPr>
          <p:nvPr/>
        </p:nvPicPr>
        <p:blipFill>
          <a:blip r:embed="rId2"/>
          <a:stretch>
            <a:fillRect/>
          </a:stretch>
        </p:blipFill>
        <p:spPr>
          <a:xfrm>
            <a:off x="775213" y="2895600"/>
            <a:ext cx="6268325" cy="2276793"/>
          </a:xfrm>
          <a:prstGeom prst="rect">
            <a:avLst/>
          </a:prstGeom>
        </p:spPr>
      </p:pic>
      <p:sp>
        <p:nvSpPr>
          <p:cNvPr id="8" name="TextBox 7">
            <a:extLst>
              <a:ext uri="{FF2B5EF4-FFF2-40B4-BE49-F238E27FC236}">
                <a16:creationId xmlns:a16="http://schemas.microsoft.com/office/drawing/2014/main" id="{DBE4684E-AD64-74CD-171E-5581081F45D6}"/>
              </a:ext>
            </a:extLst>
          </p:cNvPr>
          <p:cNvSpPr txBox="1"/>
          <p:nvPr/>
        </p:nvSpPr>
        <p:spPr>
          <a:xfrm>
            <a:off x="572769" y="5562600"/>
            <a:ext cx="6934200" cy="2308324"/>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The CommentSerializer is responsible for converting the Comment model data into JSON format, including fields such as ID, post, content, author, and creation time. It is used to process individual comment data. The PostSerializer includes comments through a nested CommentSerializer with many=True, which allows it to return a list of related comments for each post. The read_only=True field in the nested serializer setting means that comments are included as read-only and cannot be modified when creating or updating a post. Thus, when requesting post data from the API, the client also receives all related comments in JSON format. This structure simplifies working with data, keeping it related and easy to use.</a:t>
            </a:r>
          </a:p>
        </p:txBody>
      </p:sp>
    </p:spTree>
    <p:extLst>
      <p:ext uri="{BB962C8B-B14F-4D97-AF65-F5344CB8AC3E}">
        <p14:creationId xmlns:p14="http://schemas.microsoft.com/office/powerpoint/2010/main" val="1172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A924B9-A202-D447-51D2-7EBA16AFC6A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43F0DD6-826B-7C17-7BF9-1BCE8167026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7</a:t>
            </a:fld>
            <a:endParaRPr dirty="0"/>
          </a:p>
        </p:txBody>
      </p:sp>
      <p:sp>
        <p:nvSpPr>
          <p:cNvPr id="2" name="object 2">
            <a:extLst>
              <a:ext uri="{FF2B5EF4-FFF2-40B4-BE49-F238E27FC236}">
                <a16:creationId xmlns:a16="http://schemas.microsoft.com/office/drawing/2014/main" id="{BDF1A6CF-F096-29A5-692B-F76BB22E755D}"/>
              </a:ext>
            </a:extLst>
          </p:cNvPr>
          <p:cNvSpPr txBox="1"/>
          <p:nvPr/>
        </p:nvSpPr>
        <p:spPr>
          <a:xfrm>
            <a:off x="889203" y="878205"/>
            <a:ext cx="6352540" cy="2359620"/>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Views and Endpoints</a:t>
            </a:r>
          </a:p>
          <a:p>
            <a:pPr algn="l"/>
            <a:endParaRPr sz="2250" dirty="0">
              <a:latin typeface="Trebuchet MS"/>
              <a:cs typeface="Trebuchet MS"/>
            </a:endParaRPr>
          </a:p>
          <a:p>
            <a:pPr algn="l"/>
            <a:r>
              <a:rPr lang="en-US" sz="1600" i="0" dirty="0" err="1">
                <a:solidFill>
                  <a:srgbClr val="0D0D0D"/>
                </a:solidFill>
                <a:effectLst/>
                <a:latin typeface="ui-sans-serif"/>
              </a:rPr>
              <a:t>PostViewSet</a:t>
            </a:r>
            <a:r>
              <a:rPr lang="en-US" sz="1600" dirty="0">
                <a:solidFill>
                  <a:srgbClr val="0D0D0D"/>
                </a:solidFill>
                <a:latin typeface="ui-sans-serif"/>
              </a:rPr>
              <a:t> view </a:t>
            </a:r>
            <a:r>
              <a:rPr lang="en-US" sz="1600" b="0" i="0" dirty="0">
                <a:solidFill>
                  <a:srgbClr val="0D0D0D"/>
                </a:solidFill>
                <a:effectLst/>
                <a:latin typeface="ui-sans-serif"/>
              </a:rPr>
              <a:t>Implements CRUD operations for posts and returns nested comments when retrieving post details. It ensures that each post’s data is accessible and manageable through the API. </a:t>
            </a:r>
            <a:r>
              <a:rPr lang="en-US" sz="1600" dirty="0">
                <a:solidFill>
                  <a:srgbClr val="0D0D0D"/>
                </a:solidFill>
                <a:latin typeface="ui-sans-serif"/>
              </a:rPr>
              <a:t>It relates with /posts endpoint</a:t>
            </a:r>
            <a:endParaRPr lang="en-US" sz="1600" b="0" i="0" dirty="0">
              <a:solidFill>
                <a:srgbClr val="0D0D0D"/>
              </a:solidFill>
              <a:effectLst/>
              <a:latin typeface="ui-sans-serif"/>
            </a:endParaRPr>
          </a:p>
          <a:p>
            <a:pPr algn="l"/>
            <a:r>
              <a:rPr lang="en-US" sz="1600" i="0" dirty="0" err="1">
                <a:solidFill>
                  <a:srgbClr val="0D0D0D"/>
                </a:solidFill>
                <a:effectLst/>
                <a:latin typeface="ui-sans-serif"/>
              </a:rPr>
              <a:t>CommentViewSet</a:t>
            </a:r>
            <a:r>
              <a:rPr lang="en-US" sz="1600" dirty="0">
                <a:solidFill>
                  <a:srgbClr val="0D0D0D"/>
                </a:solidFill>
                <a:latin typeface="ui-sans-serif"/>
              </a:rPr>
              <a:t> view </a:t>
            </a:r>
            <a:r>
              <a:rPr lang="en-US" sz="1600" b="0" i="0" dirty="0">
                <a:solidFill>
                  <a:srgbClr val="0D0D0D"/>
                </a:solidFill>
                <a:effectLst/>
                <a:latin typeface="ui-sans-serif"/>
              </a:rPr>
              <a:t>Provides endpoints for managing comments, including listing, creating, and deleting comments linked to specific posts. It ensures efficient handling of comments through related views. It relates with /comments endpoint</a:t>
            </a:r>
          </a:p>
        </p:txBody>
      </p:sp>
      <p:pic>
        <p:nvPicPr>
          <p:cNvPr id="5" name="Picture 4">
            <a:extLst>
              <a:ext uri="{FF2B5EF4-FFF2-40B4-BE49-F238E27FC236}">
                <a16:creationId xmlns:a16="http://schemas.microsoft.com/office/drawing/2014/main" id="{C34A1875-A74F-B081-8FA1-CE49866F8DE2}"/>
              </a:ext>
            </a:extLst>
          </p:cNvPr>
          <p:cNvPicPr>
            <a:picLocks noChangeAspect="1"/>
          </p:cNvPicPr>
          <p:nvPr/>
        </p:nvPicPr>
        <p:blipFill>
          <a:blip r:embed="rId2"/>
          <a:stretch>
            <a:fillRect/>
          </a:stretch>
        </p:blipFill>
        <p:spPr>
          <a:xfrm>
            <a:off x="632958" y="3237825"/>
            <a:ext cx="6506483" cy="3324689"/>
          </a:xfrm>
          <a:prstGeom prst="rect">
            <a:avLst/>
          </a:prstGeom>
        </p:spPr>
      </p:pic>
      <p:sp>
        <p:nvSpPr>
          <p:cNvPr id="8" name="TextBox 7">
            <a:extLst>
              <a:ext uri="{FF2B5EF4-FFF2-40B4-BE49-F238E27FC236}">
                <a16:creationId xmlns:a16="http://schemas.microsoft.com/office/drawing/2014/main" id="{108A7316-DEDF-7740-B0BF-C426999C6FB9}"/>
              </a:ext>
            </a:extLst>
          </p:cNvPr>
          <p:cNvSpPr txBox="1"/>
          <p:nvPr/>
        </p:nvSpPr>
        <p:spPr>
          <a:xfrm>
            <a:off x="377669" y="6642080"/>
            <a:ext cx="6781617" cy="2800767"/>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PostViewSet and CommentViewSet are classes for managing posts and comments API endpoints using the built-in functionality of ModelViewSet. PostViewSet specifies a queryset that prefetches related comments (prefetch_related('comments')) to optimize database interactions, and a PostSerializer to handle data. CommentViewSet works with comments using CommentSerializer to transform data. Both classes use the IsAuthenticatedOrReadOnly permission to provide read-only access to anonymous users, and a custom IsAuthorOrReadOnly permission to allow only authors to modify or delete their posts. These settings provide a convenient way to manage data through the API while keeping security and performance in mind.</a:t>
            </a:r>
          </a:p>
        </p:txBody>
      </p:sp>
    </p:spTree>
    <p:extLst>
      <p:ext uri="{BB962C8B-B14F-4D97-AF65-F5344CB8AC3E}">
        <p14:creationId xmlns:p14="http://schemas.microsoft.com/office/powerpoint/2010/main" val="1176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5C86E4F-2CBE-7B11-F2CC-16CBDEB7BE0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88E4765-312B-9665-2CB2-827FA320D88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8</a:t>
            </a:fld>
            <a:endParaRPr dirty="0"/>
          </a:p>
        </p:txBody>
      </p:sp>
      <p:sp>
        <p:nvSpPr>
          <p:cNvPr id="2" name="object 2">
            <a:extLst>
              <a:ext uri="{FF2B5EF4-FFF2-40B4-BE49-F238E27FC236}">
                <a16:creationId xmlns:a16="http://schemas.microsoft.com/office/drawing/2014/main" id="{D855086C-1E9F-52CB-A70C-DFEB72AE1EBD}"/>
              </a:ext>
            </a:extLst>
          </p:cNvPr>
          <p:cNvSpPr txBox="1"/>
          <p:nvPr/>
        </p:nvSpPr>
        <p:spPr>
          <a:xfrm>
            <a:off x="889203" y="878205"/>
            <a:ext cx="6352540" cy="2013372"/>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URL Routing</a:t>
            </a:r>
          </a:p>
          <a:p>
            <a:pPr algn="l"/>
            <a:r>
              <a:rPr lang="en-US" sz="1600" dirty="0" err="1">
                <a:latin typeface="Times New Roman" panose="02020603050405020304" pitchFamily="18" charset="0"/>
                <a:cs typeface="Times New Roman" panose="02020603050405020304" pitchFamily="18" charset="0"/>
              </a:rPr>
              <a:t>Urls</a:t>
            </a:r>
            <a:r>
              <a:rPr lang="en-US" sz="1600" dirty="0">
                <a:latin typeface="Times New Roman" panose="02020603050405020304" pitchFamily="18" charset="0"/>
                <a:cs typeface="Times New Roman" panose="02020603050405020304" pitchFamily="18" charset="0"/>
              </a:rPr>
              <a:t> are configured with DRF’s </a:t>
            </a:r>
            <a:r>
              <a:rPr lang="en-US" sz="1600" dirty="0" err="1">
                <a:latin typeface="Times New Roman" panose="02020603050405020304" pitchFamily="18" charset="0"/>
                <a:cs typeface="Times New Roman" panose="02020603050405020304" pitchFamily="18" charset="0"/>
              </a:rPr>
              <a:t>DefaultRouter</a:t>
            </a:r>
            <a:r>
              <a:rPr lang="en-US" sz="1600" dirty="0">
                <a:latin typeface="Times New Roman" panose="02020603050405020304" pitchFamily="18" charset="0"/>
                <a:cs typeface="Times New Roman" panose="02020603050405020304" pitchFamily="18" charset="0"/>
              </a:rPr>
              <a:t> to manage endpoint routing automatically. The API supports versioning:</a:t>
            </a:r>
          </a:p>
          <a:p>
            <a:pPr algn="l"/>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/v1/posts/: Provides endpoints for post operations (list, create, retrieve, update, delete).</a:t>
            </a:r>
          </a:p>
          <a:p>
            <a:pPr algn="l"/>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/v1/comments/: Handles CRUD operations for comments. Additionally, API documentation is available via Swagger and </a:t>
            </a:r>
            <a:r>
              <a:rPr lang="en-US" sz="1600" dirty="0" err="1">
                <a:latin typeface="Times New Roman" panose="02020603050405020304" pitchFamily="18" charset="0"/>
                <a:cs typeface="Times New Roman" panose="02020603050405020304" pitchFamily="18" charset="0"/>
              </a:rPr>
              <a:t>ReDoc</a:t>
            </a:r>
            <a:r>
              <a:rPr lang="en-US" sz="1600" dirty="0">
                <a:latin typeface="Times New Roman" panose="02020603050405020304" pitchFamily="18" charset="0"/>
                <a:cs typeface="Times New Roman" panose="02020603050405020304" pitchFamily="18" charset="0"/>
              </a:rPr>
              <a:t> at /</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/schema/swagger-</a:t>
            </a:r>
            <a:r>
              <a:rPr lang="en-US" sz="1600" dirty="0" err="1">
                <a:latin typeface="Times New Roman" panose="02020603050405020304" pitchFamily="18" charset="0"/>
                <a:cs typeface="Times New Roman" panose="02020603050405020304" pitchFamily="18" charset="0"/>
              </a:rPr>
              <a:t>ui</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/schema/</a:t>
            </a:r>
            <a:r>
              <a:rPr lang="en-US" sz="1600" dirty="0" err="1">
                <a:latin typeface="Times New Roman" panose="02020603050405020304" pitchFamily="18" charset="0"/>
                <a:cs typeface="Times New Roman" panose="02020603050405020304" pitchFamily="18" charset="0"/>
              </a:rPr>
              <a:t>redoc</a:t>
            </a: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07A39D-0DD5-769E-C7D2-933F2A859879}"/>
              </a:ext>
            </a:extLst>
          </p:cNvPr>
          <p:cNvPicPr>
            <a:picLocks noChangeAspect="1"/>
          </p:cNvPicPr>
          <p:nvPr/>
        </p:nvPicPr>
        <p:blipFill>
          <a:blip r:embed="rId2"/>
          <a:stretch>
            <a:fillRect/>
          </a:stretch>
        </p:blipFill>
        <p:spPr>
          <a:xfrm>
            <a:off x="1149984" y="3352800"/>
            <a:ext cx="5257800" cy="2144179"/>
          </a:xfrm>
          <a:prstGeom prst="rect">
            <a:avLst/>
          </a:prstGeom>
        </p:spPr>
      </p:pic>
      <p:sp>
        <p:nvSpPr>
          <p:cNvPr id="9" name="TextBox 8">
            <a:extLst>
              <a:ext uri="{FF2B5EF4-FFF2-40B4-BE49-F238E27FC236}">
                <a16:creationId xmlns:a16="http://schemas.microsoft.com/office/drawing/2014/main" id="{A54E7822-CF65-9D87-53D4-0F077DFB12A4}"/>
              </a:ext>
            </a:extLst>
          </p:cNvPr>
          <p:cNvSpPr txBox="1"/>
          <p:nvPr/>
        </p:nvSpPr>
        <p:spPr>
          <a:xfrm>
            <a:off x="538161" y="5925221"/>
            <a:ext cx="7003416" cy="1815882"/>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This code creates a router to automatically manage API endpoints using the DefaultRouter. The router registers two view sets: PostViewSet under the 'posts' route and CommentViewSet under the 'comments' route. This automatically generates standard RESTful routes such as GET /posts/ to get a list of posts, POST /posts/ to create a new post, GET /posts/{id}/ to get a specific post, and similar routes for comments. This approach simplifies URL configuration and makes the API structured and easy to use.</a:t>
            </a:r>
          </a:p>
        </p:txBody>
      </p:sp>
    </p:spTree>
    <p:extLst>
      <p:ext uri="{BB962C8B-B14F-4D97-AF65-F5344CB8AC3E}">
        <p14:creationId xmlns:p14="http://schemas.microsoft.com/office/powerpoint/2010/main" val="301168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3E0EF2-F283-538D-867B-A0A96A6B499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0119BF8-D5EF-5C36-0495-AFE5DD330ED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9</a:t>
            </a:fld>
            <a:endParaRPr dirty="0"/>
          </a:p>
        </p:txBody>
      </p:sp>
      <p:sp>
        <p:nvSpPr>
          <p:cNvPr id="2" name="object 2">
            <a:extLst>
              <a:ext uri="{FF2B5EF4-FFF2-40B4-BE49-F238E27FC236}">
                <a16:creationId xmlns:a16="http://schemas.microsoft.com/office/drawing/2014/main" id="{4465AB68-FD5D-DB1C-B0BC-6062588FFC26}"/>
              </a:ext>
            </a:extLst>
          </p:cNvPr>
          <p:cNvSpPr txBox="1"/>
          <p:nvPr/>
        </p:nvSpPr>
        <p:spPr>
          <a:xfrm>
            <a:off x="889203" y="878205"/>
            <a:ext cx="6352540" cy="1797928"/>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Authentication and Permissions</a:t>
            </a:r>
          </a:p>
          <a:p>
            <a:pPr algn="l"/>
            <a:r>
              <a:rPr lang="en-US" sz="1600" i="0" dirty="0">
                <a:solidFill>
                  <a:srgbClr val="0D0D0D"/>
                </a:solidFill>
                <a:effectLst/>
                <a:latin typeface="Times New Roman" panose="02020603050405020304" pitchFamily="18" charset="0"/>
                <a:cs typeface="Times New Roman" panose="02020603050405020304" pitchFamily="18" charset="0"/>
              </a:rPr>
              <a:t>Token-based authentication is implemented using </a:t>
            </a:r>
            <a:r>
              <a:rPr lang="en-US" sz="1600" i="0" dirty="0" err="1">
                <a:solidFill>
                  <a:srgbClr val="0D0D0D"/>
                </a:solidFill>
                <a:effectLst/>
                <a:latin typeface="Times New Roman" panose="02020603050405020304" pitchFamily="18" charset="0"/>
                <a:cs typeface="Times New Roman" panose="02020603050405020304" pitchFamily="18" charset="0"/>
              </a:rPr>
              <a:t>rest_framework_simplejwt</a:t>
            </a:r>
            <a:r>
              <a:rPr lang="en-US" sz="1600" i="0" dirty="0">
                <a:solidFill>
                  <a:srgbClr val="0D0D0D"/>
                </a:solidFill>
                <a:effectLst/>
                <a:latin typeface="Times New Roman" panose="02020603050405020304" pitchFamily="18" charset="0"/>
                <a:cs typeface="Times New Roman" panose="02020603050405020304" pitchFamily="18" charset="0"/>
              </a:rPr>
              <a:t>, ensuring secure access via JWT tokens</a:t>
            </a:r>
            <a:r>
              <a:rPr lang="en-US" b="1" i="0" dirty="0">
                <a:solidFill>
                  <a:srgbClr val="0D0D0D"/>
                </a:solidFill>
                <a:effectLst/>
                <a:latin typeface="Times New Roman" panose="02020603050405020304" pitchFamily="18" charset="0"/>
                <a:cs typeface="Times New Roman" panose="02020603050405020304" pitchFamily="18" charset="0"/>
              </a:rPr>
              <a:t>. </a:t>
            </a:r>
            <a:r>
              <a:rPr lang="en-US" sz="1600" i="0" dirty="0">
                <a:solidFill>
                  <a:srgbClr val="0D0D0D"/>
                </a:solidFill>
                <a:effectLst/>
                <a:latin typeface="Times New Roman" panose="02020603050405020304" pitchFamily="18" charset="0"/>
                <a:cs typeface="Times New Roman" panose="02020603050405020304" pitchFamily="18" charset="0"/>
              </a:rPr>
              <a:t>Anonymous users can view posts and comments, while authenticated users can create, update, or delete them. A custom permission class, </a:t>
            </a:r>
            <a:r>
              <a:rPr lang="en-US" sz="1600" i="0" dirty="0" err="1">
                <a:solidFill>
                  <a:srgbClr val="0D0D0D"/>
                </a:solidFill>
                <a:effectLst/>
                <a:latin typeface="Times New Roman" panose="02020603050405020304" pitchFamily="18" charset="0"/>
                <a:cs typeface="Times New Roman" panose="02020603050405020304" pitchFamily="18" charset="0"/>
              </a:rPr>
              <a:t>IsAuthorOrReadOnly</a:t>
            </a:r>
            <a:r>
              <a:rPr lang="en-US" sz="1600" i="0" dirty="0">
                <a:solidFill>
                  <a:srgbClr val="0D0D0D"/>
                </a:solidFill>
                <a:effectLst/>
                <a:latin typeface="Times New Roman" panose="02020603050405020304" pitchFamily="18" charset="0"/>
                <a:cs typeface="Times New Roman" panose="02020603050405020304" pitchFamily="18" charset="0"/>
              </a:rPr>
              <a:t>, restricts modifications to posts or comments to their respective authors, ensuring user-specific access control.</a:t>
            </a:r>
          </a:p>
        </p:txBody>
      </p:sp>
      <p:pic>
        <p:nvPicPr>
          <p:cNvPr id="8" name="Picture 7">
            <a:extLst>
              <a:ext uri="{FF2B5EF4-FFF2-40B4-BE49-F238E27FC236}">
                <a16:creationId xmlns:a16="http://schemas.microsoft.com/office/drawing/2014/main" id="{BC72348A-6042-097E-BD9C-4103D6D1D5C8}"/>
              </a:ext>
            </a:extLst>
          </p:cNvPr>
          <p:cNvPicPr>
            <a:picLocks noChangeAspect="1"/>
          </p:cNvPicPr>
          <p:nvPr/>
        </p:nvPicPr>
        <p:blipFill>
          <a:blip r:embed="rId2"/>
          <a:stretch>
            <a:fillRect/>
          </a:stretch>
        </p:blipFill>
        <p:spPr>
          <a:xfrm>
            <a:off x="889203" y="2902053"/>
            <a:ext cx="5201376" cy="924054"/>
          </a:xfrm>
          <a:prstGeom prst="rect">
            <a:avLst/>
          </a:prstGeom>
        </p:spPr>
      </p:pic>
      <p:pic>
        <p:nvPicPr>
          <p:cNvPr id="10" name="Picture 9">
            <a:extLst>
              <a:ext uri="{FF2B5EF4-FFF2-40B4-BE49-F238E27FC236}">
                <a16:creationId xmlns:a16="http://schemas.microsoft.com/office/drawing/2014/main" id="{FC08F26A-A6FF-14B0-FD69-699F466811EC}"/>
              </a:ext>
            </a:extLst>
          </p:cNvPr>
          <p:cNvPicPr>
            <a:picLocks noChangeAspect="1"/>
          </p:cNvPicPr>
          <p:nvPr/>
        </p:nvPicPr>
        <p:blipFill>
          <a:blip r:embed="rId3"/>
          <a:stretch>
            <a:fillRect/>
          </a:stretch>
        </p:blipFill>
        <p:spPr>
          <a:xfrm>
            <a:off x="762541" y="5464002"/>
            <a:ext cx="5820587" cy="1695687"/>
          </a:xfrm>
          <a:prstGeom prst="rect">
            <a:avLst/>
          </a:prstGeom>
        </p:spPr>
      </p:pic>
      <p:sp>
        <p:nvSpPr>
          <p:cNvPr id="12" name="TextBox 11">
            <a:extLst>
              <a:ext uri="{FF2B5EF4-FFF2-40B4-BE49-F238E27FC236}">
                <a16:creationId xmlns:a16="http://schemas.microsoft.com/office/drawing/2014/main" id="{275AF22C-CDAE-E646-59C0-BB65CFF3F20A}"/>
              </a:ext>
            </a:extLst>
          </p:cNvPr>
          <p:cNvSpPr txBox="1"/>
          <p:nvPr/>
        </p:nvSpPr>
        <p:spPr>
          <a:xfrm>
            <a:off x="762541" y="3830434"/>
            <a:ext cx="6554656" cy="1600438"/>
          </a:xfrm>
          <a:prstGeom prst="rect">
            <a:avLst/>
          </a:prstGeom>
          <a:noFill/>
        </p:spPr>
        <p:txBody>
          <a:bodyPr wrap="square">
            <a:spAutoFit/>
          </a:bodyPr>
          <a:lstStyle/>
          <a:p>
            <a:endParaRPr lang="ru-RU" dirty="0"/>
          </a:p>
          <a:p>
            <a:r>
              <a:rPr lang="en-US" sz="1600" dirty="0">
                <a:latin typeface="Times New Roman" panose="02020603050405020304" pitchFamily="18" charset="0"/>
                <a:cs typeface="Times New Roman" panose="02020603050405020304" pitchFamily="18" charset="0"/>
              </a:rPr>
              <a:t>Default auth </a:t>
            </a:r>
            <a:r>
              <a:rPr lang="en-US" sz="1600" dirty="0" err="1">
                <a:latin typeface="Times New Roman" panose="02020603050405020304" pitchFamily="18" charset="0"/>
                <a:cs typeface="Times New Roman" panose="02020603050405020304" pitchFamily="18" charset="0"/>
              </a:rPr>
              <a:t>classs</a:t>
            </a:r>
            <a:r>
              <a:rPr lang="en-US" sz="1600" dirty="0">
                <a:latin typeface="Times New Roman" panose="02020603050405020304" pitchFamily="18" charset="0"/>
                <a:cs typeface="Times New Roman" panose="02020603050405020304" pitchFamily="18" charset="0"/>
              </a:rPr>
              <a:t> s</a:t>
            </a:r>
            <a:r>
              <a:rPr lang="ru-RU" sz="1600" dirty="0">
                <a:latin typeface="Times New Roman" panose="02020603050405020304" pitchFamily="18" charset="0"/>
                <a:cs typeface="Times New Roman" panose="02020603050405020304" pitchFamily="18" charset="0"/>
              </a:rPr>
              <a:t>pecifies the authentication method used in the API. JWT (JSON Web Token) authentication provided by the rest_framework_simplejwt library is enabled here. This allows you to secure API endpoints by requiring a token in the request header to access protected resources.</a:t>
            </a:r>
          </a:p>
        </p:txBody>
      </p:sp>
      <p:sp>
        <p:nvSpPr>
          <p:cNvPr id="14" name="TextBox 13">
            <a:extLst>
              <a:ext uri="{FF2B5EF4-FFF2-40B4-BE49-F238E27FC236}">
                <a16:creationId xmlns:a16="http://schemas.microsoft.com/office/drawing/2014/main" id="{AD66A4E0-0008-81E9-0226-A8BA2574B2C3}"/>
              </a:ext>
            </a:extLst>
          </p:cNvPr>
          <p:cNvSpPr txBox="1"/>
          <p:nvPr/>
        </p:nvSpPr>
        <p:spPr>
          <a:xfrm>
            <a:off x="533000" y="7314528"/>
            <a:ext cx="7202957" cy="1815882"/>
          </a:xfrm>
          <a:prstGeom prst="rect">
            <a:avLst/>
          </a:prstGeom>
          <a:noFill/>
        </p:spPr>
        <p:txBody>
          <a:bodyPr wrap="square">
            <a:spAutoFit/>
          </a:bodyPr>
          <a:lstStyle/>
          <a:p>
            <a:r>
              <a:rPr lang="ru-RU" sz="1600" dirty="0">
                <a:latin typeface="Times New Roman" panose="02020603050405020304" pitchFamily="18" charset="0"/>
                <a:cs typeface="Times New Roman" panose="02020603050405020304" pitchFamily="18" charset="0"/>
              </a:rPr>
              <a:t>The IsAuthorOrReadOnly class represents a custom permission for controlling access to objects in the API.</a:t>
            </a:r>
          </a:p>
          <a:p>
            <a:endParaRPr lang="ru-RU"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has_object_permission</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t>
            </a:r>
            <a:r>
              <a:rPr lang="ru-RU" sz="1600" dirty="0">
                <a:latin typeface="Times New Roman" panose="02020603050405020304" pitchFamily="18" charset="0"/>
                <a:cs typeface="Times New Roman" panose="02020603050405020304" pitchFamily="18" charset="0"/>
              </a:rPr>
              <a:t>his method determines whether the user has permission to perform an action on a specific object.</a:t>
            </a:r>
          </a:p>
          <a:p>
            <a:r>
              <a:rPr lang="ru-RU" sz="1600" dirty="0">
                <a:latin typeface="Times New Roman" panose="02020603050405020304" pitchFamily="18" charset="0"/>
                <a:cs typeface="Times New Roman" panose="02020603050405020304" pitchFamily="18" charset="0"/>
              </a:rPr>
              <a:t>SAFE_METHODS</a:t>
            </a:r>
            <a:r>
              <a:rPr lang="en-US" sz="1600" dirty="0">
                <a:latin typeface="Times New Roman" panose="02020603050405020304" pitchFamily="18" charset="0"/>
                <a:cs typeface="Times New Roman" panose="02020603050405020304" pitchFamily="18" charset="0"/>
              </a:rPr>
              <a:t> c</a:t>
            </a:r>
            <a:r>
              <a:rPr lang="ru-RU" sz="1600" dirty="0">
                <a:latin typeface="Times New Roman" panose="02020603050405020304" pitchFamily="18" charset="0"/>
                <a:cs typeface="Times New Roman" panose="02020603050405020304" pitchFamily="18" charset="0"/>
              </a:rPr>
              <a:t>ontains read-only methods (GET, HEAD, OPTIONS). If the request method is safe, the method returns True, allowing access to any user.</a:t>
            </a:r>
          </a:p>
        </p:txBody>
      </p:sp>
    </p:spTree>
    <p:extLst>
      <p:ext uri="{BB962C8B-B14F-4D97-AF65-F5344CB8AC3E}">
        <p14:creationId xmlns:p14="http://schemas.microsoft.com/office/powerpoint/2010/main" val="1288476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2578</TotalTime>
  <Words>1834</Words>
  <Application>Microsoft Office PowerPoint</Application>
  <PresentationFormat>Custom</PresentationFormat>
  <Paragraphs>105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MT</vt:lpstr>
      <vt:lpstr>Calibri</vt:lpstr>
      <vt:lpstr>Times New Roman</vt:lpstr>
      <vt:lpstr>Trebuchet MS</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yerasil</dc:creator>
  <cp:lastModifiedBy>Yerasyl Serzhan</cp:lastModifiedBy>
  <cp:revision>4</cp:revision>
  <dcterms:created xsi:type="dcterms:W3CDTF">2024-11-09T06:16:03Z</dcterms:created>
  <dcterms:modified xsi:type="dcterms:W3CDTF">2024-12-01T07:55:23Z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for Microsoft 365</vt:lpwstr>
  </property>
  <property fmtid="{D5CDD505-2E9C-101B-9397-08002B2CF9AE}" pid="4" name="LastSaved">
    <vt:filetime>2024-11-09T00:00:00Z</vt:filetime>
  </property>
</Properties>
</file>