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5" r:id="rId37"/>
    <p:sldId id="291" r:id="rId38"/>
    <p:sldId id="296" r:id="rId39"/>
    <p:sldId id="292" r:id="rId40"/>
    <p:sldId id="297" r:id="rId41"/>
    <p:sldId id="293" r:id="rId42"/>
    <p:sldId id="298" r:id="rId43"/>
    <p:sldId id="294" r:id="rId44"/>
    <p:sldId id="299" r:id="rId45"/>
    <p:sldId id="300" r:id="rId46"/>
    <p:sldId id="301" r:id="rId47"/>
    <p:sldId id="317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1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8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6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3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6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1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5425-C593-4B03-B6D2-2151E91FBCF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4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jQuery(</a:t>
            </a:r>
            <a:r>
              <a:rPr lang="ko-KR" altLang="en-US" dirty="0" smtClean="0">
                <a:solidFill>
                  <a:schemeClr val="bg1"/>
                </a:solidFill>
              </a:rPr>
              <a:t>제이쿼리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제이쿼리 시작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8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All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모든 요소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0794" y="904439"/>
            <a:ext cx="10405229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$("*") </a:t>
            </a:r>
            <a:r>
              <a:rPr lang="ko-KR" alt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선택자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실습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"jquery-3.1.1.js"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color"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모든 요소의 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글자색을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 설정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Element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요소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026" y="3009684"/>
            <a:ext cx="10706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이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의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getElementsByTagName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같은 기능 수행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31625" y="1639468"/>
            <a:ext cx="2564913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＂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6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Element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요소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71" y="792472"/>
            <a:ext cx="10132430" cy="5706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80397" y="4642539"/>
            <a:ext cx="689236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&lt;div&gt;</a:t>
            </a:r>
            <a:r>
              <a:rPr lang="ko-KR" altLang="en-US" dirty="0" smtClean="0">
                <a:solidFill>
                  <a:schemeClr val="bg1"/>
                </a:solidFill>
              </a:rPr>
              <a:t>태그만을 선택하여 </a:t>
            </a:r>
            <a:r>
              <a:rPr lang="ko-KR" altLang="en-US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red</a:t>
            </a:r>
            <a:r>
              <a:rPr lang="ko-KR" altLang="en-US" dirty="0" smtClean="0">
                <a:solidFill>
                  <a:schemeClr val="bg1"/>
                </a:solidFill>
              </a:rPr>
              <a:t>로 변경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&lt;div&gt;</a:t>
            </a:r>
            <a:r>
              <a:rPr lang="ko-KR" altLang="en-US" dirty="0" smtClean="0">
                <a:solidFill>
                  <a:schemeClr val="bg1"/>
                </a:solidFill>
              </a:rPr>
              <a:t>태그를 배열로 반환 받기 때문에 인덱스를 사용하여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9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248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ID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ID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725" y="2024799"/>
            <a:ext cx="108842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탐색하여 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값과 일치하는 요소만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객체로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지정한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값에 해당하는 </a:t>
            </a:r>
            <a:r>
              <a:rPr lang="en-US" altLang="ko-KR" sz="2400" dirty="0" smtClean="0">
                <a:solidFill>
                  <a:schemeClr val="bg1"/>
                </a:solidFill>
              </a:rPr>
              <a:t>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선택하기 위해서 </a:t>
            </a:r>
            <a:r>
              <a:rPr lang="en-US" altLang="ko-KR" sz="2400" dirty="0" smtClean="0">
                <a:solidFill>
                  <a:schemeClr val="bg1"/>
                </a:solidFill>
              </a:rPr>
              <a:t>‘#</a:t>
            </a:r>
            <a:r>
              <a:rPr lang="ko-KR" altLang="en-US" sz="2400" dirty="0" smtClean="0">
                <a:solidFill>
                  <a:schemeClr val="bg1"/>
                </a:solidFill>
              </a:rPr>
              <a:t>을 같이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getElementById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같은 기능을 수행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값은 유일해야 하며 같은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값이 다수 있을 경우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첫번째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요소를 리턴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04494" y="1377858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"#id</a:t>
            </a:r>
            <a:r>
              <a:rPr lang="ko-KR" altLang="en-US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1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248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ID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ID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632346" cy="5712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5600" y="4269315"/>
            <a:ext cx="6892366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id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“target”</a:t>
            </a:r>
            <a:r>
              <a:rPr lang="ko-KR" altLang="en-US" dirty="0" smtClean="0">
                <a:solidFill>
                  <a:schemeClr val="bg1"/>
                </a:solidFill>
              </a:rPr>
              <a:t>인 태그만을 </a:t>
            </a:r>
            <a:r>
              <a:rPr lang="en-US" altLang="ko-KR" dirty="0" smtClean="0">
                <a:solidFill>
                  <a:schemeClr val="bg1"/>
                </a:solidFill>
              </a:rPr>
              <a:t>‘red’</a:t>
            </a:r>
            <a:r>
              <a:rPr lang="ko-KR" altLang="en-US" dirty="0" smtClean="0">
                <a:solidFill>
                  <a:schemeClr val="bg1"/>
                </a:solidFill>
              </a:rPr>
              <a:t>로 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dirty="0" smtClean="0">
                <a:solidFill>
                  <a:schemeClr val="bg1"/>
                </a:solidFill>
              </a:rPr>
              <a:t> 이용하여 선택된 태그의 내용을 검색하는 경우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인자가 없는 </a:t>
            </a:r>
            <a:r>
              <a:rPr lang="en-US" altLang="ko-KR" dirty="0" smtClean="0">
                <a:solidFill>
                  <a:schemeClr val="bg1"/>
                </a:solidFill>
              </a:rPr>
              <a:t>text()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이용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내용에 값을 설정하기 위해서는 </a:t>
            </a:r>
            <a:r>
              <a:rPr lang="en-US" altLang="ko-KR" dirty="0" smtClean="0">
                <a:solidFill>
                  <a:schemeClr val="bg1"/>
                </a:solidFill>
              </a:rPr>
              <a:t>text(“</a:t>
            </a:r>
            <a:r>
              <a:rPr lang="ko-KR" altLang="en-US" dirty="0" smtClean="0">
                <a:solidFill>
                  <a:schemeClr val="bg1"/>
                </a:solidFill>
              </a:rPr>
              <a:t>값</a:t>
            </a:r>
            <a:r>
              <a:rPr lang="en-US" altLang="ko-KR" dirty="0" smtClean="0">
                <a:solidFill>
                  <a:schemeClr val="bg1"/>
                </a:solidFill>
              </a:rPr>
              <a:t>”)</a:t>
            </a:r>
            <a:r>
              <a:rPr lang="ko-KR" altLang="en-US" dirty="0" smtClean="0">
                <a:solidFill>
                  <a:schemeClr val="bg1"/>
                </a:solidFill>
              </a:rPr>
              <a:t>을 사용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2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985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Class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12729" y="1210261"/>
            <a:ext cx="2712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“.class</a:t>
            </a:r>
            <a:r>
              <a:rPr lang="ko-KR" altLang="en-US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024799"/>
            <a:ext cx="108842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</a:rPr>
              <a:t>getElementsByClassName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메서드와</a:t>
            </a:r>
            <a:r>
              <a:rPr lang="ko-KR" altLang="en-US" sz="2400" dirty="0" smtClean="0">
                <a:solidFill>
                  <a:schemeClr val="bg1"/>
                </a:solidFill>
              </a:rPr>
              <a:t> 동일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탐색하여 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class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속성과 일치하는 요소들만 배열로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.(dot)</a:t>
            </a:r>
            <a:r>
              <a:rPr lang="ko-KR" altLang="en-US" sz="2400" dirty="0" smtClean="0">
                <a:solidFill>
                  <a:schemeClr val="bg1"/>
                </a:solidFill>
              </a:rPr>
              <a:t>을 같이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id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다르게 </a:t>
            </a:r>
            <a:r>
              <a:rPr lang="en-US" altLang="ko-KR" sz="2400" dirty="0" smtClean="0">
                <a:solidFill>
                  <a:schemeClr val="bg1"/>
                </a:solidFill>
              </a:rPr>
              <a:t>class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동일한 속성값 여러 태그에 중복사용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모든 태그는 기본적으로 하나 이상의 </a:t>
            </a:r>
            <a:r>
              <a:rPr lang="en-US" altLang="ko-KR" sz="2400" dirty="0" smtClean="0">
                <a:solidFill>
                  <a:schemeClr val="bg1"/>
                </a:solidFill>
              </a:rPr>
              <a:t>class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속성값을 가질 수 있으며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그중</a:t>
            </a:r>
            <a:r>
              <a:rPr lang="ko-KR" altLang="en-US" sz="2400" dirty="0" smtClean="0">
                <a:solidFill>
                  <a:schemeClr val="bg1"/>
                </a:solidFill>
              </a:rPr>
              <a:t> 하나만 일치하면 됨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8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985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Class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0008" y="4269315"/>
            <a:ext cx="476795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모든 태그 중 </a:t>
            </a:r>
            <a:r>
              <a:rPr lang="en-US" altLang="ko-KR" dirty="0" err="1" smtClean="0">
                <a:solidFill>
                  <a:schemeClr val="bg1"/>
                </a:solidFill>
              </a:rPr>
              <a:t>myClass</a:t>
            </a:r>
            <a:r>
              <a:rPr lang="ko-KR" altLang="en-US" dirty="0" smtClean="0">
                <a:solidFill>
                  <a:schemeClr val="bg1"/>
                </a:solidFill>
              </a:rPr>
              <a:t>인 태그만 </a:t>
            </a:r>
            <a:r>
              <a:rPr lang="en-US" altLang="ko-KR" dirty="0" smtClean="0">
                <a:solidFill>
                  <a:schemeClr val="bg1"/>
                </a:solidFill>
              </a:rPr>
              <a:t>red</a:t>
            </a:r>
            <a:r>
              <a:rPr lang="ko-KR" altLang="en-US" dirty="0" smtClean="0">
                <a:solidFill>
                  <a:schemeClr val="bg1"/>
                </a:solidFill>
              </a:rPr>
              <a:t>로 변경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5" y="792472"/>
            <a:ext cx="11595597" cy="59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1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985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Class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8269" y="4101365"/>
            <a:ext cx="836955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하나에 태그에 여러 </a:t>
            </a: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속성 값을 가진 태그들을 선택적으로 검색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모든 태그는 하나 이상의 클래스를 가질 수 있고 </a:t>
            </a:r>
            <a:r>
              <a:rPr lang="ko-KR" altLang="en-US" dirty="0" err="1" smtClean="0">
                <a:solidFill>
                  <a:schemeClr val="bg1"/>
                </a:solidFill>
              </a:rPr>
              <a:t>그중</a:t>
            </a:r>
            <a:r>
              <a:rPr lang="ko-KR" altLang="en-US" dirty="0" smtClean="0">
                <a:solidFill>
                  <a:schemeClr val="bg1"/>
                </a:solidFill>
              </a:rPr>
              <a:t> 하나만 일치하면 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" y="792472"/>
            <a:ext cx="8614395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725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Multiple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35532" y="1070301"/>
            <a:ext cx="5170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＂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6628" y="2052791"/>
            <a:ext cx="79478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한꺼번에 여러 개의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탐색하는 방법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,(</a:t>
            </a:r>
            <a:r>
              <a:rPr lang="ko-KR" altLang="en-US" sz="2400" dirty="0" smtClean="0">
                <a:solidFill>
                  <a:schemeClr val="bg1"/>
                </a:solidFill>
              </a:rPr>
              <a:t>쉼표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를 이용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각 요소는 </a:t>
            </a:r>
            <a:r>
              <a:rPr lang="en-US" altLang="ko-KR" sz="2400" dirty="0" smtClean="0">
                <a:solidFill>
                  <a:schemeClr val="bg1"/>
                </a:solidFill>
              </a:rPr>
              <a:t>tag</a:t>
            </a:r>
            <a:r>
              <a:rPr lang="ko-KR" altLang="en-US" sz="2400" dirty="0" smtClean="0">
                <a:solidFill>
                  <a:schemeClr val="bg1"/>
                </a:solidFill>
              </a:rPr>
              <a:t>명이 아니어도 상관 없음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class 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속성이나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속성도 사용 가능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2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725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Multiple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9553260" cy="5712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0947" y="4036051"/>
            <a:ext cx="836955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&lt;div&gt;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</a:rPr>
              <a:t>&lt;span&gt; </a:t>
            </a:r>
            <a:r>
              <a:rPr lang="ko-KR" altLang="en-US" dirty="0" smtClean="0">
                <a:solidFill>
                  <a:schemeClr val="bg1"/>
                </a:solidFill>
              </a:rPr>
              <a:t>태그 그리고 </a:t>
            </a:r>
            <a:r>
              <a:rPr lang="en-US" altLang="ko-KR" dirty="0" smtClean="0">
                <a:solidFill>
                  <a:schemeClr val="bg1"/>
                </a:solidFill>
              </a:rPr>
              <a:t>class</a:t>
            </a:r>
            <a:r>
              <a:rPr lang="ko-KR" altLang="en-US" dirty="0" smtClean="0">
                <a:solidFill>
                  <a:schemeClr val="bg1"/>
                </a:solidFill>
              </a:rPr>
              <a:t>속성값이 </a:t>
            </a:r>
            <a:r>
              <a:rPr lang="en-US" altLang="ko-KR" dirty="0" err="1" smtClean="0">
                <a:solidFill>
                  <a:schemeClr val="bg1"/>
                </a:solidFill>
              </a:rPr>
              <a:t>myClass</a:t>
            </a:r>
            <a:r>
              <a:rPr lang="ko-KR" altLang="en-US" dirty="0" smtClean="0">
                <a:solidFill>
                  <a:schemeClr val="bg1"/>
                </a:solidFill>
              </a:rPr>
              <a:t>인 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태그를 선택하여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red</a:t>
            </a:r>
            <a:r>
              <a:rPr lang="ko-KR" altLang="en-US" dirty="0" smtClean="0">
                <a:solidFill>
                  <a:schemeClr val="bg1"/>
                </a:solidFill>
              </a:rPr>
              <a:t>로 변환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3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0832" y="1326292"/>
            <a:ext cx="1063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dirty="0" smtClean="0">
                <a:solidFill>
                  <a:schemeClr val="bg1"/>
                </a:solidFill>
              </a:rPr>
              <a:t>2006</a:t>
            </a:r>
            <a:r>
              <a:rPr lang="ko-KR" altLang="en-US" sz="2400" dirty="0" smtClean="0">
                <a:solidFill>
                  <a:schemeClr val="bg1"/>
                </a:solidFill>
              </a:rPr>
              <a:t>년 </a:t>
            </a:r>
            <a:r>
              <a:rPr lang="en-US" altLang="ko-KR" sz="2400" dirty="0" smtClean="0">
                <a:solidFill>
                  <a:schemeClr val="bg1"/>
                </a:solidFill>
              </a:rPr>
              <a:t>John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Resic</a:t>
            </a:r>
            <a:r>
              <a:rPr lang="ko-KR" altLang="en-US" sz="2400" dirty="0" smtClean="0">
                <a:solidFill>
                  <a:schemeClr val="bg1"/>
                </a:solidFill>
              </a:rPr>
              <a:t>에 의해 만들어진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 </a:t>
            </a:r>
            <a:r>
              <a:rPr lang="ko-KR" altLang="en-US" sz="2400" dirty="0" smtClean="0">
                <a:solidFill>
                  <a:schemeClr val="bg1"/>
                </a:solidFill>
              </a:rPr>
              <a:t>프레임워크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기존의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를 사용하는 방법보다 훨씬 단순하고 간결한 코드 형태를 제공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따라서 복잡하고 반복적인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를 이용한 개발방식에 비해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다양한 효과와 이벤트 처리가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쉽고 빠른 개발이 가능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3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계층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Hierachy</a:t>
            </a:r>
            <a:r>
              <a:rPr lang="en-US" altLang="ko-KR" sz="2800" dirty="0" smtClean="0">
                <a:solidFill>
                  <a:schemeClr val="bg1"/>
                </a:solidFill>
              </a:rPr>
              <a:t>)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2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계층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bg1"/>
                </a:solidFill>
              </a:rPr>
              <a:t>Hierachy</a:t>
            </a:r>
            <a:r>
              <a:rPr lang="en-US" altLang="ko-KR" sz="4000" dirty="0" smtClean="0">
                <a:solidFill>
                  <a:schemeClr val="bg1"/>
                </a:solidFill>
              </a:rPr>
              <a:t>)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895795"/>
            <a:ext cx="1088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도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마찬가지로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이용하여 요소들을 참조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513045" y="1825909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932785" y="4851917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41780" y="4851917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50775" y="4851916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50775" y="3466178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96776" y="3466177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2" idx="2"/>
            <a:endCxn id="8" idx="0"/>
          </p:cNvCxnSpPr>
          <p:nvPr/>
        </p:nvCxnSpPr>
        <p:spPr>
          <a:xfrm rot="5400000">
            <a:off x="1930841" y="2202839"/>
            <a:ext cx="1164408" cy="136227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" idx="2"/>
            <a:endCxn id="9" idx="0"/>
          </p:cNvCxnSpPr>
          <p:nvPr/>
        </p:nvCxnSpPr>
        <p:spPr>
          <a:xfrm rot="16200000" flipH="1">
            <a:off x="3353842" y="2142107"/>
            <a:ext cx="1164407" cy="14837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9" idx="2"/>
            <a:endCxn id="6" idx="0"/>
          </p:cNvCxnSpPr>
          <p:nvPr/>
        </p:nvCxnSpPr>
        <p:spPr>
          <a:xfrm rot="5400000">
            <a:off x="3745474" y="3919479"/>
            <a:ext cx="909879" cy="95499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9" idx="2"/>
            <a:endCxn id="5" idx="0"/>
          </p:cNvCxnSpPr>
          <p:nvPr/>
        </p:nvCxnSpPr>
        <p:spPr>
          <a:xfrm rot="16200000" flipH="1">
            <a:off x="4690976" y="3928972"/>
            <a:ext cx="909879" cy="9360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2"/>
            <a:endCxn id="7" idx="0"/>
          </p:cNvCxnSpPr>
          <p:nvPr/>
        </p:nvCxnSpPr>
        <p:spPr>
          <a:xfrm>
            <a:off x="1831910" y="3942039"/>
            <a:ext cx="0" cy="909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" idx="2"/>
          </p:cNvCxnSpPr>
          <p:nvPr/>
        </p:nvCxnSpPr>
        <p:spPr>
          <a:xfrm>
            <a:off x="3194180" y="2301770"/>
            <a:ext cx="89978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2"/>
          </p:cNvCxnSpPr>
          <p:nvPr/>
        </p:nvCxnSpPr>
        <p:spPr>
          <a:xfrm>
            <a:off x="4677911" y="3942038"/>
            <a:ext cx="75140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114524" y="3942039"/>
            <a:ext cx="0" cy="1283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742785" y="2301768"/>
            <a:ext cx="0" cy="2923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101945" y="3942039"/>
            <a:ext cx="0" cy="128310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386598" y="2301768"/>
            <a:ext cx="0" cy="292337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12637" y="4073812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자식요소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31760" y="2347964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자손요소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18005" y="2329975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조상요소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30385" y="4073812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부모요소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1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계층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bg1"/>
                </a:solidFill>
              </a:rPr>
              <a:t>Hierachy</a:t>
            </a:r>
            <a:r>
              <a:rPr lang="en-US" altLang="ko-KR" sz="4000" dirty="0" smtClean="0">
                <a:solidFill>
                  <a:schemeClr val="bg1"/>
                </a:solidFill>
              </a:rPr>
              <a:t>)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1968815"/>
            <a:ext cx="1088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도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마찬가지로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이용하여 요소들을 참조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18375" y="2987005"/>
          <a:ext cx="107629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3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74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464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Child</a:t>
                      </a:r>
                      <a:r>
                        <a:rPr lang="en-US" altLang="ko-KR" baseline="0" dirty="0" smtClean="0"/>
                        <a:t>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$(“parent &gt; child”)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 요소 바로 아래 자식 요소를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Descendant</a:t>
                      </a:r>
                      <a:r>
                        <a:rPr lang="en-US" altLang="ko-KR" baseline="0" dirty="0" smtClean="0"/>
                        <a:t>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$(“ancestor</a:t>
                      </a:r>
                      <a:r>
                        <a:rPr lang="en-US" altLang="ko-KR" baseline="0" dirty="0" smtClean="0"/>
                        <a:t> descendant”)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조상 요소 아래 일치하는 모든 자손 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Next Adjacent </a:t>
                      </a:r>
                      <a:r>
                        <a:rPr lang="en-US" altLang="ko-KR" baseline="0" dirty="0" smtClean="0"/>
                        <a:t>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</a:t>
                      </a:r>
                      <a:r>
                        <a:rPr lang="en-US" altLang="ko-KR" dirty="0" err="1" smtClean="0"/>
                        <a:t>prev</a:t>
                      </a:r>
                      <a:r>
                        <a:rPr lang="en-US" altLang="ko-KR" dirty="0" smtClean="0"/>
                        <a:t> + next”)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prev</a:t>
                      </a:r>
                      <a:r>
                        <a:rPr lang="ko-KR" altLang="en-US" dirty="0" smtClean="0"/>
                        <a:t>요소 바로 다음에 오는 형제 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Next Sibling </a:t>
                      </a:r>
                      <a:r>
                        <a:rPr lang="en-US" altLang="ko-KR" baseline="0" dirty="0" smtClean="0"/>
                        <a:t>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</a:t>
                      </a:r>
                      <a:r>
                        <a:rPr lang="en-US" altLang="ko-KR" dirty="0" err="1" smtClean="0"/>
                        <a:t>prev</a:t>
                      </a:r>
                      <a:r>
                        <a:rPr lang="en-US" altLang="ko-KR" dirty="0" smtClean="0"/>
                        <a:t> ~ siblings”)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prev</a:t>
                      </a:r>
                      <a:r>
                        <a:rPr lang="ko-KR" altLang="en-US" dirty="0" smtClean="0"/>
                        <a:t>요소 이후 형제 요소 중 </a:t>
                      </a:r>
                      <a:r>
                        <a:rPr lang="en-US" altLang="ko-KR" dirty="0" smtClean="0"/>
                        <a:t>siblings</a:t>
                      </a:r>
                      <a:r>
                        <a:rPr lang="ko-KR" altLang="en-US" dirty="0" smtClean="0"/>
                        <a:t>와 동일한</a:t>
                      </a:r>
                      <a:r>
                        <a:rPr lang="ko-KR" altLang="en-US" baseline="0" dirty="0" smtClean="0"/>
                        <a:t> 형제 요소들을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92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154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Child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자식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04" y="2565974"/>
            <a:ext cx="1088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탐색하여 부모</a:t>
            </a:r>
            <a:r>
              <a:rPr lang="en-US" altLang="ko-KR" sz="2400" dirty="0" smtClean="0">
                <a:solidFill>
                  <a:schemeClr val="bg1"/>
                </a:solidFill>
              </a:rPr>
              <a:t>(parent) 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요소의 모든 자식</a:t>
            </a:r>
            <a:r>
              <a:rPr lang="en-US" altLang="ko-KR" sz="2400" dirty="0" smtClean="0">
                <a:solidFill>
                  <a:schemeClr val="bg1"/>
                </a:solidFill>
              </a:rPr>
              <a:t>(child)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90160" y="1634516"/>
            <a:ext cx="4289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＂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&gt; child"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6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154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Child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자식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78758"/>
            <a:ext cx="11193226" cy="6041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4225" y="3398002"/>
            <a:ext cx="817672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ul</a:t>
            </a:r>
            <a:r>
              <a:rPr lang="en-US" altLang="ko-KR" dirty="0" smtClean="0">
                <a:solidFill>
                  <a:schemeClr val="bg1"/>
                </a:solidFill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</a:rPr>
              <a:t>태그의 자식인 </a:t>
            </a:r>
            <a:r>
              <a:rPr lang="en-US" altLang="ko-KR" dirty="0" smtClean="0">
                <a:solidFill>
                  <a:schemeClr val="bg1"/>
                </a:solidFill>
              </a:rPr>
              <a:t>&lt;li&gt;</a:t>
            </a:r>
            <a:r>
              <a:rPr lang="ko-KR" altLang="en-US" dirty="0" smtClean="0">
                <a:solidFill>
                  <a:schemeClr val="bg1"/>
                </a:solidFill>
              </a:rPr>
              <a:t>태그를 선택하여 </a:t>
            </a:r>
            <a:r>
              <a:rPr lang="en-US" altLang="ko-KR" dirty="0" smtClean="0">
                <a:solidFill>
                  <a:schemeClr val="bg1"/>
                </a:solidFill>
              </a:rPr>
              <a:t>border </a:t>
            </a:r>
            <a:r>
              <a:rPr lang="ko-KR" altLang="en-US" dirty="0" smtClean="0">
                <a:solidFill>
                  <a:schemeClr val="bg1"/>
                </a:solidFill>
              </a:rPr>
              <a:t>스타일을 설정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&lt;li&gt; </a:t>
            </a:r>
            <a:r>
              <a:rPr lang="ko-KR" altLang="en-US" dirty="0" smtClean="0">
                <a:solidFill>
                  <a:schemeClr val="bg1"/>
                </a:solidFill>
              </a:rPr>
              <a:t>태그내의 중첩된 또 다른 </a:t>
            </a:r>
            <a:r>
              <a:rPr lang="en-US" altLang="ko-KR" dirty="0" smtClean="0">
                <a:solidFill>
                  <a:schemeClr val="bg1"/>
                </a:solidFill>
              </a:rPr>
              <a:t>&lt;li&gt;</a:t>
            </a:r>
            <a:r>
              <a:rPr lang="ko-KR" altLang="en-US" dirty="0" smtClean="0">
                <a:solidFill>
                  <a:schemeClr val="bg1"/>
                </a:solidFill>
              </a:rPr>
              <a:t>태그는 자손이기 때문에 스타일 설정 제외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8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Descendant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자손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70275" y="1191599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“ancestor descendant"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504" y="2565974"/>
            <a:ext cx="10884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조상</a:t>
            </a:r>
            <a:r>
              <a:rPr lang="en-US" altLang="ko-KR" sz="2400" dirty="0" smtClean="0">
                <a:solidFill>
                  <a:schemeClr val="bg1"/>
                </a:solidFill>
              </a:rPr>
              <a:t>(ancestor)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요소의 모든 후손</a:t>
            </a:r>
            <a:r>
              <a:rPr lang="en-US" altLang="ko-KR" sz="2400" dirty="0" smtClean="0">
                <a:solidFill>
                  <a:schemeClr val="bg1"/>
                </a:solidFill>
              </a:rPr>
              <a:t>(descendant)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부모</a:t>
            </a:r>
            <a:r>
              <a:rPr lang="en-US" altLang="ko-KR" sz="2400" dirty="0" smtClean="0">
                <a:solidFill>
                  <a:schemeClr val="bg1"/>
                </a:solidFill>
              </a:rPr>
              <a:t>(parent)</a:t>
            </a:r>
            <a:r>
              <a:rPr lang="ko-KR" altLang="en-US" sz="2400" dirty="0" smtClean="0">
                <a:solidFill>
                  <a:schemeClr val="bg1"/>
                </a:solidFill>
              </a:rPr>
              <a:t>와 자식</a:t>
            </a:r>
            <a:r>
              <a:rPr lang="en-US" altLang="ko-KR" sz="2400" dirty="0" smtClean="0">
                <a:solidFill>
                  <a:schemeClr val="bg1"/>
                </a:solidFill>
              </a:rPr>
              <a:t>(child)</a:t>
            </a:r>
            <a:r>
              <a:rPr lang="ko-KR" altLang="en-US" sz="2400" dirty="0" smtClean="0">
                <a:solidFill>
                  <a:schemeClr val="bg1"/>
                </a:solidFill>
              </a:rPr>
              <a:t>관계가 조상과 후손 관계로 확대 되었을 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child 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와 개념은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비슷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26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Descendant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자손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9177" y="3240460"/>
            <a:ext cx="832601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&lt;form&gt;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내의 모든 </a:t>
            </a:r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선택하여 </a:t>
            </a:r>
            <a:r>
              <a:rPr lang="en-US" altLang="ko-KR" sz="1600" dirty="0" smtClean="0">
                <a:solidFill>
                  <a:schemeClr val="bg1"/>
                </a:solidFill>
              </a:rPr>
              <a:t>border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설정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&lt;form&gt;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안의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요소중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fieldset</a:t>
            </a:r>
            <a:r>
              <a:rPr lang="en-US" altLang="ko-KR" sz="1600" dirty="0" smtClean="0">
                <a:solidFill>
                  <a:schemeClr val="bg1"/>
                </a:solidFill>
              </a:rPr>
              <a:t>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내의 모든 </a:t>
            </a:r>
            <a:r>
              <a:rPr lang="en-US" altLang="ko-KR" sz="1600" dirty="0" smtClean="0">
                <a:solidFill>
                  <a:schemeClr val="bg1"/>
                </a:solidFill>
              </a:rPr>
              <a:t>input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 배경색을 </a:t>
            </a:r>
            <a:r>
              <a:rPr lang="en-US" altLang="ko-KR" sz="1600" dirty="0" smtClean="0">
                <a:solidFill>
                  <a:schemeClr val="bg1"/>
                </a:solidFill>
              </a:rPr>
              <a:t>yellow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" y="697716"/>
            <a:ext cx="10589670" cy="62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24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43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Next Adjacent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인접한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04" y="2565974"/>
            <a:ext cx="1121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같은 레벨</a:t>
            </a:r>
            <a:r>
              <a:rPr lang="en-US" altLang="ko-KR" sz="2400" dirty="0" smtClean="0">
                <a:solidFill>
                  <a:schemeClr val="bg1"/>
                </a:solidFill>
              </a:rPr>
              <a:t>(Level)</a:t>
            </a:r>
            <a:r>
              <a:rPr lang="ko-KR" altLang="en-US" sz="2400" dirty="0" smtClean="0">
                <a:solidFill>
                  <a:schemeClr val="bg1"/>
                </a:solidFill>
              </a:rPr>
              <a:t>의 형제 요소 중에서 바로 인접한 형제 요소 접근 방법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prev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요소의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형제 요소 중 바로 다음에 인접한</a:t>
            </a:r>
            <a:r>
              <a:rPr lang="en-US" altLang="ko-KR" sz="2400" dirty="0" smtClean="0">
                <a:solidFill>
                  <a:schemeClr val="bg1"/>
                </a:solidFill>
              </a:rPr>
              <a:t>(adjacent) </a:t>
            </a:r>
            <a:r>
              <a:rPr lang="ko-KR" altLang="en-US" sz="2400" dirty="0" smtClean="0">
                <a:solidFill>
                  <a:schemeClr val="bg1"/>
                </a:solidFill>
              </a:rPr>
              <a:t>하나의 </a:t>
            </a:r>
            <a:r>
              <a:rPr lang="en-US" altLang="ko-KR" sz="2400" dirty="0" smtClean="0">
                <a:solidFill>
                  <a:schemeClr val="bg1"/>
                </a:solidFill>
              </a:rPr>
              <a:t>next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21768" y="1251961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+ next"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25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43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Next Adjacent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인접한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1181033" cy="5986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6308" y="3294398"/>
            <a:ext cx="696930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&lt;label&gt;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다음에 나오는 인접한</a:t>
            </a:r>
            <a:r>
              <a:rPr lang="en-US" altLang="ko-KR" sz="1600" dirty="0" smtClean="0">
                <a:solidFill>
                  <a:schemeClr val="bg1"/>
                </a:solidFill>
              </a:rPr>
              <a:t>&lt;input&gt;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‘blue’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동시에 </a:t>
            </a:r>
            <a:r>
              <a:rPr lang="en-US" altLang="ko-KR" sz="1600" dirty="0" smtClean="0">
                <a:solidFill>
                  <a:schemeClr val="bg1"/>
                </a:solidFill>
              </a:rPr>
              <a:t>value</a:t>
            </a:r>
            <a:r>
              <a:rPr lang="ko-KR" altLang="en-US" sz="1600" dirty="0" smtClean="0">
                <a:solidFill>
                  <a:schemeClr val="bg1"/>
                </a:solidFill>
              </a:rPr>
              <a:t>값을 </a:t>
            </a:r>
            <a:r>
              <a:rPr lang="en-US" altLang="ko-KR" sz="1600" dirty="0" smtClean="0">
                <a:solidFill>
                  <a:schemeClr val="bg1"/>
                </a:solidFill>
              </a:rPr>
              <a:t>“Labeled!”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3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Next Siblings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04" y="2565974"/>
            <a:ext cx="11212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같은 레벨의 형제 중 인접한 하나의 형제 요소를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모든 형제 요소들을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prev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 바로 다음에 나오는 모든 형제</a:t>
            </a:r>
            <a:r>
              <a:rPr lang="en-US" altLang="ko-KR" sz="2400" dirty="0" smtClean="0">
                <a:solidFill>
                  <a:schemeClr val="bg1"/>
                </a:solidFill>
              </a:rPr>
              <a:t>(siblings)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88829" y="1350219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~ siblings"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6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0832" y="1326292"/>
            <a:ext cx="106350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CSS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기반의 </a:t>
            </a:r>
            <a:r>
              <a:rPr lang="en-US" altLang="ko-KR" sz="2400" dirty="0" smtClean="0">
                <a:solidFill>
                  <a:schemeClr val="bg1"/>
                </a:solidFill>
              </a:rPr>
              <a:t>DOM </a:t>
            </a:r>
            <a:r>
              <a:rPr lang="ko-KR" altLang="en-US" sz="2400" dirty="0" smtClean="0">
                <a:solidFill>
                  <a:schemeClr val="bg1"/>
                </a:solidFill>
              </a:rPr>
              <a:t>처리가 가능하며 기존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비교할 때 매우 쉽고 동적인 화면 처리가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Ajax </a:t>
            </a:r>
            <a:r>
              <a:rPr lang="ko-KR" altLang="en-US" sz="2400" dirty="0" smtClean="0">
                <a:solidFill>
                  <a:schemeClr val="bg1"/>
                </a:solidFill>
              </a:rPr>
              <a:t>어플리케이션 개발이 쉽다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한꺼번에 여러 다른 동작을 처리하는 함수를 연결하여 사용하는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‘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</a:t>
            </a:r>
            <a:r>
              <a:rPr lang="ko-KR" altLang="en-US" sz="2400" dirty="0" smtClean="0">
                <a:solidFill>
                  <a:schemeClr val="bg1"/>
                </a:solidFill>
              </a:rPr>
              <a:t> 체인</a:t>
            </a:r>
            <a:r>
              <a:rPr lang="en-US" altLang="ko-KR" sz="2400" dirty="0" smtClean="0">
                <a:solidFill>
                  <a:schemeClr val="bg1"/>
                </a:solidFill>
              </a:rPr>
              <a:t>＇</a:t>
            </a:r>
            <a:r>
              <a:rPr lang="ko-KR" altLang="en-US" sz="2400" dirty="0" smtClean="0">
                <a:solidFill>
                  <a:schemeClr val="bg1"/>
                </a:solidFill>
              </a:rPr>
              <a:t>기능을 효과적으로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오픈 소스로서 무료이며 다양한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플러그 인을 사용가능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웹 브라우저에 종류와 상관없이 개발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크로스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브라우징</a:t>
            </a:r>
            <a:r>
              <a:rPr lang="ko-KR" altLang="en-US" sz="2400" dirty="0" smtClean="0">
                <a:solidFill>
                  <a:schemeClr val="bg1"/>
                </a:solidFill>
              </a:rPr>
              <a:t>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</a:rPr>
              <a:t>의 특징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5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Next Siblings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43926"/>
            <a:ext cx="6151397" cy="59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6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Next Siblings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7791363" cy="5157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8889" y="2786528"/>
            <a:ext cx="724922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id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prev</a:t>
            </a:r>
            <a:r>
              <a:rPr lang="ko-KR" altLang="en-US" sz="1600" dirty="0" smtClean="0">
                <a:solidFill>
                  <a:schemeClr val="bg1"/>
                </a:solidFill>
              </a:rPr>
              <a:t>인 태그 다음에 나오는 모든 형제 태그에 </a:t>
            </a:r>
            <a:r>
              <a:rPr lang="en-US" altLang="ko-KR" sz="1600" dirty="0" smtClean="0">
                <a:solidFill>
                  <a:schemeClr val="bg1"/>
                </a:solidFill>
              </a:rPr>
              <a:t>border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8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속성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44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속성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914456"/>
            <a:ext cx="1088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DOM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모든 요소가 가질 수 있는 속성 및 속성값을 이용하여 특정 요소를 반환할 수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94085"/>
              </p:ext>
            </p:extLst>
          </p:nvPr>
        </p:nvGraphicFramePr>
        <p:xfrm>
          <a:off x="300872" y="2100703"/>
          <a:ext cx="11597950" cy="348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062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Has</a:t>
                      </a:r>
                      <a:r>
                        <a:rPr lang="en-US" altLang="ko-KR" baseline="0" dirty="0" smtClean="0"/>
                        <a:t> Attribute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]”)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속성 이름을 갖는 </a:t>
                      </a:r>
                      <a:r>
                        <a:rPr lang="en-US" altLang="ko-KR" baseline="0" dirty="0" smtClean="0"/>
                        <a:t>selector </a:t>
                      </a:r>
                      <a:r>
                        <a:rPr lang="ko-KR" altLang="en-US" baseline="0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Attribute Equals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=’value’]”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와 일치하는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5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Attribute Not Equals 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!=‘value’]”)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와 일치하지 않는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5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Attribute</a:t>
                      </a:r>
                      <a:r>
                        <a:rPr lang="en-US" altLang="ko-KR" baseline="0" dirty="0" smtClean="0"/>
                        <a:t> Starts With 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^=‘value’]”)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 </a:t>
                      </a:r>
                      <a:r>
                        <a:rPr lang="ko-KR" altLang="en-US" dirty="0" smtClean="0"/>
                        <a:t>값으로 시작하는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35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Attribute Ends With</a:t>
                      </a:r>
                      <a:r>
                        <a:rPr lang="en-US" altLang="ko-KR" baseline="0" dirty="0" smtClean="0"/>
                        <a:t> 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$=‘value’]”)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값으로 끝나는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842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속성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90560"/>
              </p:ext>
            </p:extLst>
          </p:nvPr>
        </p:nvGraphicFramePr>
        <p:xfrm>
          <a:off x="291541" y="1904758"/>
          <a:ext cx="11597950" cy="2996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062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9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9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Attribute Contains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*=‘value]”)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속성값이 </a:t>
                      </a:r>
                      <a:r>
                        <a:rPr lang="en-US" altLang="ko-KR" baseline="0" dirty="0" smtClean="0"/>
                        <a:t>value </a:t>
                      </a:r>
                      <a:r>
                        <a:rPr lang="ko-KR" altLang="en-US" baseline="0" dirty="0" smtClean="0"/>
                        <a:t>값으로 끝나는 </a:t>
                      </a:r>
                      <a:r>
                        <a:rPr lang="en-US" altLang="ko-KR" baseline="0" dirty="0" smtClean="0"/>
                        <a:t>selector </a:t>
                      </a:r>
                      <a:r>
                        <a:rPr lang="ko-KR" altLang="en-US" baseline="0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9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Multiple Attribute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$(“selector[attr1=’value1’][[</a:t>
                      </a:r>
                      <a:r>
                        <a:rPr lang="en-US" altLang="ko-KR" dirty="0" err="1" smtClean="0"/>
                        <a:t>attrN</a:t>
                      </a:r>
                      <a:r>
                        <a:rPr lang="en-US" altLang="ko-KR" dirty="0" smtClean="0"/>
                        <a:t>=‘</a:t>
                      </a:r>
                      <a:r>
                        <a:rPr lang="en-US" altLang="ko-KR" dirty="0" err="1" smtClean="0"/>
                        <a:t>valueN</a:t>
                      </a:r>
                      <a:r>
                        <a:rPr lang="en-US" altLang="ko-KR" dirty="0" smtClean="0"/>
                        <a:t>’]”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value1, </a:t>
                      </a:r>
                      <a:r>
                        <a:rPr lang="en-US" altLang="ko-KR" dirty="0" err="1" smtClean="0"/>
                        <a:t>valueN</a:t>
                      </a:r>
                      <a:r>
                        <a:rPr lang="ko-KR" altLang="en-US" dirty="0" smtClean="0"/>
                        <a:t>과 일치하는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86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Attribute Contains Prefix 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|=‘value’]”)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value-(hyphen) </a:t>
                      </a:r>
                      <a:r>
                        <a:rPr lang="ko-KR" altLang="en-US" dirty="0" smtClean="0"/>
                        <a:t>형식과 일치하는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381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Has Attribute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504" y="2565974"/>
            <a:ext cx="11212704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구성하는 모든 태그에서 지정된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attr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 이름을 갖는 태그 요소를 모두 선택하여 반환한다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50168" y="1156003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43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Has Attribute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7428" y="4018169"/>
            <a:ext cx="724922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id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속성을 가지는 모든 요소를 선택한다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따라서 </a:t>
            </a:r>
            <a:r>
              <a:rPr lang="en-US" altLang="ko-KR" sz="1600" dirty="0" smtClean="0">
                <a:solidFill>
                  <a:schemeClr val="bg1"/>
                </a:solidFill>
              </a:rPr>
              <a:t>&lt;div&gt;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 </a:t>
            </a:r>
            <a:r>
              <a:rPr lang="en-US" altLang="ko-KR" sz="1600" dirty="0" smtClean="0">
                <a:solidFill>
                  <a:schemeClr val="bg1"/>
                </a:solidFill>
              </a:rPr>
              <a:t>CSS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스타일이 적용되어 글자 크기가 변경된다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06191"/>
            <a:ext cx="6145301" cy="59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58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Attribute Equals Selector 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6074" y="127995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=‘value]"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!=‘value’]"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504" y="2565974"/>
            <a:ext cx="11212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속성이름과 속성값을 이용해서 원하는 요소를 검색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속성이름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attr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이 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value</a:t>
            </a:r>
            <a:r>
              <a:rPr lang="ko-KR" altLang="en-US" sz="2400" dirty="0" smtClean="0">
                <a:solidFill>
                  <a:schemeClr val="bg1"/>
                </a:solidFill>
              </a:rPr>
              <a:t>와 정확하게 일치하는 요소를 검색 시 </a:t>
            </a:r>
            <a:r>
              <a:rPr lang="en-US" altLang="ko-KR" sz="2400" dirty="0" smtClean="0">
                <a:solidFill>
                  <a:schemeClr val="bg1"/>
                </a:solidFill>
              </a:rPr>
              <a:t>=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일치하지 않는 요소를 검색할 경우 </a:t>
            </a:r>
            <a:r>
              <a:rPr lang="en-US" altLang="ko-KR" sz="2400" dirty="0" smtClean="0">
                <a:solidFill>
                  <a:schemeClr val="bg1"/>
                </a:solidFill>
              </a:rPr>
              <a:t>!=</a:t>
            </a:r>
            <a:r>
              <a:rPr lang="ko-KR" altLang="en-US" sz="2400" dirty="0" smtClean="0">
                <a:solidFill>
                  <a:schemeClr val="bg1"/>
                </a:solidFill>
              </a:rPr>
              <a:t> 사용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36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Attribute Equals Selector 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7092" y="3552778"/>
            <a:ext cx="89107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&lt;a&gt;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href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“naver.com”</a:t>
            </a:r>
            <a:r>
              <a:rPr lang="ko-KR" altLang="en-US" sz="1600" dirty="0" smtClean="0">
                <a:solidFill>
                  <a:schemeClr val="bg1"/>
                </a:solidFill>
              </a:rPr>
              <a:t>과 일치하는 요소를 검색하여 글꼴 크기를 변경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7093" y="3892927"/>
            <a:ext cx="89107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&lt;a&gt;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href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“naver.com”</a:t>
            </a:r>
            <a:r>
              <a:rPr lang="ko-KR" altLang="en-US" sz="1600" dirty="0" smtClean="0">
                <a:solidFill>
                  <a:schemeClr val="bg1"/>
                </a:solidFill>
              </a:rPr>
              <a:t>과 일치하지 않는 요소를 검색하여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red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918270"/>
            <a:ext cx="10065368" cy="54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64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Attribute Starts / Ends With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75070" y="869406"/>
            <a:ext cx="67555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^=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$=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504" y="2565974"/>
            <a:ext cx="11212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지정된 속성값이 지정된 값으로 시작하는 및 지정된 값으로 끝나는 요소를 선택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지정된 속성값으로 시작하는 요소 검색 시  </a:t>
            </a:r>
            <a:r>
              <a:rPr lang="en-US" altLang="ko-KR" sz="2400" dirty="0" smtClean="0">
                <a:solidFill>
                  <a:schemeClr val="bg1"/>
                </a:solidFill>
              </a:rPr>
              <a:t>^=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지정된 속성값으로 끝나는 요소 검색 시 </a:t>
            </a:r>
            <a:r>
              <a:rPr lang="en-US" altLang="ko-KR" sz="2400" dirty="0" smtClean="0">
                <a:solidFill>
                  <a:schemeClr val="bg1"/>
                </a:solidFill>
              </a:rPr>
              <a:t>$=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751" y="1326292"/>
            <a:ext cx="1063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ko-KR" sz="2400" dirty="0" smtClean="0">
                <a:solidFill>
                  <a:schemeClr val="bg1"/>
                </a:solidFill>
                <a:hlinkClick r:id="rId2"/>
              </a:rPr>
              <a:t>jquery.com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두가지</a:t>
            </a:r>
            <a:r>
              <a:rPr lang="ko-KR" altLang="en-US" sz="2400" dirty="0" smtClean="0">
                <a:solidFill>
                  <a:schemeClr val="bg1"/>
                </a:solidFill>
              </a:rPr>
              <a:t> 방식으로 사용가능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다운로드 하여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제공해주는 호스트 서버와 네트워크로 연결</a:t>
            </a:r>
            <a:r>
              <a:rPr lang="en-US" altLang="ko-KR" sz="2400" dirty="0" smtClean="0">
                <a:solidFill>
                  <a:schemeClr val="bg1"/>
                </a:solidFill>
              </a:rPr>
              <a:t>(CDN)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압축버전과 비 압축버전이 존재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개발 할 때는 비 압축버전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배포 할 때는 압축버전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slim</a:t>
            </a:r>
            <a:r>
              <a:rPr lang="ko-KR" altLang="en-US" sz="2400" dirty="0" smtClean="0">
                <a:solidFill>
                  <a:schemeClr val="bg1"/>
                </a:solidFill>
              </a:rPr>
              <a:t>버전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Ajax</a:t>
            </a:r>
            <a:r>
              <a:rPr lang="ko-KR" altLang="en-US" sz="2400" dirty="0" smtClean="0">
                <a:solidFill>
                  <a:schemeClr val="bg1"/>
                </a:solidFill>
              </a:rPr>
              <a:t>관련 기능이 제거되어 있음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</a:rPr>
              <a:t>의 설치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32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Attribute Starts / Ends With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7026" y="4047300"/>
            <a:ext cx="640080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&lt;a&gt;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https</a:t>
            </a:r>
            <a:r>
              <a:rPr lang="ko-KR" altLang="en-US" sz="1600" dirty="0" smtClean="0">
                <a:solidFill>
                  <a:schemeClr val="bg1"/>
                </a:solidFill>
              </a:rPr>
              <a:t>로 시작하는 요소를 반환한다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net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끝나는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553091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41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Attribute Contains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021393"/>
            <a:ext cx="1121270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속성의 값이 정확하게 일치하지는 않지만 지정된 값을 포함하는 요소를 검색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공백으로 정확하게 구분된 속성값을 갖는 요소를 검색 </a:t>
            </a:r>
            <a:r>
              <a:rPr lang="en-US" altLang="ko-KR" sz="2400" dirty="0" smtClean="0">
                <a:solidFill>
                  <a:schemeClr val="bg1"/>
                </a:solidFill>
              </a:rPr>
              <a:t>~=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33789" y="2601263"/>
            <a:ext cx="5943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3789" y="3704353"/>
            <a:ext cx="5719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~=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56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Attribute Contains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2507" y="3814034"/>
            <a:ext cx="916741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name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값에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“man”</a:t>
            </a:r>
            <a:r>
              <a:rPr lang="ko-KR" altLang="en-US" sz="1600" dirty="0" smtClean="0">
                <a:solidFill>
                  <a:schemeClr val="bg1"/>
                </a:solidFill>
              </a:rPr>
              <a:t>이 포함된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name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값에 공백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구분자를</a:t>
            </a:r>
            <a:r>
              <a:rPr lang="ko-KR" altLang="en-US" sz="1600" dirty="0" smtClean="0">
                <a:solidFill>
                  <a:schemeClr val="bg1"/>
                </a:solidFill>
              </a:rPr>
              <a:t> 가진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“man”</a:t>
            </a:r>
            <a:r>
              <a:rPr lang="ko-KR" altLang="en-US" sz="1600" dirty="0" smtClean="0">
                <a:solidFill>
                  <a:schemeClr val="bg1"/>
                </a:solidFill>
              </a:rPr>
              <a:t>이 포함된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5" y="792472"/>
            <a:ext cx="10223878" cy="59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67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6601" y="2213283"/>
            <a:ext cx="856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속성값을 여러 개 설정하여 검색하는 방법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-(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hypen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이 포함된 속성값을 가진 요소를 검색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5. 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Multiple Attribute / Attribute Contains Prefix Selector</a:t>
            </a:r>
            <a:endParaRPr lang="ko-KR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77693" y="2828836"/>
            <a:ext cx="8969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selector[attr1=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attrN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7692" y="4059942"/>
            <a:ext cx="9460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|=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49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5. 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Multiple Attribute / Attribute Contains Prefix Selector</a:t>
            </a:r>
            <a:endParaRPr lang="ko-KR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2507" y="3814034"/>
            <a:ext cx="916741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id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속성을 가지고 </a:t>
            </a:r>
            <a:r>
              <a:rPr lang="en-US" altLang="ko-KR" sz="1600" dirty="0" smtClean="0">
                <a:solidFill>
                  <a:schemeClr val="bg1"/>
                </a:solidFill>
              </a:rPr>
              <a:t>name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값이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“man”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끝나는 요소를 검색</a:t>
            </a:r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value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값에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en</a:t>
            </a:r>
            <a:r>
              <a:rPr lang="en-US" altLang="ko-KR" sz="1600" dirty="0" smtClean="0">
                <a:solidFill>
                  <a:schemeClr val="bg1"/>
                </a:solidFill>
              </a:rPr>
              <a:t>” </a:t>
            </a:r>
            <a:r>
              <a:rPr lang="ko-KR" altLang="en-US" sz="1600" dirty="0" smtClean="0">
                <a:solidFill>
                  <a:schemeClr val="bg1"/>
                </a:solidFill>
              </a:rPr>
              <a:t>또는 </a:t>
            </a:r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en</a:t>
            </a:r>
            <a:r>
              <a:rPr lang="en-US" altLang="ko-KR" sz="1600" dirty="0" smtClean="0">
                <a:solidFill>
                  <a:schemeClr val="bg1"/>
                </a:solidFill>
              </a:rPr>
              <a:t>-”</a:t>
            </a:r>
            <a:r>
              <a:rPr lang="ko-KR" altLang="en-US" sz="1600" dirty="0" smtClean="0">
                <a:solidFill>
                  <a:schemeClr val="bg1"/>
                </a:solidFill>
              </a:rPr>
              <a:t>이 포함된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309230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59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3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필터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1754211"/>
            <a:ext cx="108842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필터는 다양한 방식으로 원하는 요소를 걸러내는 역할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‘:’</a:t>
            </a:r>
            <a:r>
              <a:rPr lang="ko-KR" altLang="en-US" sz="2400" dirty="0" smtClean="0">
                <a:solidFill>
                  <a:schemeClr val="bg1"/>
                </a:solidFill>
              </a:rPr>
              <a:t>기호를 사용하여 </a:t>
            </a:r>
            <a:r>
              <a:rPr lang="en-US" altLang="ko-KR" sz="2400" dirty="0" smtClean="0">
                <a:solidFill>
                  <a:schemeClr val="bg1"/>
                </a:solidFill>
              </a:rPr>
              <a:t>$(“: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</a:t>
            </a:r>
            <a:r>
              <a:rPr lang="en-US" altLang="ko-KR" sz="2400" dirty="0" smtClean="0">
                <a:solidFill>
                  <a:schemeClr val="bg1"/>
                </a:solidFill>
              </a:rPr>
              <a:t>”) </a:t>
            </a:r>
            <a:r>
              <a:rPr lang="ko-KR" altLang="en-US" sz="2400" dirty="0" smtClean="0">
                <a:solidFill>
                  <a:schemeClr val="bg1"/>
                </a:solidFill>
              </a:rPr>
              <a:t>또는</a:t>
            </a:r>
            <a:r>
              <a:rPr lang="en-US" altLang="ko-KR" sz="2400" dirty="0" smtClean="0">
                <a:solidFill>
                  <a:schemeClr val="bg1"/>
                </a:solidFill>
              </a:rPr>
              <a:t> $(“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en-US" altLang="ko-KR" sz="2400" dirty="0" smtClean="0">
                <a:solidFill>
                  <a:schemeClr val="bg1"/>
                </a:solidFill>
              </a:rPr>
              <a:t>: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</a:t>
            </a:r>
            <a:r>
              <a:rPr lang="en-US" altLang="ko-KR" sz="2400" dirty="0" smtClean="0">
                <a:solidFill>
                  <a:schemeClr val="bg1"/>
                </a:solidFill>
              </a:rPr>
              <a:t>“) </a:t>
            </a:r>
            <a:r>
              <a:rPr lang="ko-KR" altLang="en-US" sz="2400" dirty="0" smtClean="0">
                <a:solidFill>
                  <a:schemeClr val="bg1"/>
                </a:solidFill>
              </a:rPr>
              <a:t>형식으로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미지정시 </a:t>
            </a:r>
            <a:r>
              <a:rPr lang="en-US" altLang="ko-KR" sz="2400" dirty="0" smtClean="0">
                <a:solidFill>
                  <a:schemeClr val="bg1"/>
                </a:solidFill>
              </a:rPr>
              <a:t>“*”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자동 지정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대부분 일반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같이 사용되지만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단독으로 사용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필터에 다른 필터를 연결해서 사용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필터의 종류로는 </a:t>
            </a:r>
            <a:r>
              <a:rPr lang="en-US" altLang="ko-KR" sz="2400" dirty="0" smtClean="0">
                <a:solidFill>
                  <a:schemeClr val="bg1"/>
                </a:solidFill>
              </a:rPr>
              <a:t>Basic Filter, Child Filter, Content Filter</a:t>
            </a:r>
            <a:r>
              <a:rPr lang="ko-KR" altLang="en-US" sz="2400" dirty="0" smtClean="0">
                <a:solidFill>
                  <a:schemeClr val="bg1"/>
                </a:solidFill>
              </a:rPr>
              <a:t>가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04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Basic </a:t>
            </a:r>
            <a:r>
              <a:rPr lang="ko-KR" altLang="en-US" sz="2800" dirty="0" smtClean="0">
                <a:solidFill>
                  <a:schemeClr val="bg1"/>
                </a:solidFill>
              </a:rPr>
              <a:t>필터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85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Basic </a:t>
            </a:r>
            <a:r>
              <a:rPr lang="ko-KR" altLang="en-US" sz="4000" dirty="0" smtClean="0">
                <a:solidFill>
                  <a:schemeClr val="bg1"/>
                </a:solidFill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48903"/>
              </p:ext>
            </p:extLst>
          </p:nvPr>
        </p:nvGraphicFramePr>
        <p:xfrm>
          <a:off x="657726" y="859625"/>
          <a:ext cx="10389719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61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:animated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애니메이션이 동작중인 모든 요소를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에서 해당하는 요소를 반환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음수 값을 지정하면 마지막 요소부터 </a:t>
                      </a:r>
                      <a:r>
                        <a:rPr lang="en-US" altLang="ko-KR" dirty="0" smtClean="0"/>
                        <a:t>count</a:t>
                      </a:r>
                      <a:r>
                        <a:rPr lang="ko-KR" altLang="en-US" dirty="0" smtClean="0"/>
                        <a:t>됨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).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:even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짝수 요소를 반환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 시작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:odd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홀수 요소를 반환 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 시작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첫 번째 요소를 반환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(0)</a:t>
                      </a:r>
                      <a:r>
                        <a:rPr lang="ko-KR" altLang="en-US" dirty="0" smtClean="0"/>
                        <a:t>와 동일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마지막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gt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보다 큰</a:t>
                      </a:r>
                      <a:r>
                        <a:rPr lang="en-US" altLang="ko-KR" dirty="0" smtClean="0"/>
                        <a:t> index</a:t>
                      </a:r>
                      <a:r>
                        <a:rPr lang="ko-KR" altLang="en-US" dirty="0" smtClean="0"/>
                        <a:t>에 해당하는 요소를 반환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음수 값을 지정하면 마지막 요소부터 </a:t>
                      </a:r>
                      <a:r>
                        <a:rPr lang="en-US" altLang="ko-KR" dirty="0" smtClean="0"/>
                        <a:t>count</a:t>
                      </a:r>
                      <a:r>
                        <a:rPr lang="ko-KR" altLang="en-US" dirty="0" smtClean="0"/>
                        <a:t>됨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 시작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lt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index </a:t>
                      </a:r>
                      <a:r>
                        <a:rPr lang="ko-KR" altLang="en-US" dirty="0" smtClean="0"/>
                        <a:t>보다 작은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에 해당하는 요소를 반환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음수 값을 지정하면 마지막 요소부터 </a:t>
                      </a:r>
                      <a:r>
                        <a:rPr lang="en-US" altLang="ko-KR" dirty="0" smtClean="0"/>
                        <a:t>count</a:t>
                      </a:r>
                      <a:r>
                        <a:rPr lang="ko-KR" altLang="en-US" dirty="0" smtClean="0"/>
                        <a:t>됨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 시작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:header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모든 </a:t>
                      </a:r>
                      <a:r>
                        <a:rPr lang="en-US" altLang="ko-KR" dirty="0" smtClean="0"/>
                        <a:t>header </a:t>
                      </a:r>
                      <a:r>
                        <a:rPr lang="ko-KR" altLang="en-US" dirty="0" smtClean="0"/>
                        <a:t>요소를 반환 </a:t>
                      </a:r>
                      <a:r>
                        <a:rPr lang="en-US" altLang="ko-KR" dirty="0" smtClean="0"/>
                        <a:t>(&lt;h1&gt;, &lt;h2&gt; </a:t>
                      </a:r>
                      <a:r>
                        <a:rPr lang="ko-KR" altLang="en-US" dirty="0" smtClean="0"/>
                        <a:t>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:not(selector)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와 일치하지 않는 모든 요소를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:focus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포커스 받은 요소를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:root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 </a:t>
                      </a:r>
                      <a:r>
                        <a:rPr lang="ko-KR" altLang="en-US" dirty="0" smtClean="0"/>
                        <a:t>문서의 최상위 요소</a:t>
                      </a:r>
                      <a:r>
                        <a:rPr lang="en-US" altLang="ko-KR" dirty="0" smtClean="0"/>
                        <a:t>(root)</a:t>
                      </a:r>
                      <a:r>
                        <a:rPr lang="ko-KR" altLang="en-US" dirty="0" smtClean="0"/>
                        <a:t>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86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:animated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36853" y="2423240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":animated"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9408" y="3284432"/>
            <a:ext cx="851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코드 내에 현재 애니메이션 동작을 하는 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8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8475" y="1050513"/>
            <a:ext cx="106350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기본문법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</a:rPr>
              <a:t>의 문법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81" y="1278216"/>
            <a:ext cx="2371988" cy="494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474" y="2000084"/>
            <a:ext cx="10635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$</a:t>
            </a:r>
            <a:r>
              <a:rPr lang="ko-KR" altLang="en-US" sz="2400" dirty="0" smtClean="0">
                <a:solidFill>
                  <a:schemeClr val="bg1"/>
                </a:solidFill>
              </a:rPr>
              <a:t>문자는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선언하거나 접근할 때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</a:rPr>
              <a:t>즉 별칭</a:t>
            </a:r>
            <a:r>
              <a:rPr lang="en-US" altLang="ko-KR" sz="2400" dirty="0" smtClean="0">
                <a:solidFill>
                  <a:schemeClr val="bg1"/>
                </a:solidFill>
              </a:rPr>
              <a:t>(alias)</a:t>
            </a:r>
            <a:r>
              <a:rPr lang="ko-KR" altLang="en-US" sz="2400" dirty="0" smtClean="0">
                <a:solidFill>
                  <a:schemeClr val="bg1"/>
                </a:solidFill>
              </a:rPr>
              <a:t>이다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즉</a:t>
            </a:r>
            <a:r>
              <a:rPr lang="en-US" altLang="ko-KR" sz="2400" dirty="0" smtClean="0">
                <a:solidFill>
                  <a:schemeClr val="bg1"/>
                </a:solidFill>
              </a:rPr>
              <a:t>, $(selector).action()</a:t>
            </a:r>
            <a:r>
              <a:rPr lang="ko-KR" altLang="en-US" sz="2400" dirty="0" smtClean="0">
                <a:solidFill>
                  <a:schemeClr val="bg1"/>
                </a:solidFill>
              </a:rPr>
              <a:t>와 </a:t>
            </a:r>
            <a:r>
              <a:rPr lang="en-US" altLang="ko-KR" sz="2400" dirty="0" smtClean="0">
                <a:solidFill>
                  <a:schemeClr val="bg1"/>
                </a:solidFill>
              </a:rPr>
              <a:t> jQuery(selector</a:t>
            </a:r>
            <a:r>
              <a:rPr lang="en-US" altLang="ko-KR" sz="2400" dirty="0">
                <a:solidFill>
                  <a:schemeClr val="bg1"/>
                </a:solidFill>
              </a:rPr>
              <a:t>).action</a:t>
            </a:r>
            <a:r>
              <a:rPr lang="en-US" altLang="ko-KR" sz="2400" dirty="0" smtClean="0">
                <a:solidFill>
                  <a:schemeClr val="bg1"/>
                </a:solidFill>
              </a:rPr>
              <a:t>()</a:t>
            </a:r>
            <a:r>
              <a:rPr lang="ko-KR" altLang="en-US" sz="2400" dirty="0" smtClean="0">
                <a:solidFill>
                  <a:schemeClr val="bg1"/>
                </a:solidFill>
              </a:rPr>
              <a:t>의 결과는 같다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dirty="0" smtClean="0">
                <a:solidFill>
                  <a:schemeClr val="bg1"/>
                </a:solidFill>
              </a:rPr>
              <a:t>CSS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의미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일반적으로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</a:t>
            </a:r>
            <a:r>
              <a:rPr lang="ko-KR" altLang="en-US" sz="2400" dirty="0" smtClean="0">
                <a:solidFill>
                  <a:schemeClr val="bg1"/>
                </a:solidFill>
              </a:rPr>
              <a:t>의 </a:t>
            </a:r>
            <a:r>
              <a:rPr lang="en-US" altLang="ko-KR" sz="2400" dirty="0" smtClean="0">
                <a:solidFill>
                  <a:schemeClr val="bg1"/>
                </a:solidFill>
              </a:rPr>
              <a:t>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참조하기 위하여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action()</a:t>
            </a:r>
            <a:r>
              <a:rPr lang="ko-KR" altLang="en-US" sz="2400" dirty="0" smtClean="0">
                <a:solidFill>
                  <a:schemeClr val="bg1"/>
                </a:solidFill>
              </a:rPr>
              <a:t>은 </a:t>
            </a:r>
            <a:r>
              <a:rPr lang="en-US" altLang="ko-KR" sz="2400" dirty="0" smtClean="0">
                <a:solidFill>
                  <a:schemeClr val="bg1"/>
                </a:solidFill>
              </a:rPr>
              <a:t>HTML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특정 이벤트가 발생할 때 사용되는 함수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62" y="4953022"/>
            <a:ext cx="516327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6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. :animated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949" y="4112613"/>
            <a:ext cx="382097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애니메이션 동작하는 </a:t>
            </a:r>
            <a:r>
              <a:rPr lang="en-US" altLang="ko-KR" sz="1600" dirty="0" smtClean="0">
                <a:solidFill>
                  <a:schemeClr val="bg1"/>
                </a:solidFill>
              </a:rPr>
              <a:t>id=“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ani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  <a:r>
              <a:rPr lang="ko-KR" altLang="en-US" sz="1600" dirty="0" smtClean="0">
                <a:solidFill>
                  <a:schemeClr val="bg1"/>
                </a:solidFill>
              </a:rPr>
              <a:t>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09" y="792472"/>
            <a:ext cx="6145301" cy="5669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24" y="633962"/>
            <a:ext cx="7065876" cy="59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17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eq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(index)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2584636"/>
            <a:ext cx="851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지정한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값에 해당하는 요소를 반환하는 필터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음수 값도 지정가능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마지막 요소부터 거꾸로 카운트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값은 </a:t>
            </a:r>
            <a:r>
              <a:rPr lang="en-US" altLang="ko-KR" sz="2400" dirty="0" smtClean="0">
                <a:solidFill>
                  <a:schemeClr val="bg1"/>
                </a:solidFill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</a:rPr>
              <a:t>부터 시작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35437" y="1253622"/>
            <a:ext cx="31422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eq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(index)"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eq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(-index)"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647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</a:t>
            </a:r>
            <a:r>
              <a:rPr lang="en-US" altLang="ko-KR" sz="4000" dirty="0" err="1">
                <a:solidFill>
                  <a:schemeClr val="bg1"/>
                </a:solidFill>
                <a:latin typeface="+mn-ea"/>
              </a:rPr>
              <a:t>eq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(index)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0417" y="726929"/>
            <a:ext cx="9167411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인</a:t>
            </a:r>
            <a:r>
              <a:rPr lang="en-US" altLang="ko-KR" sz="1600" dirty="0" smtClean="0">
                <a:solidFill>
                  <a:schemeClr val="bg1"/>
                </a:solidFill>
              </a:rPr>
              <a:t> 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태그의 배경색을 </a:t>
            </a:r>
            <a:r>
              <a:rPr lang="en-US" altLang="ko-KR" sz="1600" dirty="0" smtClean="0">
                <a:solidFill>
                  <a:schemeClr val="bg1"/>
                </a:solidFill>
              </a:rPr>
              <a:t>green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변경 </a:t>
            </a:r>
            <a:r>
              <a:rPr lang="en-US" altLang="ko-KR" sz="1600" dirty="0" smtClean="0">
                <a:solidFill>
                  <a:schemeClr val="bg1"/>
                </a:solidFill>
              </a:rPr>
              <a:t>0</a:t>
            </a:r>
            <a:r>
              <a:rPr lang="ko-KR" altLang="en-US" sz="1600" dirty="0" smtClean="0">
                <a:solidFill>
                  <a:schemeClr val="bg1"/>
                </a:solidFill>
              </a:rPr>
              <a:t>부터 시작 따라서 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인 위치는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세번째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-1</a:t>
            </a:r>
            <a:r>
              <a:rPr lang="ko-KR" altLang="en-US" sz="1600" dirty="0" smtClean="0">
                <a:solidFill>
                  <a:schemeClr val="bg1"/>
                </a:solidFill>
              </a:rPr>
              <a:t>인 </a:t>
            </a:r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태그의 배경색을 </a:t>
            </a:r>
            <a:r>
              <a:rPr lang="en-US" altLang="ko-KR" sz="1600" dirty="0" smtClean="0">
                <a:solidFill>
                  <a:schemeClr val="bg1"/>
                </a:solidFill>
              </a:rPr>
              <a:t>green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변경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음수값은</a:t>
            </a:r>
            <a:r>
              <a:rPr lang="ko-KR" altLang="en-US" sz="1600" dirty="0" smtClean="0">
                <a:solidFill>
                  <a:schemeClr val="bg1"/>
                </a:solidFill>
              </a:rPr>
              <a:t> 마지막 태그로 부터 카운트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-1</a:t>
            </a:r>
            <a:r>
              <a:rPr lang="ko-KR" altLang="en-US" sz="1600" dirty="0" smtClean="0">
                <a:solidFill>
                  <a:schemeClr val="bg1"/>
                </a:solidFill>
              </a:rPr>
              <a:t>은 마지막 </a:t>
            </a:r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를 의미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980536"/>
            <a:ext cx="8144962" cy="54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62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:even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:odd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2640619"/>
            <a:ext cx="9857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:even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짝수 번째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:odd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홀수 번째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주의할 점은 실제 짝수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홀수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번째가 아닌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 </a:t>
            </a:r>
            <a:r>
              <a:rPr lang="ko-KR" altLang="en-US" sz="2400" dirty="0" smtClean="0">
                <a:solidFill>
                  <a:schemeClr val="bg1"/>
                </a:solidFill>
              </a:rPr>
              <a:t>짝수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홀수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값을 의미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dirty="0" smtClean="0">
                <a:solidFill>
                  <a:schemeClr val="bg1"/>
                </a:solidFill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</a:rPr>
              <a:t>부터 시작하기 때문에 </a:t>
            </a:r>
            <a:r>
              <a:rPr lang="en-US" altLang="ko-KR" sz="2400" dirty="0" smtClean="0">
                <a:solidFill>
                  <a:schemeClr val="bg1"/>
                </a:solidFill>
              </a:rPr>
              <a:t>:even</a:t>
            </a:r>
            <a:r>
              <a:rPr lang="ko-KR" altLang="en-US" sz="2400" dirty="0" smtClean="0">
                <a:solidFill>
                  <a:schemeClr val="bg1"/>
                </a:solidFill>
              </a:rPr>
              <a:t>을 사용하면 실제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첫번째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요소와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세번째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요소가 선택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6608" y="1144373"/>
            <a:ext cx="26623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":even"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":odd"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073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3. :even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:odd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3295" y="3619419"/>
            <a:ext cx="8894533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짝수 번째 요소에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css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실제 짝수 번째 요소가 아닌 </a:t>
            </a:r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가 짝수인 것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홀수 번째 요소에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css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 실제 홀수 번째 요소가 아닌 </a:t>
            </a:r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가 홀수 인 것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3" y="874403"/>
            <a:ext cx="10126334" cy="57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070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:first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:last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8838" y="3153802"/>
            <a:ext cx="9857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:first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첫번째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요소를 반환 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eq</a:t>
            </a:r>
            <a:r>
              <a:rPr lang="en-US" altLang="ko-KR" sz="2400" dirty="0" smtClean="0">
                <a:solidFill>
                  <a:schemeClr val="bg1"/>
                </a:solidFill>
              </a:rPr>
              <a:t>(0)</a:t>
            </a:r>
            <a:r>
              <a:rPr lang="ko-KR" altLang="en-US" sz="2400" dirty="0" smtClean="0">
                <a:solidFill>
                  <a:schemeClr val="bg1"/>
                </a:solidFill>
              </a:rPr>
              <a:t>과 동일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:last </a:t>
            </a:r>
            <a:r>
              <a:rPr lang="ko-KR" altLang="en-US" sz="2400" dirty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마지막 </a:t>
            </a:r>
            <a:r>
              <a:rPr lang="ko-KR" altLang="en-US" sz="2400" dirty="0">
                <a:solidFill>
                  <a:schemeClr val="bg1"/>
                </a:solidFill>
              </a:rPr>
              <a:t>요소를 반환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eq</a:t>
            </a:r>
            <a:r>
              <a:rPr lang="en-US" altLang="ko-KR" sz="2400" dirty="0" smtClean="0">
                <a:solidFill>
                  <a:schemeClr val="bg1"/>
                </a:solidFill>
              </a:rPr>
              <a:t>(-1)</a:t>
            </a:r>
            <a:r>
              <a:rPr lang="ko-KR" altLang="en-US" sz="2400" dirty="0">
                <a:solidFill>
                  <a:schemeClr val="bg1"/>
                </a:solidFill>
              </a:rPr>
              <a:t>과 동일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02147" y="961254"/>
            <a:ext cx="25690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":first"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":last"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222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4. :first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:last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1590" y="4772036"/>
            <a:ext cx="544220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첫 번째 요소를 선택하여 배경색을 변경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마지막 요소를 선택하여 글꼴 스타일을 변경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120237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519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5. :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gt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(index)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lt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(index)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2696602"/>
            <a:ext cx="10548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gt</a:t>
            </a:r>
            <a:r>
              <a:rPr lang="en-US" altLang="ko-KR" sz="2400" dirty="0" smtClean="0">
                <a:solidFill>
                  <a:schemeClr val="bg1"/>
                </a:solidFill>
              </a:rPr>
              <a:t>(index)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‘greater than</a:t>
            </a:r>
            <a:r>
              <a:rPr lang="ko-KR" altLang="en-US" sz="2400" dirty="0" smtClean="0">
                <a:solidFill>
                  <a:schemeClr val="bg1"/>
                </a:solidFill>
              </a:rPr>
              <a:t>의 의미로 동작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보다 큰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에 해당하는 요소들을 반환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lt</a:t>
            </a:r>
            <a:r>
              <a:rPr lang="en-US" altLang="ko-KR" sz="2400" dirty="0" smtClean="0">
                <a:solidFill>
                  <a:schemeClr val="bg1"/>
                </a:solidFill>
              </a:rPr>
              <a:t>(index)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‘less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than’</a:t>
            </a:r>
            <a:r>
              <a:rPr lang="ko-KR" altLang="en-US" sz="2400" dirty="0" smtClean="0">
                <a:solidFill>
                  <a:schemeClr val="bg1"/>
                </a:solidFill>
              </a:rPr>
              <a:t>의 의미로 동작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보다 작은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에 해당하는 요소들을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두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모두 음수 값 지정이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음수 값은 마지막 요소부터 카운트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72734" y="1119874"/>
            <a:ext cx="3530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gt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(index)"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</a:t>
            </a:r>
            <a:r>
              <a:rPr lang="en-US" altLang="ko-KR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(-index)"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63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5. :</a:t>
            </a:r>
            <a:r>
              <a:rPr lang="en-US" altLang="ko-KR" sz="4000" dirty="0" err="1">
                <a:solidFill>
                  <a:schemeClr val="bg1"/>
                </a:solidFill>
                <a:latin typeface="+mn-ea"/>
              </a:rPr>
              <a:t>gt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(index)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 err="1">
                <a:solidFill>
                  <a:schemeClr val="bg1"/>
                </a:solidFill>
                <a:latin typeface="+mn-ea"/>
              </a:rPr>
              <a:t>lt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(index)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4333" y="3736339"/>
            <a:ext cx="8677553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</a:rPr>
              <a:t>보다 큰 요소들을 선택하여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css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-2</a:t>
            </a:r>
            <a:r>
              <a:rPr lang="ko-KR" altLang="en-US" sz="1600" dirty="0" smtClean="0">
                <a:solidFill>
                  <a:schemeClr val="bg1"/>
                </a:solidFill>
              </a:rPr>
              <a:t>보다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큰 요소들을 선택 </a:t>
            </a:r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gt</a:t>
            </a:r>
            <a:r>
              <a:rPr lang="en-US" altLang="ko-KR" sz="1600" dirty="0" smtClean="0">
                <a:solidFill>
                  <a:schemeClr val="bg1"/>
                </a:solidFill>
              </a:rPr>
              <a:t>(-2)”</a:t>
            </a:r>
            <a:r>
              <a:rPr lang="ko-KR" altLang="en-US" sz="1600" dirty="0" smtClean="0">
                <a:solidFill>
                  <a:schemeClr val="bg1"/>
                </a:solidFill>
              </a:rPr>
              <a:t>문자열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1020335"/>
            <a:ext cx="8431499" cy="54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335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6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:not(selector)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72334" y="1387542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":not(selector)"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696602"/>
            <a:ext cx="10548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와 일치하지 않는 모든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의 위치에는 앞서 배운 모든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사용 가능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5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$(document).ready()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</a:rPr>
              <a:t>함수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474" y="906087"/>
            <a:ext cx="1063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사용하는 모든 페이지는 </a:t>
            </a:r>
            <a:r>
              <a:rPr lang="en-US" altLang="ko-KR" sz="2400" dirty="0" smtClean="0">
                <a:solidFill>
                  <a:schemeClr val="bg1"/>
                </a:solidFill>
              </a:rPr>
              <a:t>ready()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함수로 시작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</a:t>
            </a:r>
            <a:r>
              <a:rPr lang="en-US" altLang="ko-KR" sz="2400" dirty="0" smtClean="0">
                <a:solidFill>
                  <a:schemeClr val="bg1"/>
                </a:solidFill>
              </a:rPr>
              <a:t>DOM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객체를 사용하기 위해서는 반드시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</a:t>
            </a:r>
            <a:r>
              <a:rPr lang="ko-KR" altLang="en-US" sz="2400" dirty="0" smtClean="0">
                <a:solidFill>
                  <a:schemeClr val="bg1"/>
                </a:solidFill>
              </a:rPr>
              <a:t>의 모든 문서가 로드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준비상태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되어야 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window.onload</a:t>
            </a:r>
            <a:r>
              <a:rPr lang="ko-KR" altLang="en-US" sz="2400" dirty="0" smtClean="0">
                <a:solidFill>
                  <a:schemeClr val="bg1"/>
                </a:solidFill>
              </a:rPr>
              <a:t>와 같은 기능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하나의 웹 페이지에서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window.onload</a:t>
            </a:r>
            <a:r>
              <a:rPr lang="ko-KR" altLang="en-US" sz="2400" dirty="0" smtClean="0">
                <a:solidFill>
                  <a:schemeClr val="bg1"/>
                </a:solidFill>
              </a:rPr>
              <a:t> 이벤트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핸들러는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한번만사용</a:t>
            </a:r>
            <a:r>
              <a:rPr lang="ko-KR" altLang="en-US" sz="2400" dirty="0" smtClean="0">
                <a:solidFill>
                  <a:schemeClr val="bg1"/>
                </a:solidFill>
              </a:rPr>
              <a:t>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ready()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함수는 여러 번 사용 가능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50" y="1741098"/>
            <a:ext cx="2314898" cy="6573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2" y="4855009"/>
            <a:ext cx="2983673" cy="17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24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6. :not(selector)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3078" y="3381776"/>
            <a:ext cx="885475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:checked </a:t>
            </a:r>
            <a:r>
              <a:rPr lang="ko-KR" altLang="en-US" sz="1600" dirty="0" smtClean="0">
                <a:solidFill>
                  <a:schemeClr val="bg1"/>
                </a:solidFill>
              </a:rPr>
              <a:t>필터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&lt;form&gt;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내에서 사용하는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선택자로서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chedck</a:t>
            </a:r>
            <a:r>
              <a:rPr lang="ko-KR" altLang="en-US" sz="1600" dirty="0" smtClean="0">
                <a:solidFill>
                  <a:schemeClr val="bg1"/>
                </a:solidFill>
              </a:rPr>
              <a:t>된 모든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:not(:checked)</a:t>
            </a:r>
            <a:r>
              <a:rPr lang="ko-KR" altLang="en-US" sz="1600" dirty="0" smtClean="0">
                <a:solidFill>
                  <a:schemeClr val="bg1"/>
                </a:solidFill>
              </a:rPr>
              <a:t>는 선택되지 않은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987080"/>
            <a:ext cx="10937172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975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7. :focus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61011" y="1284906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":focus"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300560"/>
            <a:ext cx="111454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현재 포커스 받은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일반적으로 </a:t>
            </a:r>
            <a:r>
              <a:rPr lang="en-US" altLang="ko-KR" sz="2400" dirty="0">
                <a:solidFill>
                  <a:schemeClr val="bg1"/>
                </a:solidFill>
              </a:rPr>
              <a:t>$( "</a:t>
            </a:r>
            <a:r>
              <a:rPr lang="en-US" altLang="ko-KR" sz="2400" dirty="0" err="1">
                <a:solidFill>
                  <a:schemeClr val="bg1"/>
                </a:solidFill>
              </a:rPr>
              <a:t>input:focus</a:t>
            </a:r>
            <a:r>
              <a:rPr lang="en-US" altLang="ko-KR" sz="2400" dirty="0">
                <a:solidFill>
                  <a:schemeClr val="bg1"/>
                </a:solidFill>
              </a:rPr>
              <a:t>" 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와 같이 </a:t>
            </a:r>
            <a:r>
              <a:rPr lang="en-US" altLang="ko-KR" sz="2400" dirty="0" smtClean="0">
                <a:solidFill>
                  <a:schemeClr val="bg1"/>
                </a:solidFill>
              </a:rPr>
              <a:t>:focus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앞에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태그명</a:t>
            </a:r>
            <a:r>
              <a:rPr lang="ko-KR" altLang="en-US" sz="2400" dirty="0" smtClean="0">
                <a:solidFill>
                  <a:schemeClr val="bg1"/>
                </a:solidFill>
              </a:rPr>
              <a:t> 또는 일반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함께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그렇지 않으면 </a:t>
            </a:r>
            <a:r>
              <a:rPr lang="en-US" altLang="ko-KR" sz="2400" dirty="0" smtClean="0">
                <a:solidFill>
                  <a:schemeClr val="bg1"/>
                </a:solidFill>
              </a:rPr>
              <a:t>“*”</a:t>
            </a:r>
            <a:r>
              <a:rPr lang="ko-KR" altLang="en-US" sz="2400" dirty="0" smtClean="0">
                <a:solidFill>
                  <a:schemeClr val="bg1"/>
                </a:solidFill>
              </a:rPr>
              <a:t>선택자가 자동 적용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주로 사용자의 포커스가 위치한 지점을 표시하거나 입력하고 있는 폼 요소를 강조할 목적으로 사용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00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7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:focus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3869" y="3838975"/>
            <a:ext cx="9367934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선택하면 </a:t>
            </a:r>
            <a:r>
              <a:rPr lang="en-US" altLang="ko-KR" sz="1600" dirty="0" smtClean="0">
                <a:solidFill>
                  <a:schemeClr val="bg1"/>
                </a:solidFill>
              </a:rPr>
              <a:t>click </a:t>
            </a:r>
            <a:r>
              <a:rPr lang="ko-KR" altLang="en-US" sz="1600" dirty="0" smtClean="0">
                <a:solidFill>
                  <a:schemeClr val="bg1"/>
                </a:solidFill>
              </a:rPr>
              <a:t>이벤트가 동작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focus</a:t>
            </a:r>
            <a:r>
              <a:rPr lang="ko-KR" altLang="en-US" sz="1600" dirty="0" smtClean="0">
                <a:solidFill>
                  <a:schemeClr val="bg1"/>
                </a:solidFill>
              </a:rPr>
              <a:t>된 요소를 찾아 배경색을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yello</a:t>
            </a:r>
            <a:r>
              <a:rPr lang="ko-KR" altLang="en-US" sz="1600" dirty="0" smtClean="0">
                <a:solidFill>
                  <a:schemeClr val="bg1"/>
                </a:solidFill>
              </a:rPr>
              <a:t>로 변경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focus</a:t>
            </a:r>
            <a:r>
              <a:rPr lang="ko-KR" altLang="en-US" sz="1600" dirty="0" smtClean="0">
                <a:solidFill>
                  <a:schemeClr val="bg1"/>
                </a:solidFill>
              </a:rPr>
              <a:t>되지 않은 요소를 찾아 </a:t>
            </a:r>
            <a:r>
              <a:rPr lang="en-US" altLang="ko-KR" sz="1600" dirty="0" smtClean="0">
                <a:solidFill>
                  <a:schemeClr val="bg1"/>
                </a:solidFill>
              </a:rPr>
              <a:t>focus</a:t>
            </a:r>
            <a:r>
              <a:rPr lang="ko-KR" altLang="en-US" sz="1600" dirty="0" smtClean="0">
                <a:solidFill>
                  <a:schemeClr val="bg1"/>
                </a:solidFill>
              </a:rPr>
              <a:t>를 받을 때 동적으로 지정된 </a:t>
            </a:r>
            <a:r>
              <a:rPr lang="en-US" altLang="ko-KR" sz="1600" dirty="0" smtClean="0">
                <a:solidFill>
                  <a:schemeClr val="bg1"/>
                </a:solidFill>
              </a:rPr>
              <a:t>style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속성을 제거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8815580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779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Child </a:t>
            </a:r>
            <a:r>
              <a:rPr lang="ko-KR" altLang="en-US" sz="2800" dirty="0" smtClean="0">
                <a:solidFill>
                  <a:schemeClr val="bg1"/>
                </a:solidFill>
              </a:rPr>
              <a:t>필터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248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Child Filter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1119786"/>
            <a:ext cx="1088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다양한 방법으로 자식 요소를 검색할 수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39467"/>
              </p:ext>
            </p:extLst>
          </p:nvPr>
        </p:nvGraphicFramePr>
        <p:xfrm>
          <a:off x="657726" y="1719951"/>
          <a:ext cx="10389719" cy="416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721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7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6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:first-child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자식 요소 중에서 첫 번째에 해당하는 요소를 반환한다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6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:last-child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자식 요소 중에서 마지막에 해당하는 요소를 반환한다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76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:nth-child(index)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일치하는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에 해당하는 자식요소를 반환한다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이 때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부터 시작한다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76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:nth-child(even)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짝수 번째에 해당하는 자식 요소들을 반환한다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76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:nth-child(odd)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홀수 번째에 해당하는 자식 요소들을 반환한다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24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:nth-child(2n)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의 배수 번째에 해당하는 자식 요소들을 반환한다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dirty="0" smtClean="0"/>
                        <a:t>예 </a:t>
                      </a:r>
                      <a:r>
                        <a:rPr lang="en-US" altLang="ko-KR" dirty="0" smtClean="0"/>
                        <a:t>&gt; 3n,</a:t>
                      </a:r>
                      <a:r>
                        <a:rPr lang="en-US" altLang="ko-KR" baseline="0" dirty="0" smtClean="0"/>
                        <a:t> 2n+1</a:t>
                      </a:r>
                      <a:r>
                        <a:rPr lang="ko-KR" altLang="en-US" baseline="0" dirty="0" smtClean="0"/>
                        <a:t>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7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:only-child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자신이 부모 요소의 유일한 자식인 요소를 반환한다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6528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:first-child, :last-child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4" y="2454007"/>
            <a:ext cx="111921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:first-child : </a:t>
            </a:r>
            <a:r>
              <a:rPr lang="ko-KR" altLang="en-US" sz="2400" dirty="0" smtClean="0">
                <a:solidFill>
                  <a:schemeClr val="bg1"/>
                </a:solidFill>
              </a:rPr>
              <a:t>특정 대상 요소의 부모 요소를 기준으로 첫 번째 자식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:last-child : </a:t>
            </a:r>
            <a:r>
              <a:rPr lang="ko-KR" altLang="en-US" sz="2400" dirty="0" smtClean="0">
                <a:solidFill>
                  <a:schemeClr val="bg1"/>
                </a:solidFill>
              </a:rPr>
              <a:t>특정 대상 요소의 부모 요소를 기준으로 마지막 자식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9675" y="1084344"/>
            <a:ext cx="47337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요소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:first-child＂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요소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:last-child"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010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. :first-child, :last-child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7052" y="3310179"/>
            <a:ext cx="877077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&lt;span&gt;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포함하는 부모 태그를 기준으로 첫 번째 자식 </a:t>
            </a:r>
            <a:r>
              <a:rPr lang="en-US" altLang="ko-KR" sz="1600" dirty="0" smtClean="0">
                <a:solidFill>
                  <a:schemeClr val="bg1"/>
                </a:solidFill>
              </a:rPr>
              <a:t>&lt;span&gt;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 </a:t>
            </a:r>
            <a:r>
              <a:rPr lang="en-US" altLang="ko-KR" sz="1600" dirty="0" smtClean="0">
                <a:solidFill>
                  <a:schemeClr val="bg1"/>
                </a:solidFill>
              </a:rPr>
              <a:t>CSS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&lt;span&gt;</a:t>
            </a:r>
            <a:r>
              <a:rPr lang="ko-KR" altLang="en-US" sz="1600" dirty="0">
                <a:solidFill>
                  <a:schemeClr val="bg1"/>
                </a:solidFill>
              </a:rPr>
              <a:t>태그를 포함하는 부모 태그를 기준으로 </a:t>
            </a:r>
            <a:r>
              <a:rPr lang="ko-KR" altLang="en-US" sz="1600" dirty="0" smtClean="0">
                <a:solidFill>
                  <a:schemeClr val="bg1"/>
                </a:solidFill>
              </a:rPr>
              <a:t>마지막 </a:t>
            </a:r>
            <a:r>
              <a:rPr lang="ko-KR" altLang="en-US" sz="1600" dirty="0">
                <a:solidFill>
                  <a:schemeClr val="bg1"/>
                </a:solidFill>
              </a:rPr>
              <a:t>자식 </a:t>
            </a:r>
            <a:r>
              <a:rPr lang="en-US" altLang="ko-KR" sz="1600" dirty="0">
                <a:solidFill>
                  <a:schemeClr val="bg1"/>
                </a:solidFill>
              </a:rPr>
              <a:t>&lt;span&gt;</a:t>
            </a:r>
            <a:r>
              <a:rPr lang="ko-KR" altLang="en-US" sz="1600" dirty="0">
                <a:solidFill>
                  <a:schemeClr val="bg1"/>
                </a:solidFill>
              </a:rPr>
              <a:t>태그에 </a:t>
            </a:r>
            <a:r>
              <a:rPr lang="en-US" altLang="ko-KR" sz="1600" dirty="0" smtClean="0">
                <a:solidFill>
                  <a:schemeClr val="bg1"/>
                </a:solidFill>
              </a:rPr>
              <a:t>CSS </a:t>
            </a:r>
            <a:r>
              <a:rPr lang="ko-KR" altLang="en-US" sz="1600" dirty="0">
                <a:solidFill>
                  <a:schemeClr val="bg1"/>
                </a:solidFill>
              </a:rPr>
              <a:t>스타일 </a:t>
            </a:r>
            <a:r>
              <a:rPr lang="ko-KR" altLang="en-US" sz="1600" dirty="0" smtClean="0">
                <a:solidFill>
                  <a:schemeClr val="bg1"/>
                </a:solidFill>
              </a:rPr>
              <a:t>적용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09170"/>
            <a:ext cx="10809145" cy="59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363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:nth-child(index)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4" y="3116483"/>
            <a:ext cx="108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일치하는</a:t>
            </a:r>
            <a:r>
              <a:rPr lang="en-US" altLang="ko-KR" sz="2400" dirty="0" smtClean="0">
                <a:solidFill>
                  <a:schemeClr val="bg1"/>
                </a:solidFill>
              </a:rPr>
              <a:t> index</a:t>
            </a:r>
            <a:r>
              <a:rPr lang="ko-KR" altLang="en-US" sz="2400" dirty="0" smtClean="0">
                <a:solidFill>
                  <a:schemeClr val="bg1"/>
                </a:solidFill>
              </a:rPr>
              <a:t>에 해당하는 자식 요소를 반환한다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 index </a:t>
            </a:r>
            <a:r>
              <a:rPr lang="ko-KR" altLang="en-US" sz="2400" dirty="0" smtClean="0">
                <a:solidFill>
                  <a:schemeClr val="bg1"/>
                </a:solidFill>
              </a:rPr>
              <a:t>값은 </a:t>
            </a:r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</a:rPr>
              <a:t>부터 시작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08823" y="1449918"/>
            <a:ext cx="491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":nth-child(index)"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963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2. :nth-child(index)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652" y="5870785"/>
            <a:ext cx="795443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ul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태그의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자손 중에서 두 번째 위치한 </a:t>
            </a:r>
            <a:r>
              <a:rPr lang="en-US" altLang="ko-KR" sz="1600" dirty="0" smtClean="0">
                <a:solidFill>
                  <a:schemeClr val="bg1"/>
                </a:solidFill>
              </a:rPr>
              <a:t>&lt;li&gt;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선택하여 </a:t>
            </a:r>
            <a:r>
              <a:rPr lang="en-US" altLang="ko-KR" sz="1600" dirty="0" smtClean="0">
                <a:solidFill>
                  <a:schemeClr val="bg1"/>
                </a:solidFill>
              </a:rPr>
              <a:t>CSS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스타일을 지정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4" y="707025"/>
            <a:ext cx="8059611" cy="51637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605" y="322522"/>
            <a:ext cx="5261304" cy="65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696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3. :nth-child(even), :nth-child(odd)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8576" y="2845673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:nth-child(even) : </a:t>
            </a:r>
            <a:r>
              <a:rPr lang="ko-KR" altLang="en-US" sz="2400" dirty="0" smtClean="0">
                <a:solidFill>
                  <a:schemeClr val="bg1"/>
                </a:solidFill>
              </a:rPr>
              <a:t>짝수 번째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:nth-child(odd) : </a:t>
            </a:r>
            <a:r>
              <a:rPr lang="ko-KR" altLang="en-US" sz="2400" dirty="0" smtClean="0">
                <a:solidFill>
                  <a:schemeClr val="bg1"/>
                </a:solidFill>
              </a:rPr>
              <a:t>홀수 번째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앞서 살펴봤던 </a:t>
            </a:r>
            <a:r>
              <a:rPr lang="en-US" altLang="ko-KR" sz="2400" dirty="0" smtClean="0">
                <a:solidFill>
                  <a:schemeClr val="bg1"/>
                </a:solidFill>
              </a:rPr>
              <a:t>:even</a:t>
            </a:r>
            <a:r>
              <a:rPr lang="ko-KR" altLang="en-US" sz="2400" dirty="0" smtClean="0">
                <a:solidFill>
                  <a:schemeClr val="bg1"/>
                </a:solidFill>
              </a:rPr>
              <a:t>과 </a:t>
            </a:r>
            <a:r>
              <a:rPr lang="en-US" altLang="ko-KR" sz="2400" dirty="0" smtClean="0">
                <a:solidFill>
                  <a:schemeClr val="bg1"/>
                </a:solidFill>
              </a:rPr>
              <a:t>:odd</a:t>
            </a:r>
            <a:r>
              <a:rPr lang="ko-KR" altLang="en-US" sz="2400" dirty="0" smtClean="0">
                <a:solidFill>
                  <a:schemeClr val="bg1"/>
                </a:solidFill>
              </a:rPr>
              <a:t>와는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가 </a:t>
            </a:r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</a:rPr>
              <a:t>부터 시작되는 것이 다름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29339" y="157678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":nth-child(even)"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)  </a:t>
            </a:r>
          </a:p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":nth-child(odd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2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$(document).ready()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</a:rPr>
              <a:t>함수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474" y="906087"/>
            <a:ext cx="106350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ready()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함수와 같은 기능의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표현식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846" y="138695"/>
            <a:ext cx="3029373" cy="2629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820885"/>
            <a:ext cx="1063504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예제 실습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76" y="2273643"/>
            <a:ext cx="5391391" cy="45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58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09681"/>
            <a:ext cx="10766469" cy="54381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3. :nth-child(even), :nth-child(odd)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3969" y="5563009"/>
            <a:ext cx="2813264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짝수 번째 </a:t>
            </a:r>
            <a:r>
              <a:rPr lang="en-US" altLang="ko-KR" sz="1600" dirty="0" smtClean="0">
                <a:solidFill>
                  <a:schemeClr val="bg1"/>
                </a:solidFill>
              </a:rPr>
              <a:t>&lt;li&gt;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홀수 번째 </a:t>
            </a:r>
            <a:r>
              <a:rPr lang="en-US" altLang="ko-KR" sz="1600" dirty="0" smtClean="0">
                <a:solidFill>
                  <a:schemeClr val="bg1"/>
                </a:solidFill>
              </a:rPr>
              <a:t>&lt;li&gt;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296" y="786088"/>
            <a:ext cx="3328704" cy="59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423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:nth-child(2n)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9408" y="2880656"/>
            <a:ext cx="851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</a:rPr>
              <a:t>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배수번째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요소들을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, 3n</a:t>
            </a:r>
            <a:r>
              <a:rPr lang="ko-KR" altLang="en-US" sz="2400" dirty="0" smtClean="0">
                <a:solidFill>
                  <a:schemeClr val="bg1"/>
                </a:solidFill>
              </a:rPr>
              <a:t>은 </a:t>
            </a:r>
            <a:r>
              <a:rPr lang="en-US" altLang="ko-KR" sz="2400" dirty="0" smtClean="0">
                <a:solidFill>
                  <a:schemeClr val="bg1"/>
                </a:solidFill>
              </a:rPr>
              <a:t>3</a:t>
            </a:r>
            <a:r>
              <a:rPr lang="ko-KR" altLang="en-US" sz="2400" dirty="0" smtClean="0">
                <a:solidFill>
                  <a:schemeClr val="bg1"/>
                </a:solidFill>
              </a:rPr>
              <a:t>의 배수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2n+1</a:t>
            </a:r>
            <a:r>
              <a:rPr lang="ko-KR" altLang="en-US" sz="2400" dirty="0" smtClean="0">
                <a:solidFill>
                  <a:schemeClr val="bg1"/>
                </a:solidFill>
              </a:rPr>
              <a:t>은</a:t>
            </a:r>
            <a:r>
              <a:rPr lang="en-US" altLang="ko-KR" sz="2400" dirty="0" smtClean="0">
                <a:solidFill>
                  <a:schemeClr val="bg1"/>
                </a:solidFill>
              </a:rPr>
              <a:t> 2</a:t>
            </a:r>
            <a:r>
              <a:rPr lang="ko-KR" altLang="en-US" sz="2400" dirty="0" smtClean="0">
                <a:solidFill>
                  <a:schemeClr val="bg1"/>
                </a:solidFill>
              </a:rPr>
              <a:t>의 배수에 </a:t>
            </a:r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</a:rPr>
              <a:t>을 더한 값에 해당하는 요소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n</a:t>
            </a:r>
            <a:r>
              <a:rPr lang="ko-KR" altLang="en-US" sz="2400" dirty="0" smtClean="0">
                <a:solidFill>
                  <a:schemeClr val="bg1"/>
                </a:solidFill>
              </a:rPr>
              <a:t>값은 </a:t>
            </a:r>
            <a:r>
              <a:rPr lang="en-US" altLang="ko-KR" sz="2400" dirty="0" smtClean="0">
                <a:solidFill>
                  <a:schemeClr val="bg1"/>
                </a:solidFill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</a:rPr>
              <a:t>부터 시작</a:t>
            </a:r>
            <a:r>
              <a:rPr lang="en-US" altLang="ko-KR" sz="2400" dirty="0" smtClean="0">
                <a:solidFill>
                  <a:schemeClr val="bg1"/>
                </a:solidFill>
              </a:rPr>
              <a:t>. 2n+1</a:t>
            </a:r>
            <a:r>
              <a:rPr lang="ko-KR" altLang="en-US" sz="2400" dirty="0" smtClean="0">
                <a:solidFill>
                  <a:schemeClr val="bg1"/>
                </a:solidFill>
              </a:rPr>
              <a:t>은 </a:t>
            </a:r>
            <a:r>
              <a:rPr lang="en-US" altLang="ko-KR" sz="2400" dirty="0" smtClean="0">
                <a:solidFill>
                  <a:schemeClr val="bg1"/>
                </a:solidFill>
              </a:rPr>
              <a:t>1,3,5,7,9</a:t>
            </a:r>
            <a:r>
              <a:rPr lang="ko-KR" altLang="en-US" sz="2400" dirty="0" smtClean="0">
                <a:solidFill>
                  <a:schemeClr val="bg1"/>
                </a:solidFill>
              </a:rPr>
              <a:t>위치의 요소 반환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4341" y="1334477"/>
            <a:ext cx="472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":nth-child(2n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":nth-child(2n+1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528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4. :nth-child(2n)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4678" y="5670825"/>
            <a:ext cx="497796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의 배수 번째 위치한 요소를 선택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의 배수에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을 더한 위치에 요소를 선택하여 반환 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33" y="751076"/>
            <a:ext cx="8779001" cy="54381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277" y="84586"/>
            <a:ext cx="3084843" cy="65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606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5. :only-child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9408" y="3321756"/>
            <a:ext cx="851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</a:rPr>
              <a:t>부모 요소를 기준으로 하나만 존재하는 자식 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9684" y="1387543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":only-child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856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5. :only-child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0946" y="5739980"/>
            <a:ext cx="429683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&lt;li&gt;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태그가 하나만 존재하는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63" y="792472"/>
            <a:ext cx="11053006" cy="51637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434" y="438529"/>
            <a:ext cx="3913971" cy="59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1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Form Filter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528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Form Filter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933174"/>
            <a:ext cx="1088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폼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 내에 사용된 요소</a:t>
            </a:r>
            <a:r>
              <a:rPr lang="en-US" altLang="ko-KR" sz="2400" dirty="0" smtClean="0">
                <a:solidFill>
                  <a:schemeClr val="bg1"/>
                </a:solidFill>
              </a:rPr>
              <a:t>(text, file,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textarea</a:t>
            </a:r>
            <a:r>
              <a:rPr lang="en-US" altLang="ko-KR" sz="2400" dirty="0" smtClean="0">
                <a:solidFill>
                  <a:schemeClr val="bg1"/>
                </a:solidFill>
              </a:rPr>
              <a:t>, button, radio,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checkbo</a:t>
            </a:r>
            <a:r>
              <a:rPr lang="ko-KR" altLang="en-US" sz="2400" dirty="0" smtClean="0">
                <a:solidFill>
                  <a:schemeClr val="bg1"/>
                </a:solidFill>
              </a:rPr>
              <a:t>등</a:t>
            </a:r>
            <a:r>
              <a:rPr lang="en-US" altLang="ko-KR" sz="2400" dirty="0" smtClean="0">
                <a:solidFill>
                  <a:schemeClr val="bg1"/>
                </a:solidFill>
              </a:rPr>
              <a:t>) </a:t>
            </a:r>
            <a:r>
              <a:rPr lang="ko-KR" altLang="en-US" sz="2400" dirty="0" smtClean="0">
                <a:solidFill>
                  <a:schemeClr val="bg1"/>
                </a:solidFill>
              </a:rPr>
              <a:t>를 선택할 때 적합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85463"/>
              </p:ext>
            </p:extLst>
          </p:nvPr>
        </p:nvGraphicFramePr>
        <p:xfrm>
          <a:off x="657726" y="1990539"/>
          <a:ext cx="1038971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721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1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선택 요소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:button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“button” /&gt;  </a:t>
                      </a:r>
                      <a:r>
                        <a:rPr lang="ko-KR" altLang="en-US" sz="1400" baseline="0" dirty="0" smtClean="0"/>
                        <a:t>또는 </a:t>
                      </a:r>
                      <a:r>
                        <a:rPr lang="en-US" altLang="ko-KR" sz="1400" baseline="0" dirty="0" smtClean="0"/>
                        <a:t>&lt;button&gt; </a:t>
                      </a:r>
                      <a:r>
                        <a:rPr lang="ko-KR" altLang="en-US" sz="1400" baseline="0" dirty="0" smtClean="0"/>
                        <a:t>태그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:checkbox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“checkbox” /&gt;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:checked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“checkbox” checked=“checked” /&gt;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:enabled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“text” enabled=“enabled” /&gt;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:disabled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“text” disabled = “disabled” /&gt;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65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:file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“file” /&gt;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:image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“image” /&gt;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:input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모든 입력 요소</a:t>
                      </a:r>
                      <a:r>
                        <a:rPr lang="en-US" altLang="ko-KR" sz="1400" dirty="0" smtClean="0"/>
                        <a:t>(&lt;input&gt;, &lt;select&gt;, &lt;</a:t>
                      </a:r>
                      <a:r>
                        <a:rPr lang="en-US" altLang="ko-KR" sz="1400" dirty="0" err="1" smtClean="0"/>
                        <a:t>textarea</a:t>
                      </a:r>
                      <a:r>
                        <a:rPr lang="en-US" altLang="ko-KR" sz="1400" dirty="0" smtClean="0"/>
                        <a:t>&gt;, &lt;button&gt; </a:t>
                      </a:r>
                      <a:r>
                        <a:rPr lang="ko-KR" altLang="en-US" sz="1400" dirty="0" smtClean="0"/>
                        <a:t>태그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:password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“password” /&gt;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:radio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“radio” /&gt;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:selected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&lt;select&gt;&lt;option selected=“selected”&gt;&lt;/option&gt;&lt;/select&gt;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:submit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“submit” /&gt;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:text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“text” /&gt;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:hidden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“hidden” /&gt;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4987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:button, :enable, :disable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699" y="3013844"/>
            <a:ext cx="11192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:button</a:t>
            </a:r>
            <a:r>
              <a:rPr lang="ko-KR" altLang="en-US" sz="2400" dirty="0" smtClean="0">
                <a:solidFill>
                  <a:schemeClr val="bg1"/>
                </a:solidFill>
              </a:rPr>
              <a:t>은 </a:t>
            </a:r>
            <a:r>
              <a:rPr lang="en-US" altLang="ko-KR" sz="24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 속성이 </a:t>
            </a:r>
            <a:r>
              <a:rPr lang="en-US" altLang="ko-KR" sz="2400" dirty="0" smtClean="0">
                <a:solidFill>
                  <a:schemeClr val="bg1"/>
                </a:solidFill>
              </a:rPr>
              <a:t>button</a:t>
            </a:r>
            <a:r>
              <a:rPr lang="ko-KR" altLang="en-US" sz="2400" dirty="0" smtClean="0">
                <a:solidFill>
                  <a:schemeClr val="bg1"/>
                </a:solidFill>
              </a:rPr>
              <a:t>이거나 </a:t>
            </a:r>
            <a:r>
              <a:rPr lang="en-US" altLang="ko-KR" sz="2400" dirty="0" smtClean="0">
                <a:solidFill>
                  <a:schemeClr val="bg1"/>
                </a:solidFill>
              </a:rPr>
              <a:t>&lt;button&gt;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$(“:button”)</a:t>
            </a:r>
            <a:r>
              <a:rPr lang="ko-KR" altLang="en-US" sz="2400" dirty="0" smtClean="0">
                <a:solidFill>
                  <a:schemeClr val="bg1"/>
                </a:solidFill>
              </a:rPr>
              <a:t>은 </a:t>
            </a:r>
            <a:r>
              <a:rPr lang="en-US" altLang="ko-KR" sz="2400" dirty="0" smtClean="0">
                <a:solidFill>
                  <a:schemeClr val="bg1"/>
                </a:solidFill>
              </a:rPr>
              <a:t>$(“button, input[type=‘button’]”)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표현식과</a:t>
            </a:r>
            <a:r>
              <a:rPr lang="ko-KR" altLang="en-US" sz="2400" dirty="0" smtClean="0">
                <a:solidFill>
                  <a:schemeClr val="bg1"/>
                </a:solidFill>
              </a:rPr>
              <a:t> 같다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:enable</a:t>
            </a:r>
            <a:r>
              <a:rPr lang="ko-KR" altLang="en-US" sz="2400" dirty="0" smtClean="0">
                <a:solidFill>
                  <a:schemeClr val="bg1"/>
                </a:solidFill>
              </a:rPr>
              <a:t>은 활성화된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:disable</a:t>
            </a:r>
            <a:r>
              <a:rPr lang="ko-KR" altLang="en-US" sz="2400" dirty="0" smtClean="0">
                <a:solidFill>
                  <a:schemeClr val="bg1"/>
                </a:solidFill>
              </a:rPr>
              <a:t>은 비활성화된 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00939" y="1134472"/>
            <a:ext cx="3296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":button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enabled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537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. :button, :enable, :disable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1274" y="5168700"/>
            <a:ext cx="8752114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&lt;button&gt;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태그와 </a:t>
            </a:r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</a:t>
            </a:r>
            <a:r>
              <a:rPr lang="en-US" altLang="ko-KR" sz="1600" dirty="0" smtClean="0">
                <a:solidFill>
                  <a:schemeClr val="bg1"/>
                </a:solidFill>
              </a:rPr>
              <a:t>type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button</a:t>
            </a:r>
            <a:r>
              <a:rPr lang="ko-KR" altLang="en-US" sz="1600" dirty="0" smtClean="0">
                <a:solidFill>
                  <a:schemeClr val="bg1"/>
                </a:solidFill>
              </a:rPr>
              <a:t>인 모든 요소에 </a:t>
            </a:r>
            <a:r>
              <a:rPr lang="en-US" altLang="ko-KR" sz="1600" dirty="0" smtClean="0">
                <a:solidFill>
                  <a:schemeClr val="bg1"/>
                </a:solidFill>
              </a:rPr>
              <a:t>border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id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disabl</a:t>
            </a:r>
            <a:r>
              <a:rPr lang="ko-KR" altLang="en-US" sz="1600" dirty="0" smtClean="0">
                <a:solidFill>
                  <a:schemeClr val="bg1"/>
                </a:solidFill>
              </a:rPr>
              <a:t>인 버튼 클릭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type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속성이 </a:t>
            </a:r>
            <a:r>
              <a:rPr lang="en-US" altLang="ko-KR" sz="1600" dirty="0" smtClean="0">
                <a:solidFill>
                  <a:schemeClr val="bg1"/>
                </a:solidFill>
              </a:rPr>
              <a:t>text</a:t>
            </a:r>
            <a:r>
              <a:rPr lang="ko-KR" altLang="en-US" sz="1600" dirty="0" smtClean="0">
                <a:solidFill>
                  <a:schemeClr val="bg1"/>
                </a:solidFill>
              </a:rPr>
              <a:t>인 활성화된 요소를 찾아서 </a:t>
            </a:r>
            <a:r>
              <a:rPr lang="en-US" altLang="ko-KR" sz="1600" dirty="0" smtClean="0">
                <a:solidFill>
                  <a:schemeClr val="bg1"/>
                </a:solidFill>
              </a:rPr>
              <a:t>enabled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속성을 제거하고 </a:t>
            </a:r>
            <a:r>
              <a:rPr lang="en-US" altLang="ko-KR" sz="1600" dirty="0" smtClean="0">
                <a:solidFill>
                  <a:schemeClr val="bg1"/>
                </a:solidFill>
              </a:rPr>
              <a:t>disabled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속성을 추가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id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enable</a:t>
            </a:r>
            <a:r>
              <a:rPr lang="ko-KR" altLang="en-US" sz="1600" dirty="0" smtClean="0">
                <a:solidFill>
                  <a:schemeClr val="bg1"/>
                </a:solidFill>
              </a:rPr>
              <a:t>인 버튼 클릭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type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속성이 </a:t>
            </a:r>
            <a:r>
              <a:rPr lang="en-US" altLang="ko-KR" sz="1600" dirty="0" smtClean="0">
                <a:solidFill>
                  <a:schemeClr val="bg1"/>
                </a:solidFill>
              </a:rPr>
              <a:t>text</a:t>
            </a:r>
            <a:r>
              <a:rPr lang="ko-KR" altLang="en-US" sz="1600" dirty="0" smtClean="0">
                <a:solidFill>
                  <a:schemeClr val="bg1"/>
                </a:solidFill>
              </a:rPr>
              <a:t>인 비활성화된 요소를 찾아 </a:t>
            </a:r>
            <a:r>
              <a:rPr lang="en-US" altLang="ko-KR" sz="1600" dirty="0" smtClean="0">
                <a:solidFill>
                  <a:schemeClr val="bg1"/>
                </a:solidFill>
              </a:rPr>
              <a:t>disabled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 제거하고 </a:t>
            </a:r>
            <a:r>
              <a:rPr lang="en-US" altLang="ko-KR" sz="1600" dirty="0" smtClean="0">
                <a:solidFill>
                  <a:schemeClr val="bg1"/>
                </a:solidFill>
              </a:rPr>
              <a:t>enabled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 추가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18780"/>
            <a:ext cx="10778662" cy="55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777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. :button, :enable, :disable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60" y="1536028"/>
            <a:ext cx="6181880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기본</a:t>
            </a:r>
            <a:r>
              <a:rPr lang="en-US" altLang="ko-KR" sz="2800" dirty="0" smtClean="0">
                <a:solidFill>
                  <a:schemeClr val="bg1"/>
                </a:solidFill>
              </a:rPr>
              <a:t>(Core)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138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:checkbox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:checked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699" y="3013844"/>
            <a:ext cx="11192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:checkbox</a:t>
            </a:r>
            <a:r>
              <a:rPr lang="ko-KR" altLang="en-US" sz="2400" dirty="0" smtClean="0">
                <a:solidFill>
                  <a:schemeClr val="bg1"/>
                </a:solidFill>
              </a:rPr>
              <a:t>은 </a:t>
            </a:r>
            <a:r>
              <a:rPr lang="en-US" altLang="ko-KR" sz="24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 중 </a:t>
            </a:r>
            <a:r>
              <a:rPr lang="en-US" altLang="ko-KR" sz="2400" dirty="0" smtClean="0">
                <a:solidFill>
                  <a:schemeClr val="bg1"/>
                </a:solidFill>
              </a:rPr>
              <a:t>type 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속성의 값이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checkbo</a:t>
            </a:r>
            <a:r>
              <a:rPr lang="ko-KR" altLang="en-US" sz="2400" dirty="0" smtClean="0">
                <a:solidFill>
                  <a:schemeClr val="bg1"/>
                </a:solidFill>
              </a:rPr>
              <a:t>인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$(“[type=‘checkbox]”)</a:t>
            </a:r>
            <a:r>
              <a:rPr lang="ko-KR" altLang="en-US" sz="2400" dirty="0" smtClean="0">
                <a:solidFill>
                  <a:schemeClr val="bg1"/>
                </a:solidFill>
              </a:rPr>
              <a:t>와 동일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</a:rPr>
              <a:t> 보통 </a:t>
            </a:r>
            <a:r>
              <a:rPr lang="en-US" altLang="ko-KR" sz="2400" dirty="0" smtClean="0">
                <a:solidFill>
                  <a:schemeClr val="bg1"/>
                </a:solidFill>
              </a:rPr>
              <a:t>&lt;input&gt; 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태그에서 많이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$(“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input:checkbox</a:t>
            </a:r>
            <a:r>
              <a:rPr lang="en-US" altLang="ko-KR" sz="2400" dirty="0" smtClean="0">
                <a:solidFill>
                  <a:schemeClr val="bg1"/>
                </a:solidFill>
              </a:rPr>
              <a:t>”)</a:t>
            </a:r>
            <a:r>
              <a:rPr lang="ko-KR" altLang="en-US" sz="2400" dirty="0" smtClean="0">
                <a:solidFill>
                  <a:schemeClr val="bg1"/>
                </a:solidFill>
              </a:rPr>
              <a:t>로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checke</a:t>
            </a:r>
            <a:r>
              <a:rPr lang="ko-KR" altLang="en-US" sz="2400" dirty="0" smtClean="0">
                <a:solidFill>
                  <a:schemeClr val="bg1"/>
                </a:solidFill>
              </a:rPr>
              <a:t>는 속성이</a:t>
            </a:r>
            <a:r>
              <a:rPr lang="en-US" altLang="ko-KR" sz="2400" dirty="0" smtClean="0">
                <a:solidFill>
                  <a:schemeClr val="bg1"/>
                </a:solidFill>
              </a:rPr>
              <a:t> checked </a:t>
            </a:r>
            <a:r>
              <a:rPr lang="ko-KR" altLang="en-US" sz="2400" dirty="0" smtClean="0">
                <a:solidFill>
                  <a:schemeClr val="bg1"/>
                </a:solidFill>
              </a:rPr>
              <a:t>또는 </a:t>
            </a:r>
            <a:r>
              <a:rPr lang="en-US" altLang="ko-KR" sz="2400" dirty="0" smtClean="0">
                <a:solidFill>
                  <a:schemeClr val="bg1"/>
                </a:solidFill>
              </a:rPr>
              <a:t>selected</a:t>
            </a:r>
            <a:r>
              <a:rPr lang="ko-KR" altLang="en-US" sz="2400" dirty="0" smtClean="0">
                <a:solidFill>
                  <a:schemeClr val="bg1"/>
                </a:solidFill>
              </a:rPr>
              <a:t>된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 중 </a:t>
            </a:r>
            <a:r>
              <a:rPr lang="en-US" altLang="ko-KR" sz="2400" dirty="0" smtClean="0">
                <a:solidFill>
                  <a:schemeClr val="bg1"/>
                </a:solidFill>
              </a:rPr>
              <a:t>type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 값이 </a:t>
            </a:r>
            <a:r>
              <a:rPr lang="en-US" altLang="ko-KR" sz="2400" dirty="0" smtClean="0">
                <a:solidFill>
                  <a:schemeClr val="bg1"/>
                </a:solidFill>
              </a:rPr>
              <a:t>checkbox</a:t>
            </a:r>
            <a:r>
              <a:rPr lang="ko-KR" altLang="en-US" sz="2400" dirty="0" smtClean="0">
                <a:solidFill>
                  <a:schemeClr val="bg1"/>
                </a:solidFill>
              </a:rPr>
              <a:t>또는 </a:t>
            </a:r>
            <a:r>
              <a:rPr lang="en-US" altLang="ko-KR" sz="2400" dirty="0" smtClean="0">
                <a:solidFill>
                  <a:schemeClr val="bg1"/>
                </a:solidFill>
              </a:rPr>
              <a:t>radio</a:t>
            </a:r>
            <a:r>
              <a:rPr lang="ko-KR" altLang="en-US" sz="2400" dirty="0" smtClean="0">
                <a:solidFill>
                  <a:schemeClr val="bg1"/>
                </a:solidFill>
              </a:rPr>
              <a:t>이거나 </a:t>
            </a:r>
            <a:r>
              <a:rPr lang="en-US" altLang="ko-KR" sz="2400" dirty="0" smtClean="0">
                <a:solidFill>
                  <a:schemeClr val="bg1"/>
                </a:solidFill>
              </a:rPr>
              <a:t>&lt;select&gt;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태그에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앞으로 배울 </a:t>
            </a:r>
            <a:r>
              <a:rPr lang="en-US" altLang="ko-KR" sz="2400" dirty="0" smtClean="0">
                <a:solidFill>
                  <a:schemeClr val="bg1"/>
                </a:solidFill>
              </a:rPr>
              <a:t>:selected 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dirty="0" smtClean="0">
                <a:solidFill>
                  <a:schemeClr val="bg1"/>
                </a:solidFill>
              </a:rPr>
              <a:t>&lt;select&gt;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에서만 사용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88150" y="1119874"/>
            <a:ext cx="40992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input:checkbox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":checked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219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:checkbox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:checked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5123" y="5659369"/>
            <a:ext cx="7434208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모든 </a:t>
            </a:r>
            <a:r>
              <a:rPr lang="en-US" altLang="ko-KR" sz="1600" dirty="0" smtClean="0">
                <a:solidFill>
                  <a:schemeClr val="bg1"/>
                </a:solidFill>
              </a:rPr>
              <a:t>checkbox</a:t>
            </a:r>
            <a:r>
              <a:rPr lang="ko-KR" altLang="en-US" sz="1600" dirty="0" smtClean="0">
                <a:solidFill>
                  <a:schemeClr val="bg1"/>
                </a:solidFill>
              </a:rPr>
              <a:t>에 </a:t>
            </a:r>
            <a:r>
              <a:rPr lang="en-US" altLang="ko-KR" sz="1600" dirty="0" smtClean="0">
                <a:solidFill>
                  <a:schemeClr val="bg1"/>
                </a:solidFill>
              </a:rPr>
              <a:t>border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스타일을 적용하고 실제로 </a:t>
            </a:r>
            <a:r>
              <a:rPr lang="en-US" altLang="ko-KR" sz="1600" dirty="0" smtClean="0">
                <a:solidFill>
                  <a:schemeClr val="bg1"/>
                </a:solidFill>
              </a:rPr>
              <a:t>check</a:t>
            </a:r>
            <a:r>
              <a:rPr lang="ko-KR" altLang="en-US" sz="1600" dirty="0" smtClean="0">
                <a:solidFill>
                  <a:schemeClr val="bg1"/>
                </a:solidFill>
              </a:rPr>
              <a:t>된 태그의 값을 출력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7" y="847120"/>
            <a:ext cx="11473666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677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:selected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5" y="2901877"/>
            <a:ext cx="1127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&lt;select&gt;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태그의 하위 태그로 사용하는 </a:t>
            </a:r>
            <a:r>
              <a:rPr lang="en-US" altLang="ko-KR" sz="2400" dirty="0" smtClean="0">
                <a:solidFill>
                  <a:schemeClr val="bg1"/>
                </a:solidFill>
              </a:rPr>
              <a:t>&lt;option&gt;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 중에서 선택된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오직 </a:t>
            </a:r>
            <a:r>
              <a:rPr lang="en-US" altLang="ko-KR" sz="2400" dirty="0" smtClean="0">
                <a:solidFill>
                  <a:schemeClr val="bg1"/>
                </a:solidFill>
              </a:rPr>
              <a:t>&lt;select&gt;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태그에서만 동작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5256" y="1379938"/>
            <a:ext cx="2945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":selected"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053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3. :selected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2460" y="4258985"/>
            <a:ext cx="3653018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&lt;select&gt;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 선택한 값을 출력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51735"/>
            <a:ext cx="10479932" cy="59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84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Content Filter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694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Content Filter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1521847"/>
            <a:ext cx="1088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폼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 내에 사용된 요소</a:t>
            </a:r>
            <a:r>
              <a:rPr lang="en-US" altLang="ko-KR" sz="2400" dirty="0" smtClean="0">
                <a:solidFill>
                  <a:schemeClr val="bg1"/>
                </a:solidFill>
              </a:rPr>
              <a:t>(text, file,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textarea</a:t>
            </a:r>
            <a:r>
              <a:rPr lang="en-US" altLang="ko-KR" sz="2400" dirty="0" smtClean="0">
                <a:solidFill>
                  <a:schemeClr val="bg1"/>
                </a:solidFill>
              </a:rPr>
              <a:t>, button, radio,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checkbo</a:t>
            </a:r>
            <a:r>
              <a:rPr lang="ko-KR" altLang="en-US" sz="2400" dirty="0" smtClean="0">
                <a:solidFill>
                  <a:schemeClr val="bg1"/>
                </a:solidFill>
              </a:rPr>
              <a:t>등</a:t>
            </a:r>
            <a:r>
              <a:rPr lang="en-US" altLang="ko-KR" sz="2400" dirty="0" smtClean="0">
                <a:solidFill>
                  <a:schemeClr val="bg1"/>
                </a:solidFill>
              </a:rPr>
              <a:t>) </a:t>
            </a:r>
            <a:r>
              <a:rPr lang="ko-KR" altLang="en-US" sz="2400" dirty="0" smtClean="0">
                <a:solidFill>
                  <a:schemeClr val="bg1"/>
                </a:solidFill>
              </a:rPr>
              <a:t>를 선택할 때 적합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33361"/>
              </p:ext>
            </p:extLst>
          </p:nvPr>
        </p:nvGraphicFramePr>
        <p:xfrm>
          <a:off x="904987" y="3082220"/>
          <a:ext cx="1038971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721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1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:contains(text)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지정된 </a:t>
                      </a:r>
                      <a:r>
                        <a:rPr lang="en-US" altLang="ko-KR" sz="1800" dirty="0" smtClean="0"/>
                        <a:t>text</a:t>
                      </a:r>
                      <a:r>
                        <a:rPr lang="ko-KR" altLang="en-US" sz="1800" dirty="0" smtClean="0"/>
                        <a:t>와 일치하는 문자열이 존재하는 요소를 반환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대소문자 구별함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:empty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자식 요소가 존재하지 않고 텍스트 값이 비어 있는 요소를 반환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:has(selector)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지정된 </a:t>
                      </a:r>
                      <a:r>
                        <a:rPr lang="en-US" altLang="ko-KR" sz="1800" dirty="0" smtClean="0"/>
                        <a:t>selector</a:t>
                      </a:r>
                      <a:r>
                        <a:rPr lang="ko-KR" altLang="en-US" sz="1800" dirty="0" smtClean="0"/>
                        <a:t>가 자식 요소로 존재하는 모든 요소를 반환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:parent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자식 요소가 존재하거나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텍스트 값을 가지고 있는 요소를 반환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8555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: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contains(text)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699" y="3013844"/>
            <a:ext cx="11192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지정한</a:t>
            </a:r>
            <a:r>
              <a:rPr lang="en-US" altLang="ko-KR" sz="2400" dirty="0" smtClean="0">
                <a:solidFill>
                  <a:schemeClr val="bg1"/>
                </a:solidFill>
              </a:rPr>
              <a:t> text</a:t>
            </a:r>
            <a:r>
              <a:rPr lang="ko-KR" altLang="en-US" sz="2400" dirty="0" smtClean="0">
                <a:solidFill>
                  <a:schemeClr val="bg1"/>
                </a:solidFill>
              </a:rPr>
              <a:t>문자열이 존재하는 해당 요소를 반환한다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대소문자를 구별하고 대상 요소 뿐만 아니라 하위 요소까지도 검색한다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73748" y="1199869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":contains(text)"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273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1. :contains(text)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5714" y="3300851"/>
            <a:ext cx="8248262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&lt;div&gt;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“John”</a:t>
            </a:r>
            <a:r>
              <a:rPr lang="ko-KR" altLang="en-US" sz="1600" dirty="0" smtClean="0">
                <a:solidFill>
                  <a:schemeClr val="bg1"/>
                </a:solidFill>
              </a:rPr>
              <a:t>을 포함하는 태그를 선택하여 글자에 </a:t>
            </a:r>
            <a:r>
              <a:rPr lang="en-US" altLang="ko-KR" sz="1600" dirty="0" smtClean="0">
                <a:solidFill>
                  <a:schemeClr val="bg1"/>
                </a:solidFill>
              </a:rPr>
              <a:t>underline</a:t>
            </a:r>
            <a:r>
              <a:rPr lang="ko-KR" altLang="en-US" sz="1600" dirty="0" smtClean="0">
                <a:solidFill>
                  <a:schemeClr val="bg1"/>
                </a:solidFill>
              </a:rPr>
              <a:t>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설정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51076"/>
            <a:ext cx="10998137" cy="54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496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empty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699" y="3013844"/>
            <a:ext cx="11192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자식 요소가 존재하지 않고 내용이 비어 있는 요소를 반환한다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&lt;</a:t>
            </a:r>
            <a:r>
              <a:rPr lang="en-US" altLang="ko-KR" sz="2400" dirty="0" smtClean="0">
                <a:solidFill>
                  <a:schemeClr val="bg1"/>
                </a:solidFill>
              </a:rPr>
              <a:t>input</a:t>
            </a:r>
            <a:r>
              <a:rPr lang="en-US" altLang="ko-KR" sz="2400" dirty="0" smtClean="0">
                <a:solidFill>
                  <a:schemeClr val="bg1"/>
                </a:solidFill>
              </a:rPr>
              <a:t>&gt;,&lt;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2400" dirty="0" smtClean="0">
                <a:solidFill>
                  <a:schemeClr val="bg1"/>
                </a:solidFill>
              </a:rPr>
              <a:t>&gt;,&lt;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hr</a:t>
            </a:r>
            <a:r>
              <a:rPr lang="en-US" altLang="ko-KR" sz="2400" dirty="0" smtClean="0">
                <a:solidFill>
                  <a:schemeClr val="bg1"/>
                </a:solidFill>
              </a:rPr>
              <a:t>&gt;,&lt;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br</a:t>
            </a:r>
            <a:r>
              <a:rPr lang="en-US" altLang="ko-KR" sz="2400" dirty="0" smtClean="0">
                <a:solidFill>
                  <a:schemeClr val="bg1"/>
                </a:solidFill>
              </a:rPr>
              <a:t>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 등이 대표적으로 선택된다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61010" y="1379938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":empty"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739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2. :empty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8958" y="3907206"/>
            <a:ext cx="952426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내용이 없는 </a:t>
            </a:r>
            <a:r>
              <a:rPr lang="en-US" altLang="ko-KR" sz="1600" dirty="0" smtClean="0">
                <a:solidFill>
                  <a:schemeClr val="bg1"/>
                </a:solidFill>
              </a:rPr>
              <a:t>&lt;td&gt;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선택하여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“Was empty!”</a:t>
            </a:r>
            <a:r>
              <a:rPr lang="ko-KR" altLang="en-US" sz="1600" dirty="0" smtClean="0">
                <a:solidFill>
                  <a:schemeClr val="bg1"/>
                </a:solidFill>
              </a:rPr>
              <a:t>로 내용을 채우고 배경색은 </a:t>
            </a:r>
            <a:r>
              <a:rPr lang="en-US" altLang="ko-KR" sz="1600" dirty="0" smtClean="0">
                <a:solidFill>
                  <a:schemeClr val="bg1"/>
                </a:solidFill>
              </a:rPr>
              <a:t>green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설정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711600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3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jQuery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</a:rPr>
              <a:t>기본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(Core) </a:t>
            </a:r>
            <a:r>
              <a:rPr lang="ko-KR" altLang="en-US" sz="3200" dirty="0" err="1" smtClean="0">
                <a:solidFill>
                  <a:schemeClr val="bg1"/>
                </a:solidFill>
                <a:latin typeface="+mj-ea"/>
              </a:rPr>
              <a:t>선택자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29658"/>
              </p:ext>
            </p:extLst>
          </p:nvPr>
        </p:nvGraphicFramePr>
        <p:xfrm>
          <a:off x="1288190" y="3005740"/>
          <a:ext cx="96156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6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486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All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"*"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 DOM</a:t>
                      </a:r>
                      <a:r>
                        <a:rPr lang="ko-KR" altLang="en-US" dirty="0" smtClean="0"/>
                        <a:t>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모든 </a:t>
                      </a:r>
                      <a:r>
                        <a:rPr lang="en-US" altLang="ko-KR" dirty="0" smtClean="0"/>
                        <a:t>Element </a:t>
                      </a:r>
                      <a:r>
                        <a:rPr lang="ko-KR" altLang="en-US" dirty="0" smtClean="0"/>
                        <a:t>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"tag"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tag</a:t>
                      </a:r>
                      <a:r>
                        <a:rPr lang="ko-KR" altLang="en-US" dirty="0" smtClean="0"/>
                        <a:t>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일치하는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"#id"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id</a:t>
                      </a:r>
                      <a:r>
                        <a:rPr lang="ko-KR" altLang="en-US" dirty="0" smtClean="0"/>
                        <a:t>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일치하는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Class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".class"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class</a:t>
                      </a:r>
                      <a:r>
                        <a:rPr lang="ko-KR" altLang="en-US" dirty="0" smtClean="0"/>
                        <a:t>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일치하는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Multiple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"tag1, tag2"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tag1,</a:t>
                      </a:r>
                      <a:r>
                        <a:rPr lang="en-US" altLang="ko-KR" baseline="0" dirty="0" smtClean="0"/>
                        <a:t> tag2 </a:t>
                      </a:r>
                      <a:r>
                        <a:rPr lang="ko-KR" altLang="en-US" baseline="0" dirty="0" err="1" smtClean="0"/>
                        <a:t>와</a:t>
                      </a:r>
                      <a:r>
                        <a:rPr lang="ko-KR" altLang="en-US" dirty="0" err="1" smtClean="0"/>
                        <a:t>일치하는</a:t>
                      </a:r>
                      <a:r>
                        <a:rPr lang="ko-KR" altLang="en-US" dirty="0" smtClean="0"/>
                        <a:t>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8474" y="906087"/>
            <a:ext cx="10635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가장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중요한 역할이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en-US" altLang="ko-KR" sz="2400" dirty="0" smtClean="0">
                <a:solidFill>
                  <a:schemeClr val="bg1"/>
                </a:solidFill>
              </a:rPr>
              <a:t>(Selector)</a:t>
            </a:r>
            <a:r>
              <a:rPr lang="ko-KR" altLang="en-US" sz="2400" dirty="0" smtClean="0">
                <a:solidFill>
                  <a:schemeClr val="bg1"/>
                </a:solidFill>
              </a:rPr>
              <a:t>이다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CSS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유사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아래 가장 기본이 되는 기본</a:t>
            </a:r>
            <a:r>
              <a:rPr lang="en-US" altLang="ko-KR" sz="2400" dirty="0" smtClean="0">
                <a:solidFill>
                  <a:schemeClr val="bg1"/>
                </a:solidFill>
              </a:rPr>
              <a:t>(Core)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506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:has(selector)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7110" y="3230175"/>
            <a:ext cx="716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를 포함하는 모든 요소를 반환한다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75164" y="1865130"/>
            <a:ext cx="4325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":has(selector)"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914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3. :has(selector)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1719" y="5737867"/>
            <a:ext cx="8752114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&lt;p&gt;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포함하는 </a:t>
            </a:r>
            <a:r>
              <a:rPr lang="en-US" altLang="ko-KR" sz="1600" dirty="0" smtClean="0">
                <a:solidFill>
                  <a:schemeClr val="bg1"/>
                </a:solidFill>
              </a:rPr>
              <a:t>&lt;div&gt;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검색하여 배경색을 </a:t>
            </a:r>
            <a:r>
              <a:rPr lang="en-US" altLang="ko-KR" sz="1600" dirty="0" smtClean="0">
                <a:solidFill>
                  <a:schemeClr val="bg1"/>
                </a:solidFill>
              </a:rPr>
              <a:t>green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설정한다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9620322" cy="46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224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:parent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699" y="3013844"/>
            <a:ext cx="111921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자식 요소를 가지고 있거나 텍스트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내용</a:t>
            </a:r>
            <a:r>
              <a:rPr lang="en-US" altLang="ko-KR" sz="2400" dirty="0" smtClean="0">
                <a:solidFill>
                  <a:schemeClr val="bg1"/>
                </a:solidFill>
              </a:rPr>
              <a:t>) </a:t>
            </a:r>
            <a:r>
              <a:rPr lang="ko-KR" altLang="en-US" sz="2400" dirty="0" smtClean="0">
                <a:solidFill>
                  <a:schemeClr val="bg1"/>
                </a:solidFill>
              </a:rPr>
              <a:t>값을 가지고 있는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즉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대상이 되는 요소는 다른 요소의 부모 요소이거나 텍스트 값을 가진다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:empty</a:t>
            </a:r>
            <a:r>
              <a:rPr lang="ko-KR" altLang="en-US" sz="2400" dirty="0" smtClean="0">
                <a:solidFill>
                  <a:schemeClr val="bg1"/>
                </a:solidFill>
              </a:rPr>
              <a:t>와는 반대되는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62426" y="1538559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":parent"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555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4. :parent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3236" y="2322864"/>
            <a:ext cx="6736701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자식 및 내용이 있는 </a:t>
            </a:r>
            <a:r>
              <a:rPr lang="en-US" altLang="ko-KR" sz="1600" dirty="0" smtClean="0">
                <a:solidFill>
                  <a:schemeClr val="bg1"/>
                </a:solidFill>
              </a:rPr>
              <a:t>&lt;td&gt;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선택하여 배경색을 </a:t>
            </a:r>
            <a:r>
              <a:rPr lang="en-US" altLang="ko-KR" sz="1600" dirty="0" smtClean="0">
                <a:solidFill>
                  <a:schemeClr val="bg1"/>
                </a:solidFill>
              </a:rPr>
              <a:t>green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설정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760373" cy="59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7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3538</Words>
  <Application>Microsoft Office PowerPoint</Application>
  <PresentationFormat>와이드스크린</PresentationFormat>
  <Paragraphs>561</Paragraphs>
  <Slides>93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98" baseType="lpstr">
      <vt:lpstr>맑은 고딕</vt:lpstr>
      <vt:lpstr>Arial</vt:lpstr>
      <vt:lpstr>Consolas</vt:lpstr>
      <vt:lpstr>Wingdings</vt:lpstr>
      <vt:lpstr>Office 테마</vt:lpstr>
      <vt:lpstr>jQuery(제이쿼리)</vt:lpstr>
      <vt:lpstr>jQuery</vt:lpstr>
      <vt:lpstr>jQuery의 특징</vt:lpstr>
      <vt:lpstr>jQuery의 설치</vt:lpstr>
      <vt:lpstr>jQuery의 문법</vt:lpstr>
      <vt:lpstr>$(document).ready()함수</vt:lpstr>
      <vt:lpstr>$(document).ready()함수</vt:lpstr>
      <vt:lpstr>PowerPoint 프레젠테이션</vt:lpstr>
      <vt:lpstr>jQuery 기본(Core) 선택자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추가 객체</dc:title>
  <dc:creator>Mirim</dc:creator>
  <cp:lastModifiedBy>Lee HyungSub</cp:lastModifiedBy>
  <cp:revision>59</cp:revision>
  <dcterms:created xsi:type="dcterms:W3CDTF">2020-05-26T05:26:18Z</dcterms:created>
  <dcterms:modified xsi:type="dcterms:W3CDTF">2020-06-17T13:11:01Z</dcterms:modified>
</cp:coreProperties>
</file>