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1" r:id="rId38"/>
    <p:sldId id="296" r:id="rId39"/>
    <p:sldId id="292" r:id="rId40"/>
    <p:sldId id="297" r:id="rId41"/>
    <p:sldId id="293" r:id="rId42"/>
    <p:sldId id="298" r:id="rId43"/>
    <p:sldId id="294" r:id="rId44"/>
    <p:sldId id="299" r:id="rId45"/>
    <p:sldId id="300" r:id="rId46"/>
    <p:sldId id="301" r:id="rId47"/>
    <p:sldId id="317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425-C593-4B03-B6D2-2151E91FBCF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jQuery(</a:t>
            </a:r>
            <a:r>
              <a:rPr lang="ko-KR" altLang="en-US" dirty="0" smtClean="0">
                <a:solidFill>
                  <a:schemeClr val="bg1"/>
                </a:solidFill>
              </a:rPr>
              <a:t>제이쿼리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제이쿼리 시작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All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모든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0794" y="904439"/>
            <a:ext cx="10405229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$("*") </a:t>
            </a:r>
            <a:r>
              <a:rPr lang="ko-KR" alt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실습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"jquery-3.1.1.js"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color"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 요소의 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글자색을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 설정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26" y="3009684"/>
            <a:ext cx="1070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getElementsByTagName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 수행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1625" y="1639468"/>
            <a:ext cx="25649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1" y="792472"/>
            <a:ext cx="10132430" cy="570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0397" y="4642539"/>
            <a:ext cx="689236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태그만을 선택하여 </a:t>
            </a:r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태그를 배열로 반환 받기 때문에 인덱스를 사용하여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9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5" y="2024799"/>
            <a:ext cx="10884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값과 일치하는 요소만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객체로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선택하기 위해서 </a:t>
            </a:r>
            <a:r>
              <a:rPr lang="en-US" altLang="ko-KR" sz="2400" dirty="0" smtClean="0">
                <a:solidFill>
                  <a:schemeClr val="bg1"/>
                </a:solidFill>
              </a:rPr>
              <a:t>‘#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getElementById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기능을 수행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유일해야 하며 같은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값이 다수 있을 경우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리턴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4494" y="1377858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"#id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1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632346" cy="5712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600" y="4269315"/>
            <a:ext cx="68923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“target”</a:t>
            </a:r>
            <a:r>
              <a:rPr lang="ko-KR" altLang="en-US" dirty="0" smtClean="0">
                <a:solidFill>
                  <a:schemeClr val="bg1"/>
                </a:solidFill>
              </a:rPr>
              <a:t>인 태그만을 </a:t>
            </a:r>
            <a:r>
              <a:rPr lang="en-US" altLang="ko-KR" dirty="0" smtClean="0">
                <a:solidFill>
                  <a:schemeClr val="bg1"/>
                </a:solidFill>
              </a:rPr>
              <a:t>‘red’</a:t>
            </a:r>
            <a:r>
              <a:rPr lang="ko-KR" altLang="en-US" dirty="0" smtClean="0">
                <a:solidFill>
                  <a:schemeClr val="bg1"/>
                </a:solidFill>
              </a:rPr>
              <a:t>로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dirty="0" smtClean="0">
                <a:solidFill>
                  <a:schemeClr val="bg1"/>
                </a:solidFill>
              </a:rPr>
              <a:t> 이용하여 선택된 태그의 내용을 검색하는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인자가 없는 </a:t>
            </a:r>
            <a:r>
              <a:rPr lang="en-US" altLang="ko-KR" dirty="0" smtClean="0">
                <a:solidFill>
                  <a:schemeClr val="bg1"/>
                </a:solidFill>
              </a:rPr>
              <a:t>text()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이용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내용에 값을 설정하기 위해서는 </a:t>
            </a:r>
            <a:r>
              <a:rPr lang="en-US" altLang="ko-KR" dirty="0" smtClean="0">
                <a:solidFill>
                  <a:schemeClr val="bg1"/>
                </a:solidFill>
              </a:rPr>
              <a:t>text(“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r>
              <a:rPr lang="en-US" altLang="ko-KR" dirty="0" smtClean="0">
                <a:solidFill>
                  <a:schemeClr val="bg1"/>
                </a:solidFill>
              </a:rPr>
              <a:t>”)</a:t>
            </a:r>
            <a:r>
              <a:rPr lang="ko-KR" altLang="en-US" dirty="0" smtClean="0">
                <a:solidFill>
                  <a:schemeClr val="bg1"/>
                </a:solidFill>
              </a:rPr>
              <a:t>을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12729" y="1210261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“.class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4799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getElementsByClassName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속성과 일치하는 요소들만 배열로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.(dot)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다르게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동일한 속성값 여러 태그에 중복사용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태그는 기본적으로 하나 이상의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속성값을 가질 수 있으며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sz="2400" dirty="0" smtClean="0">
                <a:solidFill>
                  <a:schemeClr val="bg1"/>
                </a:solidFill>
              </a:rPr>
              <a:t> 하나만 일치하면 됨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8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008" y="4269315"/>
            <a:ext cx="47679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모든 태그 중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태그만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5" y="792472"/>
            <a:ext cx="115955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269" y="4101365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하나에 태그에 여러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속성 값을 가진 태그들을 선택적으로 검색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태그는 하나 이상의 클래스를 가질 수 있고 </a:t>
            </a:r>
            <a:r>
              <a:rPr lang="ko-KR" altLang="en-US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dirty="0" smtClean="0">
                <a:solidFill>
                  <a:schemeClr val="bg1"/>
                </a:solidFill>
              </a:rPr>
              <a:t> 하나만 일치하면 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792472"/>
            <a:ext cx="8614395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5532" y="1070301"/>
            <a:ext cx="5170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6628" y="2052791"/>
            <a:ext cx="7947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한꺼번에 여러 개의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,(</a:t>
            </a:r>
            <a:r>
              <a:rPr lang="ko-KR" altLang="en-US" sz="2400" dirty="0" smtClean="0">
                <a:solidFill>
                  <a:schemeClr val="bg1"/>
                </a:solidFill>
              </a:rPr>
              <a:t>쉼표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각 요소는 </a:t>
            </a:r>
            <a:r>
              <a:rPr lang="en-US" altLang="ko-KR" sz="2400" dirty="0" smtClean="0">
                <a:solidFill>
                  <a:schemeClr val="bg1"/>
                </a:solidFill>
              </a:rPr>
              <a:t>tag</a:t>
            </a:r>
            <a:r>
              <a:rPr lang="ko-KR" altLang="en-US" sz="2400" dirty="0" smtClean="0">
                <a:solidFill>
                  <a:schemeClr val="bg1"/>
                </a:solidFill>
              </a:rPr>
              <a:t>명이 아니어도 상관 없음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속성이나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속성도 사용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2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9553260" cy="5712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0947" y="4036051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&lt;span&gt; </a:t>
            </a:r>
            <a:r>
              <a:rPr lang="ko-KR" altLang="en-US" dirty="0" smtClean="0">
                <a:solidFill>
                  <a:schemeClr val="bg1"/>
                </a:solidFill>
              </a:rPr>
              <a:t>태그 그리고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속성값이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2006</a:t>
            </a:r>
            <a:r>
              <a:rPr lang="ko-KR" altLang="en-US" sz="2400" dirty="0" smtClean="0">
                <a:solidFill>
                  <a:schemeClr val="bg1"/>
                </a:solidFill>
              </a:rPr>
              <a:t>년 </a:t>
            </a:r>
            <a:r>
              <a:rPr lang="en-US" altLang="ko-KR" sz="2400" dirty="0" smtClean="0">
                <a:solidFill>
                  <a:schemeClr val="bg1"/>
                </a:solidFill>
              </a:rPr>
              <a:t>John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Resic</a:t>
            </a:r>
            <a:r>
              <a:rPr lang="ko-KR" altLang="en-US" sz="2400" dirty="0" smtClean="0">
                <a:solidFill>
                  <a:schemeClr val="bg1"/>
                </a:solidFill>
              </a:rPr>
              <a:t>에 의해 만들어진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 </a:t>
            </a:r>
            <a:r>
              <a:rPr lang="ko-KR" altLang="en-US" sz="2400" dirty="0" smtClean="0">
                <a:solidFill>
                  <a:schemeClr val="bg1"/>
                </a:solidFill>
              </a:rPr>
              <a:t>프레임워크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기존의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방법보다 훨씬 단순하고 간결한 코드 형태를 제공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따라서 복잡하고 반복적인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이용한 개발방식에 비해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다양한 효과와 이벤트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쉽고 빠른 개발이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계층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2800" dirty="0" smtClean="0">
                <a:solidFill>
                  <a:schemeClr val="bg1"/>
                </a:solidFill>
              </a:rPr>
              <a:t>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89579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13045" y="1825909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32785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41780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0775" y="4851916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50775" y="3466178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96776" y="346617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2" idx="2"/>
            <a:endCxn id="8" idx="0"/>
          </p:cNvCxnSpPr>
          <p:nvPr/>
        </p:nvCxnSpPr>
        <p:spPr>
          <a:xfrm rot="5400000">
            <a:off x="1930841" y="2202839"/>
            <a:ext cx="1164408" cy="13622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" idx="2"/>
            <a:endCxn id="9" idx="0"/>
          </p:cNvCxnSpPr>
          <p:nvPr/>
        </p:nvCxnSpPr>
        <p:spPr>
          <a:xfrm rot="16200000" flipH="1">
            <a:off x="3353842" y="2142107"/>
            <a:ext cx="1164407" cy="1483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6" idx="0"/>
          </p:cNvCxnSpPr>
          <p:nvPr/>
        </p:nvCxnSpPr>
        <p:spPr>
          <a:xfrm rot="5400000">
            <a:off x="3745474" y="3919479"/>
            <a:ext cx="909879" cy="9549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5" idx="0"/>
          </p:cNvCxnSpPr>
          <p:nvPr/>
        </p:nvCxnSpPr>
        <p:spPr>
          <a:xfrm rot="16200000" flipH="1">
            <a:off x="4690976" y="3928972"/>
            <a:ext cx="909879" cy="936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2"/>
            <a:endCxn id="7" idx="0"/>
          </p:cNvCxnSpPr>
          <p:nvPr/>
        </p:nvCxnSpPr>
        <p:spPr>
          <a:xfrm>
            <a:off x="1831910" y="3942039"/>
            <a:ext cx="0" cy="909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2"/>
          </p:cNvCxnSpPr>
          <p:nvPr/>
        </p:nvCxnSpPr>
        <p:spPr>
          <a:xfrm>
            <a:off x="3194180" y="2301770"/>
            <a:ext cx="89978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</p:cNvCxnSpPr>
          <p:nvPr/>
        </p:nvCxnSpPr>
        <p:spPr>
          <a:xfrm>
            <a:off x="4677911" y="3942038"/>
            <a:ext cx="75140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114524" y="3942039"/>
            <a:ext cx="0" cy="1283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42785" y="2301768"/>
            <a:ext cx="0" cy="292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101945" y="3942039"/>
            <a:ext cx="0" cy="128310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386598" y="2301768"/>
            <a:ext cx="0" cy="29233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2637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자식요소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760" y="2347964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자손요소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18005" y="2329975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조상요소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30385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부모요소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1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96881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18375" y="2987005"/>
          <a:ext cx="107629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Child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$(“parent &gt; child”)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 요소 바로 아래 자식 요소를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Descendant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$(“ancestor</a:t>
                      </a:r>
                      <a:r>
                        <a:rPr lang="en-US" altLang="ko-KR" baseline="0" dirty="0" smtClean="0"/>
                        <a:t> descendant”)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 요소 아래 일치하는 모든 자손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Adjacent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+ next”)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바로 다음에 오는 형제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Sibling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~ siblings”)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이후 형제 요소 중 </a:t>
                      </a:r>
                      <a:r>
                        <a:rPr lang="en-US" altLang="ko-KR" dirty="0" smtClean="0"/>
                        <a:t>siblings</a:t>
                      </a:r>
                      <a:r>
                        <a:rPr lang="ko-KR" altLang="en-US" dirty="0" smtClean="0"/>
                        <a:t>와 동일한</a:t>
                      </a:r>
                      <a:r>
                        <a:rPr lang="ko-KR" altLang="en-US" baseline="0" dirty="0" smtClean="0"/>
                        <a:t> 형제 요소들을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92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088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90160" y="1634516"/>
            <a:ext cx="428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 child"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78758"/>
            <a:ext cx="11193226" cy="6041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4225" y="3398002"/>
            <a:ext cx="817672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ul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태그의 자식인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dirty="0" smtClean="0">
                <a:solidFill>
                  <a:schemeClr val="bg1"/>
                </a:solidFill>
              </a:rPr>
              <a:t>border </a:t>
            </a:r>
            <a:r>
              <a:rPr lang="ko-KR" altLang="en-US" dirty="0" smtClean="0">
                <a:solidFill>
                  <a:schemeClr val="bg1"/>
                </a:solidFill>
              </a:rPr>
              <a:t>스타일을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&lt;li&gt; </a:t>
            </a:r>
            <a:r>
              <a:rPr lang="ko-KR" altLang="en-US" dirty="0" smtClean="0">
                <a:solidFill>
                  <a:schemeClr val="bg1"/>
                </a:solidFill>
              </a:rPr>
              <a:t>태그내의 중첩된 또 다른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태그는 자손이기 때문에 스타일 설정 제외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8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0275" y="1191599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“ancestor descendant"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0884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조상</a:t>
            </a:r>
            <a:r>
              <a:rPr lang="en-US" altLang="ko-KR" sz="2400" dirty="0" smtClean="0">
                <a:solidFill>
                  <a:schemeClr val="bg1"/>
                </a:solidFill>
              </a:rPr>
              <a:t>(ancestor)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후손</a:t>
            </a:r>
            <a:r>
              <a:rPr lang="en-US" altLang="ko-KR" sz="2400" dirty="0" smtClean="0">
                <a:solidFill>
                  <a:schemeClr val="bg1"/>
                </a:solidFill>
              </a:rPr>
              <a:t>(descendant)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</a:t>
            </a:r>
            <a:r>
              <a:rPr lang="ko-KR" altLang="en-US" sz="2400" dirty="0" smtClean="0">
                <a:solidFill>
                  <a:schemeClr val="bg1"/>
                </a:solidFill>
              </a:rPr>
              <a:t>와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관계가 조상과 후손 관계로 확대 되었을 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child 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개념은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비슷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177" y="3240460"/>
            <a:ext cx="832601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안의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요소중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600" dirty="0" smtClean="0">
                <a:solidFill>
                  <a:schemeClr val="bg1"/>
                </a:solidFill>
              </a:rPr>
              <a:t>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input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yellow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697716"/>
            <a:ext cx="10589670" cy="62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</a:t>
            </a:r>
            <a:r>
              <a:rPr lang="en-US" altLang="ko-KR" sz="2400" dirty="0" smtClean="0">
                <a:solidFill>
                  <a:schemeClr val="bg1"/>
                </a:solidFill>
              </a:rPr>
              <a:t>(Level)</a:t>
            </a:r>
            <a:r>
              <a:rPr lang="ko-KR" altLang="en-US" sz="2400" dirty="0" smtClean="0">
                <a:solidFill>
                  <a:schemeClr val="bg1"/>
                </a:solidFill>
              </a:rPr>
              <a:t>의 형제 요소 중에서 바로 인접한 형제 요소 접근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형제 요소 중 바로 다음에 인접한</a:t>
            </a:r>
            <a:r>
              <a:rPr lang="en-US" altLang="ko-KR" sz="2400" dirty="0" smtClean="0">
                <a:solidFill>
                  <a:schemeClr val="bg1"/>
                </a:solidFill>
              </a:rPr>
              <a:t>(adjacent)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en-US" altLang="ko-KR" sz="2400" dirty="0" smtClean="0">
                <a:solidFill>
                  <a:schemeClr val="bg1"/>
                </a:solidFill>
              </a:rPr>
              <a:t>next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1768" y="125196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 next"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1181033" cy="5986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308" y="3294398"/>
            <a:ext cx="69693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&lt;label&gt;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다음에 나오는 인접한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‘blue’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동시에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값을 </a:t>
            </a:r>
            <a:r>
              <a:rPr lang="en-US" altLang="ko-KR" sz="1600" dirty="0" smtClean="0">
                <a:solidFill>
                  <a:schemeClr val="bg1"/>
                </a:solidFill>
              </a:rPr>
              <a:t>“Labeled!”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레벨의 형제 중 인접한 하나의 형제 요소를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형제 요소들을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 바로 다음에 나오는 모든 형제</a:t>
            </a:r>
            <a:r>
              <a:rPr lang="en-US" altLang="ko-KR" sz="2400" dirty="0" smtClean="0">
                <a:solidFill>
                  <a:schemeClr val="bg1"/>
                </a:solidFill>
              </a:rPr>
              <a:t>(siblings)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88829" y="1350219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 siblings"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기반의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처리가 가능하며 기존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비교할 때 매우 쉽고 동적인 화면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 </a:t>
            </a:r>
            <a:r>
              <a:rPr lang="ko-KR" altLang="en-US" sz="2400" dirty="0" smtClean="0">
                <a:solidFill>
                  <a:schemeClr val="bg1"/>
                </a:solidFill>
              </a:rPr>
              <a:t>어플리케이션 개발이 쉽다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한꺼번에 여러 다른 동작을 처리하는 함수를 연결하여 사용하는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bg1"/>
                </a:solidFill>
              </a:rPr>
              <a:t> 체인</a:t>
            </a:r>
            <a:r>
              <a:rPr lang="en-US" altLang="ko-KR" sz="2400" dirty="0" smtClean="0">
                <a:solidFill>
                  <a:schemeClr val="bg1"/>
                </a:solidFill>
              </a:rPr>
              <a:t>＇</a:t>
            </a:r>
            <a:r>
              <a:rPr lang="ko-KR" altLang="en-US" sz="2400" dirty="0" smtClean="0">
                <a:solidFill>
                  <a:schemeClr val="bg1"/>
                </a:solidFill>
              </a:rPr>
              <a:t>기능을 효과적으로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오픈 소스로서 무료이며 다양한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플러그 인을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웹 브라우저에 종류와 상관없이 개발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크로스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브라우징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특징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43926"/>
            <a:ext cx="61513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7791363" cy="5157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889" y="2786528"/>
            <a:ext cx="724922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1600" dirty="0" smtClean="0">
                <a:solidFill>
                  <a:schemeClr val="bg1"/>
                </a:solidFill>
              </a:rPr>
              <a:t>인 태그 다음에 나오는 모든 형제 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8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속성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914456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모든 요소가 가질 수 있는 속성 및 속성값을 이용하여 특정 요소를 반환할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94085"/>
              </p:ext>
            </p:extLst>
          </p:nvPr>
        </p:nvGraphicFramePr>
        <p:xfrm>
          <a:off x="300872" y="2100703"/>
          <a:ext cx="11597950" cy="3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</a:t>
                      </a:r>
                      <a:r>
                        <a:rPr lang="en-US" altLang="ko-KR" baseline="0" dirty="0" smtClean="0"/>
                        <a:t>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 이름을 갖는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Equals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=’value’]”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Not Equals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!=‘value’]”)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일치하지 않는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</a:t>
                      </a:r>
                      <a:r>
                        <a:rPr lang="en-US" altLang="ko-KR" baseline="0" dirty="0" smtClean="0"/>
                        <a:t> Starts With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^=‘value’]”)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 </a:t>
                      </a:r>
                      <a:r>
                        <a:rPr lang="ko-KR" altLang="en-US" dirty="0" smtClean="0"/>
                        <a:t>값으로 시작하는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Ends With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$=‘value’]”)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값으로 끝나는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42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90560"/>
              </p:ext>
            </p:extLst>
          </p:nvPr>
        </p:nvGraphicFramePr>
        <p:xfrm>
          <a:off x="291541" y="1904758"/>
          <a:ext cx="11597950" cy="299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Contains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*=‘value]”)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속성값이 </a:t>
                      </a:r>
                      <a:r>
                        <a:rPr lang="en-US" altLang="ko-KR" baseline="0" dirty="0" smtClean="0"/>
                        <a:t>value </a:t>
                      </a:r>
                      <a:r>
                        <a:rPr lang="ko-KR" altLang="en-US" baseline="0" dirty="0" smtClean="0"/>
                        <a:t>값으로 끝나는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$(“selector[attr1=’value1’][[</a:t>
                      </a:r>
                      <a:r>
                        <a:rPr lang="en-US" altLang="ko-KR" dirty="0" err="1" smtClean="0"/>
                        <a:t>attrN</a:t>
                      </a:r>
                      <a:r>
                        <a:rPr lang="en-US" altLang="ko-KR" dirty="0" smtClean="0"/>
                        <a:t>=‘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en-US" altLang="ko-KR" dirty="0" smtClean="0"/>
                        <a:t>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value1, 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ko-KR" altLang="en-US" dirty="0" smtClean="0"/>
                        <a:t>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Contains Prefix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|=‘value’]”)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value-(hyphen) </a:t>
                      </a:r>
                      <a:r>
                        <a:rPr lang="ko-KR" altLang="en-US" dirty="0" smtClean="0"/>
                        <a:t>형식과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8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504" y="2565974"/>
            <a:ext cx="1121270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구성하는 모든 태그에서 지정된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 이름을 갖는 태그 요소를 모두 선택하여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50168" y="1156003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4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9322" y="79247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$(“selector[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]")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실습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"[id]"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"30px"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아이템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"hey"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아이템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아이템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아이템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7428" y="4018169"/>
            <a:ext cx="724922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가지는 모든 요소를 선택한다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&lt;div&gt;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스타일이 적용되어 글자 크기가 변경된다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6758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6074" y="12799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=‘value]"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!=‘value’]"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속성이름과 속성값을 이용해서 원하는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속성이름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value</a:t>
            </a:r>
            <a:r>
              <a:rPr lang="ko-KR" altLang="en-US" sz="2400" dirty="0" smtClean="0">
                <a:solidFill>
                  <a:schemeClr val="bg1"/>
                </a:solidFill>
              </a:rPr>
              <a:t>와 정확하게 일치하는 요소를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일치하지 않는 요소를 검색할 경우 </a:t>
            </a:r>
            <a:r>
              <a:rPr lang="en-US" altLang="ko-KR" sz="2400" dirty="0" smtClean="0">
                <a:solidFill>
                  <a:schemeClr val="bg1"/>
                </a:solidFill>
              </a:rPr>
              <a:t>!=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36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963344"/>
            <a:ext cx="100117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$(“selector[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=‘value']")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실습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"a[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='https://naver.com']"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"40px"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"a[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 !='https://naver.com']"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"http://naver.com"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"https://naver.com"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"https://daum.net"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"http://daum.net"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four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"https://korea.com"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five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"http://korea.com"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six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092" y="3552778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일치하는 요소를 검색하여 글꼴 크기를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7093" y="3892927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일치하지 않는 요소를 검색하여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red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64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5070" y="869406"/>
            <a:ext cx="6755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^=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$=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속성값이 지정된 값으로 시작하는 및 지정된 값으로 끝나는 요소를 선택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시작하는 요소 검색 시  </a:t>
            </a:r>
            <a:r>
              <a:rPr lang="en-US" altLang="ko-KR" sz="2400" dirty="0" smtClean="0">
                <a:solidFill>
                  <a:schemeClr val="bg1"/>
                </a:solidFill>
              </a:rPr>
              <a:t>^=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끝나는 요소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$=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751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sz="2400" dirty="0" smtClean="0">
                <a:solidFill>
                  <a:schemeClr val="bg1"/>
                </a:solidFill>
                <a:hlinkClick r:id="rId2"/>
              </a:rPr>
              <a:t>jquery.com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두가지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방식으로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다운로드 하여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제공해주는 호스트 서버와 네트워크로 연결</a:t>
            </a:r>
            <a:r>
              <a:rPr lang="en-US" altLang="ko-KR" sz="2400" dirty="0" smtClean="0">
                <a:solidFill>
                  <a:schemeClr val="bg1"/>
                </a:solidFill>
              </a:rPr>
              <a:t>(CDN)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압축버전과 비 압축버전이 존재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개발 할 때는 비 압축버전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배포 할 때는 압축버전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slim</a:t>
            </a:r>
            <a:r>
              <a:rPr lang="ko-KR" altLang="en-US" sz="2400" dirty="0" smtClean="0">
                <a:solidFill>
                  <a:schemeClr val="bg1"/>
                </a:solidFill>
              </a:rPr>
              <a:t>버전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</a:t>
            </a:r>
            <a:r>
              <a:rPr lang="ko-KR" altLang="en-US" sz="2400" dirty="0" smtClean="0">
                <a:solidFill>
                  <a:schemeClr val="bg1"/>
                </a:solidFill>
              </a:rPr>
              <a:t>관련 기능이 제거되어 있음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설치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792472"/>
            <a:ext cx="104969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$(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^=‘value']")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실습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"a[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^='https']"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"40px"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"a[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$='net']"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"http://naver.com"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"https://naver.com"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"_blank"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"http://daum.net"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three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26" y="4047300"/>
            <a:ext cx="640080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https</a:t>
            </a:r>
            <a:r>
              <a:rPr lang="ko-KR" altLang="en-US" sz="1600" dirty="0" smtClean="0">
                <a:solidFill>
                  <a:schemeClr val="bg1"/>
                </a:solidFill>
              </a:rPr>
              <a:t>로 시작하는 요소를 반환한다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net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41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1393"/>
            <a:ext cx="1121270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속성의 값이 정확하게 일치하지는 않지만 지정된 값을 포함하는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공백으로 정확하게 구분된 속성값을 갖는 요소를 검색 </a:t>
            </a:r>
            <a:r>
              <a:rPr lang="en-US" altLang="ko-KR" sz="2400" dirty="0" smtClean="0">
                <a:solidFill>
                  <a:schemeClr val="bg1"/>
                </a:solidFill>
              </a:rPr>
              <a:t>~=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3789" y="2601263"/>
            <a:ext cx="594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3789" y="3704353"/>
            <a:ext cx="571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~=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792472"/>
            <a:ext cx="101703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$(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*=‘value']")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실습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"input[name*='man']"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"man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글자 포함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"input[name~='man']"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"border"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 3px solid red"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man-news"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milk man"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letterman2"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newmilk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"superman"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공백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구분자를</a:t>
            </a:r>
            <a:r>
              <a:rPr lang="ko-KR" altLang="en-US" sz="1600" dirty="0" smtClean="0">
                <a:solidFill>
                  <a:schemeClr val="bg1"/>
                </a:solidFill>
              </a:rPr>
              <a:t> 가진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67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6601" y="2213283"/>
            <a:ext cx="856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속성값을 여러 개 설정하여 검색하는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-(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hypen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포함된 속성값을 가진 요소를 검색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7693" y="2828836"/>
            <a:ext cx="8969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selector[attr1=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attrN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7692" y="4059942"/>
            <a:ext cx="9460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49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792472"/>
            <a:ext cx="102543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$(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selector[attr1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=‘value1’][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attrN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=‘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valueN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’]") 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실습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input[id][name$='man']"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"man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글자 포함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input[value |='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']"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"border"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 3px dotted red"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"man-news"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"man-news"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"milkman"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kr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"letterman"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"new-letterman"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newmilk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-UK"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가지고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검색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” </a:t>
            </a:r>
            <a:r>
              <a:rPr lang="ko-KR" altLang="en-US" sz="1600" dirty="0" smtClean="0">
                <a:solidFill>
                  <a:schemeClr val="bg1"/>
                </a:solidFill>
              </a:rPr>
              <a:t>또는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-”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59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3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754211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필터는 다양한 방식으로 원하는 요소를 걸러내는 역할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‘:’</a:t>
            </a:r>
            <a:r>
              <a:rPr lang="ko-KR" altLang="en-US" sz="2400" dirty="0" smtClean="0">
                <a:solidFill>
                  <a:schemeClr val="bg1"/>
                </a:solidFill>
              </a:rPr>
              <a:t>기호를 사용하여 </a:t>
            </a:r>
            <a:r>
              <a:rPr lang="en-US" altLang="ko-KR" sz="2400" dirty="0" smtClean="0">
                <a:solidFill>
                  <a:schemeClr val="bg1"/>
                </a:solidFill>
              </a:rPr>
              <a:t>$(“: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”) 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</a:t>
            </a:r>
            <a:r>
              <a:rPr lang="en-US" altLang="ko-KR" sz="2400" dirty="0" smtClean="0">
                <a:solidFill>
                  <a:schemeClr val="bg1"/>
                </a:solidFill>
              </a:rPr>
              <a:t> $(“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“) </a:t>
            </a:r>
            <a:r>
              <a:rPr lang="ko-KR" altLang="en-US" sz="2400" dirty="0" smtClean="0">
                <a:solidFill>
                  <a:schemeClr val="bg1"/>
                </a:solidFill>
              </a:rPr>
              <a:t>형식으로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미지정시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자동 지정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대부분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같이 사용되지만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단독으로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필터에 다른 필터를 연결해서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필터의 종류로는 </a:t>
            </a:r>
            <a:r>
              <a:rPr lang="en-US" altLang="ko-KR" sz="2400" dirty="0" smtClean="0">
                <a:solidFill>
                  <a:schemeClr val="bg1"/>
                </a:solidFill>
              </a:rPr>
              <a:t>Basic Filter, Child Filter, Content Filter</a:t>
            </a:r>
            <a:r>
              <a:rPr lang="ko-KR" altLang="en-US" sz="2400" dirty="0" smtClean="0">
                <a:solidFill>
                  <a:schemeClr val="bg1"/>
                </a:solidFill>
              </a:rPr>
              <a:t>가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0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Basic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85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Basic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48903"/>
              </p:ext>
            </p:extLst>
          </p:nvPr>
        </p:nvGraphicFramePr>
        <p:xfrm>
          <a:off x="657726" y="859625"/>
          <a:ext cx="10389719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:animated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애니메이션이 동작중인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에서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짝수 요소를 반환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홀수 요소를 반환 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요소를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(0)</a:t>
                      </a:r>
                      <a:r>
                        <a:rPr lang="ko-KR" altLang="en-US" dirty="0" smtClean="0"/>
                        <a:t>와 동일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</a:t>
                      </a:r>
                      <a:r>
                        <a:rPr lang="en-US" altLang="ko-KR" dirty="0" smtClean="0"/>
                        <a:t> 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 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:header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요소를 반환 </a:t>
                      </a:r>
                      <a:r>
                        <a:rPr lang="en-US" altLang="ko-KR" dirty="0" smtClean="0"/>
                        <a:t>(&lt;h1&gt;, &lt;h2&gt; 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와 일치하지 않는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:focus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포커스 받은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</a:t>
                      </a:r>
                      <a:r>
                        <a:rPr lang="ko-KR" altLang="en-US" dirty="0" smtClean="0"/>
                        <a:t>문서의 최상위 요소</a:t>
                      </a:r>
                      <a:r>
                        <a:rPr lang="en-US" altLang="ko-KR" dirty="0" smtClean="0"/>
                        <a:t>(root)</a:t>
                      </a:r>
                      <a:r>
                        <a:rPr lang="ko-KR" altLang="en-US" dirty="0" smtClean="0"/>
                        <a:t>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6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:animated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853" y="2423240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":animated"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3284432"/>
            <a:ext cx="85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코드 내에 현재 애니메이션 동작을 하는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8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475" y="1050513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기본문법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문법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81" y="1278216"/>
            <a:ext cx="2371988" cy="494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474" y="2000084"/>
            <a:ext cx="10635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 smtClean="0">
                <a:solidFill>
                  <a:schemeClr val="bg1"/>
                </a:solidFill>
              </a:rPr>
              <a:t>문자는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선언하거나 접근할 때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즉 별칭</a:t>
            </a:r>
            <a:r>
              <a:rPr lang="en-US" altLang="ko-KR" sz="2400" dirty="0" smtClean="0">
                <a:solidFill>
                  <a:schemeClr val="bg1"/>
                </a:solidFill>
              </a:rPr>
              <a:t>(alias)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즉</a:t>
            </a:r>
            <a:r>
              <a:rPr lang="en-US" altLang="ko-KR" sz="2400" dirty="0" smtClean="0">
                <a:solidFill>
                  <a:schemeClr val="bg1"/>
                </a:solidFill>
              </a:rPr>
              <a:t>, $(selector).action()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 jQuery(selector</a:t>
            </a:r>
            <a:r>
              <a:rPr lang="en-US" altLang="ko-KR" sz="2400" dirty="0">
                <a:solidFill>
                  <a:schemeClr val="bg1"/>
                </a:solidFill>
              </a:rPr>
              <a:t>).action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r>
              <a:rPr lang="ko-KR" altLang="en-US" sz="2400" dirty="0" smtClean="0">
                <a:solidFill>
                  <a:schemeClr val="bg1"/>
                </a:solidFill>
              </a:rPr>
              <a:t>의 결과는 같다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의미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참조하기 위하여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특정 이벤트가 발생할 때 사용되는 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2" y="4953022"/>
            <a:ext cx="516327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6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:animated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550" y="79247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:animated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70px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70px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3px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7BA7D"/>
                </a:solidFill>
                <a:latin typeface="Consolas" panose="020B0609020204030204" pitchFamily="49" charset="0"/>
              </a:rPr>
              <a:t>toggleWidth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40px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77671" y="792472"/>
            <a:ext cx="70143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"#run"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":animated"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toggleWidth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});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animateIt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ani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slideToggle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"slow"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animateIt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}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animateIt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"run"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ani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949" y="4112613"/>
            <a:ext cx="382097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애니메이션 동작하는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id=“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ani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7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584636"/>
            <a:ext cx="851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요소를 반환하는 필터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음수 값도 지정가능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마지막 요소부터 거꾸로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35437" y="1253622"/>
            <a:ext cx="3142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64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1259004"/>
            <a:ext cx="80896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eq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(index)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td:eq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( 2 )"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color"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"green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td:eq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 -1 )"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color"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"green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#0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#2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#4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#5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#6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#7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#8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0417" y="726929"/>
            <a:ext cx="916741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</a:t>
            </a:r>
            <a:r>
              <a:rPr lang="en-US" altLang="ko-KR" sz="1600" dirty="0" smtClean="0">
                <a:solidFill>
                  <a:schemeClr val="bg1"/>
                </a:solidFill>
              </a:rPr>
              <a:t> 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en-US" altLang="ko-KR" sz="1600" dirty="0" smtClean="0">
                <a:solidFill>
                  <a:schemeClr val="bg1"/>
                </a:solidFill>
              </a:rPr>
              <a:t>0</a:t>
            </a:r>
            <a:r>
              <a:rPr lang="ko-KR" altLang="en-US" sz="1600" dirty="0" smtClean="0">
                <a:solidFill>
                  <a:schemeClr val="bg1"/>
                </a:solidFill>
              </a:rPr>
              <a:t>부터 시작 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 위치는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음수값은</a:t>
            </a:r>
            <a:r>
              <a:rPr lang="ko-KR" altLang="en-US" sz="1600" dirty="0" smtClean="0">
                <a:solidFill>
                  <a:schemeClr val="bg1"/>
                </a:solidFill>
              </a:rPr>
              <a:t> 마지막 태그로 부터 카운트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은 마지막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를 의미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36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:even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40619"/>
            <a:ext cx="9857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:even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짝수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:odd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홀수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주의할 점은 실제 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번째가 아닌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 </a:t>
            </a:r>
            <a:r>
              <a:rPr lang="ko-KR" altLang="en-US" sz="2400" dirty="0" smtClean="0">
                <a:solidFill>
                  <a:schemeClr val="bg1"/>
                </a:solidFill>
              </a:rPr>
              <a:t>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값을 의미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시작하기 때문에 </a:t>
            </a:r>
            <a:r>
              <a:rPr lang="en-US" altLang="ko-KR" sz="2400" dirty="0" smtClean="0">
                <a:solidFill>
                  <a:schemeClr val="bg1"/>
                </a:solidFill>
              </a:rPr>
              <a:t>:even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사용하면 실제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요소가 선택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6608" y="1144373"/>
            <a:ext cx="2662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":even"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":odd"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7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:even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904439"/>
            <a:ext cx="100685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:even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및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:odd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tr:even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bbf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index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가 짝수 번째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tr:odd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       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 index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가 홀수 번째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369" y="3544774"/>
            <a:ext cx="889453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짝수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짝수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짝수인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홀수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 실제 홀수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홀수 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507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:first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8838" y="3153802"/>
            <a:ext cx="985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:first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반환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(0)</a:t>
            </a:r>
            <a:r>
              <a:rPr lang="ko-KR" altLang="en-US" sz="2400" dirty="0" smtClean="0">
                <a:solidFill>
                  <a:schemeClr val="bg1"/>
                </a:solidFill>
              </a:rPr>
              <a:t>과 동일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:last </a:t>
            </a:r>
            <a:r>
              <a:rPr lang="ko-KR" altLang="en-US" sz="2400" dirty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마지막 </a:t>
            </a:r>
            <a:r>
              <a:rPr lang="ko-KR" altLang="en-US" sz="2400" dirty="0">
                <a:solidFill>
                  <a:schemeClr val="bg1"/>
                </a:solidFill>
              </a:rPr>
              <a:t>요소를 반환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(-1)</a:t>
            </a:r>
            <a:r>
              <a:rPr lang="ko-KR" altLang="en-US" sz="2400" dirty="0">
                <a:solidFill>
                  <a:schemeClr val="bg1"/>
                </a:solidFill>
              </a:rPr>
              <a:t>과 동일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02147" y="961254"/>
            <a:ext cx="2569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":first"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":last"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22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4. :first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686917"/>
            <a:ext cx="100677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:first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및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:last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tr:first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bbf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tr:last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"font-style"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"italic"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인덱스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1590" y="4772036"/>
            <a:ext cx="54422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첫 번째 요소를 선택하여 배경색을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마지막 요소를 선택하여 글꼴 스타일을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51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96602"/>
            <a:ext cx="10548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‘greater than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큰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‘less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than’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작은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모두 음수 값 지정이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음수 값은 마지막 요소부터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734" y="1119874"/>
            <a:ext cx="353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gt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6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951092"/>
            <a:ext cx="83788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gt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및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lt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td:gt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(4)"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td:gt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(-2)"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gt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(-2)"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#0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#1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#2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#4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#5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#6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#7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TD #8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4333" y="3736339"/>
            <a:ext cx="867755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 큰 요소들을 선택하여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-2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큰 요소들을 선택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1600" dirty="0" smtClean="0">
                <a:solidFill>
                  <a:schemeClr val="bg1"/>
                </a:solidFill>
              </a:rPr>
              <a:t>(-2)”</a:t>
            </a:r>
            <a:r>
              <a:rPr lang="ko-KR" altLang="en-US" sz="1600" dirty="0" smtClean="0">
                <a:solidFill>
                  <a:schemeClr val="bg1"/>
                </a:solidFill>
              </a:rPr>
              <a:t>문자열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33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:not(selector)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72334" y="138754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":not(selector)"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696602"/>
            <a:ext cx="1054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일치하지 않는 모든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의 위치에는 앞서 배운 모든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 가능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모든 페이지는 </a:t>
            </a: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함수로 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객체를 사용하기 위해서는 반드시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모든 문서가 로드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준비상태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되어야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같은 기능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하나의 웹 페이지에서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 이벤트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핸들러는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한번만사용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함수는 여러 번 사용 가능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50" y="1741098"/>
            <a:ext cx="2314898" cy="657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2" y="4855009"/>
            <a:ext cx="2983673" cy="17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4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6. :not(selector)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3934" y="1007077"/>
            <a:ext cx="108794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:not()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input:not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(:checked) + span"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이순신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"checked"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유관순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3078" y="3381776"/>
            <a:ext cx="885475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:checked </a:t>
            </a:r>
            <a:r>
              <a:rPr lang="ko-KR" altLang="en-US" sz="1600" dirty="0" smtClean="0">
                <a:solidFill>
                  <a:schemeClr val="bg1"/>
                </a:solidFill>
              </a:rPr>
              <a:t>필터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&lt;form&gt;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내에서 사용하는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선택자로서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chedck</a:t>
            </a:r>
            <a:r>
              <a:rPr lang="ko-KR" altLang="en-US" sz="1600" dirty="0" smtClean="0">
                <a:solidFill>
                  <a:schemeClr val="bg1"/>
                </a:solidFill>
              </a:rPr>
              <a:t>된 모든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:not(:checked)</a:t>
            </a:r>
            <a:r>
              <a:rPr lang="ko-KR" altLang="en-US" sz="1600" dirty="0" smtClean="0">
                <a:solidFill>
                  <a:schemeClr val="bg1"/>
                </a:solidFill>
              </a:rPr>
              <a:t>는 선택되지 않은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7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7. :focus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61011" y="1284906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":focus"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300560"/>
            <a:ext cx="111454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현재 포커스 받은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>
                <a:solidFill>
                  <a:schemeClr val="bg1"/>
                </a:solidFill>
              </a:rPr>
              <a:t>$( "</a:t>
            </a:r>
            <a:r>
              <a:rPr lang="en-US" altLang="ko-KR" sz="2400" dirty="0" err="1">
                <a:solidFill>
                  <a:schemeClr val="bg1"/>
                </a:solidFill>
              </a:rPr>
              <a:t>input:focus</a:t>
            </a:r>
            <a:r>
              <a:rPr lang="en-US" altLang="ko-KR" sz="2400" dirty="0">
                <a:solidFill>
                  <a:schemeClr val="bg1"/>
                </a:solidFill>
              </a:rPr>
              <a:t>" 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같이 </a:t>
            </a:r>
            <a:r>
              <a:rPr lang="en-US" altLang="ko-KR" sz="2400" dirty="0" smtClean="0">
                <a:solidFill>
                  <a:schemeClr val="bg1"/>
                </a:solidFill>
              </a:rPr>
              <a:t>:focus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앞에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태그명</a:t>
            </a:r>
            <a:r>
              <a:rPr lang="ko-KR" altLang="en-US" sz="2400" dirty="0" smtClean="0">
                <a:solidFill>
                  <a:schemeClr val="bg1"/>
                </a:solidFill>
              </a:rPr>
              <a:t> 또는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함께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그렇지 않으면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smtClean="0">
                <a:solidFill>
                  <a:schemeClr val="bg1"/>
                </a:solidFill>
              </a:rPr>
              <a:t>선택자가 자동 적용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주로 사용자의 포커스가 위치한 지점을 표시하거나 입력하고 있는 폼 요소를 강조할 목적으로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0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:focus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792472"/>
            <a:ext cx="87614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:focus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input:focus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input:not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(:focus)"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"style"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"three"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3869" y="3838975"/>
            <a:ext cx="936793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선택하면 </a:t>
            </a:r>
            <a:r>
              <a:rPr lang="en-US" altLang="ko-KR" sz="1600" dirty="0" smtClean="0">
                <a:solidFill>
                  <a:schemeClr val="bg1"/>
                </a:solidFill>
              </a:rPr>
              <a:t>click </a:t>
            </a:r>
            <a:r>
              <a:rPr lang="ko-KR" altLang="en-US" sz="1600" dirty="0" smtClean="0">
                <a:solidFill>
                  <a:schemeClr val="bg1"/>
                </a:solidFill>
              </a:rPr>
              <a:t>이벤트가 동작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된 요소를 찾아 배경색을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yello</a:t>
            </a:r>
            <a:r>
              <a:rPr lang="ko-KR" altLang="en-US" sz="1600" dirty="0" smtClean="0">
                <a:solidFill>
                  <a:schemeClr val="bg1"/>
                </a:solidFill>
              </a:rPr>
              <a:t>로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되지 않은 요소를 찾아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받을 때 동적으로 지정된 </a:t>
            </a:r>
            <a:r>
              <a:rPr lang="en-US" altLang="ko-KR" sz="1600" dirty="0" smtClean="0">
                <a:solidFill>
                  <a:schemeClr val="bg1"/>
                </a:solidFill>
              </a:rPr>
              <a:t>style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제거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7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Child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24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Child Filter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119786"/>
            <a:ext cx="1088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다양한 방법으로 자식 요소를 검색할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39467"/>
              </p:ext>
            </p:extLst>
          </p:nvPr>
        </p:nvGraphicFramePr>
        <p:xfrm>
          <a:off x="657726" y="1719951"/>
          <a:ext cx="10389719" cy="416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중에서 첫 번째에 해당하는 요소를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중에서 마지막에 해당하는 요소를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해당하는 자식요소를 반환한다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이 때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부터 시작한다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:nth-child(even)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짝수 번째에 해당하는 자식 요소들을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:nth-child(odd)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홀수 번째에 해당하는 자식 요소들을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4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:nth-child(2n)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의 배수 번째에 해당하는 자식 요소들을 반환한다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dirty="0" smtClean="0"/>
                        <a:t>예 </a:t>
                      </a:r>
                      <a:r>
                        <a:rPr lang="en-US" altLang="ko-KR" dirty="0" smtClean="0"/>
                        <a:t>&gt; 3n,</a:t>
                      </a:r>
                      <a:r>
                        <a:rPr lang="en-US" altLang="ko-KR" baseline="0" dirty="0" smtClean="0"/>
                        <a:t> 2n+1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:only-child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자신이 부모 요소의 유일한 자식인 요소를 반환한다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52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:first-child, :last-child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4" y="2454007"/>
            <a:ext cx="111921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:first-child : </a:t>
            </a:r>
            <a:r>
              <a:rPr lang="ko-KR" altLang="en-US" sz="2400" dirty="0" smtClean="0">
                <a:solidFill>
                  <a:schemeClr val="bg1"/>
                </a:solidFill>
              </a:rPr>
              <a:t>특정 대상 요소의 부모 요소를 기준으로 첫 번째 자식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:last-child : </a:t>
            </a:r>
            <a:r>
              <a:rPr lang="ko-KR" altLang="en-US" sz="2400" dirty="0" smtClean="0">
                <a:solidFill>
                  <a:schemeClr val="bg1"/>
                </a:solidFill>
              </a:rPr>
              <a:t>특정 대상 요소의 부모 요소를 기준으로 마지막 자식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9675" y="1084344"/>
            <a:ext cx="4733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:first-child＂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:last-child"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010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:first-child, :last-child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7052" y="3310179"/>
            <a:ext cx="87707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&lt;span&gt;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포함하는 부모 태그를 기준으로 첫 번째 자식 </a:t>
            </a:r>
            <a:r>
              <a:rPr lang="en-US" altLang="ko-KR" sz="1600" dirty="0" smtClean="0">
                <a:solidFill>
                  <a:schemeClr val="bg1"/>
                </a:solidFill>
              </a:rPr>
              <a:t>&lt;span&gt;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&lt;span&gt;</a:t>
            </a:r>
            <a:r>
              <a:rPr lang="ko-KR" altLang="en-US" sz="1600" dirty="0">
                <a:solidFill>
                  <a:schemeClr val="bg1"/>
                </a:solidFill>
              </a:rPr>
              <a:t>태그를 포함하는 부모 태그를 기준으로 </a:t>
            </a:r>
            <a:r>
              <a:rPr lang="ko-KR" altLang="en-US" sz="1600" dirty="0" smtClean="0">
                <a:solidFill>
                  <a:schemeClr val="bg1"/>
                </a:solidFill>
              </a:rPr>
              <a:t>마지막 </a:t>
            </a:r>
            <a:r>
              <a:rPr lang="ko-KR" altLang="en-US" sz="1600" dirty="0">
                <a:solidFill>
                  <a:schemeClr val="bg1"/>
                </a:solidFill>
              </a:rPr>
              <a:t>자식 </a:t>
            </a:r>
            <a:r>
              <a:rPr lang="en-US" altLang="ko-KR" sz="1600" dirty="0">
                <a:solidFill>
                  <a:schemeClr val="bg1"/>
                </a:solidFill>
              </a:rPr>
              <a:t>&lt;span&gt;</a:t>
            </a:r>
            <a:r>
              <a:rPr lang="ko-KR" altLang="en-US" sz="1600" dirty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>
                <a:solidFill>
                  <a:schemeClr val="bg1"/>
                </a:solidFill>
              </a:rPr>
              <a:t>스타일 </a:t>
            </a:r>
            <a:r>
              <a:rPr lang="ko-KR" altLang="en-US" sz="1600" dirty="0" smtClean="0">
                <a:solidFill>
                  <a:schemeClr val="bg1"/>
                </a:solidFill>
              </a:rPr>
              <a:t>적용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7725" y="792472"/>
            <a:ext cx="107534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:first-child Filter Selector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"jquery-3.1.1.js"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span:first-child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"text-decoration"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"underline"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ko-KR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span:last-child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"background-color"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이순신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유관순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이성계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정도전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36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:nth-child(index)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4" y="3116483"/>
            <a:ext cx="108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일치하는</a:t>
            </a:r>
            <a:r>
              <a:rPr lang="en-US" altLang="ko-KR" sz="2400" dirty="0" smtClean="0">
                <a:solidFill>
                  <a:schemeClr val="bg1"/>
                </a:solidFill>
              </a:rPr>
              <a:t> 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자식 요소를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index 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8823" y="1449918"/>
            <a:ext cx="491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":nth-child(index)"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96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2. :nth-child(index)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652" y="5870785"/>
            <a:ext cx="795443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자손 중에서 두 번째 위치한 </a:t>
            </a:r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스타일을 지정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4" y="707025"/>
            <a:ext cx="8059611" cy="5163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05" y="322522"/>
            <a:ext cx="5261304" cy="65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9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3. :nth-child(even), :nth-child(odd)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576" y="2845673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:nth-child(even) : </a:t>
            </a:r>
            <a:r>
              <a:rPr lang="ko-KR" altLang="en-US" sz="2400" dirty="0" smtClean="0">
                <a:solidFill>
                  <a:schemeClr val="bg1"/>
                </a:solidFill>
              </a:rPr>
              <a:t>짝수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:nth-child(odd) : 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앞서 살펴봤던 </a:t>
            </a:r>
            <a:r>
              <a:rPr lang="en-US" altLang="ko-KR" sz="2400" dirty="0" smtClean="0">
                <a:solidFill>
                  <a:schemeClr val="bg1"/>
                </a:solidFill>
              </a:rPr>
              <a:t>:even</a:t>
            </a:r>
            <a:r>
              <a:rPr lang="ko-KR" altLang="en-US" sz="2400" dirty="0" smtClean="0">
                <a:solidFill>
                  <a:schemeClr val="bg1"/>
                </a:solidFill>
              </a:rPr>
              <a:t>과 </a:t>
            </a:r>
            <a:r>
              <a:rPr lang="en-US" altLang="ko-KR" sz="2400" dirty="0" smtClean="0">
                <a:solidFill>
                  <a:schemeClr val="bg1"/>
                </a:solidFill>
              </a:rPr>
              <a:t>:odd</a:t>
            </a:r>
            <a:r>
              <a:rPr lang="ko-KR" altLang="en-US" sz="2400" dirty="0" smtClean="0">
                <a:solidFill>
                  <a:schemeClr val="bg1"/>
                </a:solidFill>
              </a:rPr>
              <a:t>와는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가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시작되는 것이 다름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29339" y="15767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":nth-child(even)"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)  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":nth-child(odd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2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함수와 같은 기능의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표현식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46" y="138695"/>
            <a:ext cx="3029373" cy="2629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20885"/>
            <a:ext cx="106350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예제 실습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76" y="2273643"/>
            <a:ext cx="5391391" cy="45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5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09681"/>
            <a:ext cx="10766469" cy="5438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:nth-child(even), :nth-child(odd)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969" y="5563009"/>
            <a:ext cx="281326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짝수 번째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홀수 번째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296" y="786088"/>
            <a:ext cx="3328704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2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:nth-child(2n)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2880656"/>
            <a:ext cx="851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배수번째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요소들을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, 3n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</a:rPr>
              <a:t>의 배수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2n+1</a:t>
            </a:r>
            <a:r>
              <a:rPr lang="ko-KR" altLang="en-US" sz="2400" dirty="0" smtClean="0">
                <a:solidFill>
                  <a:schemeClr val="bg1"/>
                </a:solidFill>
              </a:rPr>
              <a:t>은</a:t>
            </a:r>
            <a:r>
              <a:rPr lang="en-US" altLang="ko-KR" sz="2400" dirty="0" smtClean="0">
                <a:solidFill>
                  <a:schemeClr val="bg1"/>
                </a:solidFill>
              </a:rPr>
              <a:t> 2</a:t>
            </a:r>
            <a:r>
              <a:rPr lang="ko-KR" altLang="en-US" sz="2400" dirty="0" smtClean="0">
                <a:solidFill>
                  <a:schemeClr val="bg1"/>
                </a:solidFill>
              </a:rPr>
              <a:t>의 배수에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을 더한 값에 해당하는 요소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n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r>
              <a:rPr lang="en-US" altLang="ko-KR" sz="2400" dirty="0" smtClean="0">
                <a:solidFill>
                  <a:schemeClr val="bg1"/>
                </a:solidFill>
              </a:rPr>
              <a:t>. 2n+1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1,3,5,7,9</a:t>
            </a:r>
            <a:r>
              <a:rPr lang="ko-KR" altLang="en-US" sz="2400" dirty="0" smtClean="0">
                <a:solidFill>
                  <a:schemeClr val="bg1"/>
                </a:solidFill>
              </a:rPr>
              <a:t>위치의 요소 반환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4341" y="1334477"/>
            <a:ext cx="472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":nth-child(2n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":nth-child(2n+1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2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4. :nth-child(2n)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4678" y="5670825"/>
            <a:ext cx="497796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의 배수 번째 위치한 요소를 선택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의 배수에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을 더한 위치에 요소를 선택하여 반환 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33" y="751076"/>
            <a:ext cx="8779001" cy="54381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277" y="84586"/>
            <a:ext cx="3084843" cy="65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0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:only-child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3321756"/>
            <a:ext cx="85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</a:rPr>
              <a:t>부모 요소를 기준으로 하나만 존재하는 자식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684" y="1387543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":only-child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85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5. :only-child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0946" y="5739980"/>
            <a:ext cx="429683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&lt;li&gt;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태그가 하나만 존재하는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63" y="792472"/>
            <a:ext cx="11053006" cy="5163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434" y="438529"/>
            <a:ext cx="3913971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1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Form Filter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528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Form Filter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933174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폼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내에 사용된 요소</a:t>
            </a:r>
            <a:r>
              <a:rPr lang="en-US" altLang="ko-KR" sz="2400" dirty="0" smtClean="0">
                <a:solidFill>
                  <a:schemeClr val="bg1"/>
                </a:solidFill>
              </a:rPr>
              <a:t>(text, file,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textarea</a:t>
            </a:r>
            <a:r>
              <a:rPr lang="en-US" altLang="ko-KR" sz="2400" dirty="0" smtClean="0">
                <a:solidFill>
                  <a:schemeClr val="bg1"/>
                </a:solidFill>
              </a:rPr>
              <a:t>, button, radio,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checkbo</a:t>
            </a:r>
            <a:r>
              <a:rPr lang="ko-KR" altLang="en-US" sz="2400" dirty="0" smtClean="0">
                <a:solidFill>
                  <a:schemeClr val="bg1"/>
                </a:solidFill>
              </a:rPr>
              <a:t>등</a:t>
            </a:r>
            <a:r>
              <a:rPr lang="en-US" altLang="ko-KR" sz="2400" dirty="0" smtClean="0">
                <a:solidFill>
                  <a:schemeClr val="bg1"/>
                </a:solidFill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선택할 때 적합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85463"/>
              </p:ext>
            </p:extLst>
          </p:nvPr>
        </p:nvGraphicFramePr>
        <p:xfrm>
          <a:off x="657726" y="1990539"/>
          <a:ext cx="1038971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 요소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“button” /&gt; 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&lt;button&gt; </a:t>
                      </a:r>
                      <a:r>
                        <a:rPr lang="ko-KR" altLang="en-US" sz="1400" baseline="0" dirty="0" smtClean="0"/>
                        <a:t>태그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:checkbox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“checkbox”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:checked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“checkbox” checked=“checked”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:enabled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“text” enabled=“enabled”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:disabled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“text” disabled = “disabled”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5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:file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“file” /&gt;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:image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“image”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:input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모든 입력 요소</a:t>
                      </a:r>
                      <a:r>
                        <a:rPr lang="en-US" altLang="ko-KR" sz="1400" dirty="0" smtClean="0"/>
                        <a:t>(&lt;input&gt;, &lt;select&gt;, &lt;</a:t>
                      </a:r>
                      <a:r>
                        <a:rPr lang="en-US" altLang="ko-KR" sz="1400" dirty="0" err="1" smtClean="0"/>
                        <a:t>textarea</a:t>
                      </a:r>
                      <a:r>
                        <a:rPr lang="en-US" altLang="ko-KR" sz="1400" dirty="0" smtClean="0"/>
                        <a:t>&gt;, &lt;button&gt; </a:t>
                      </a:r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:password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“password”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:radio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“radio”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:selected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&lt;select&gt;&lt;option selected=“selected”&gt;&lt;/option&gt;&lt;/select&gt;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:submit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“submit”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:text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“text”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:hidden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&lt;input</a:t>
                      </a:r>
                      <a:r>
                        <a:rPr lang="en-US" altLang="ko-KR" sz="1400" baseline="0" dirty="0" smtClean="0"/>
                        <a:t> type = “hidden” /&gt;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98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:button, :enable, :disable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99" y="3013844"/>
            <a:ext cx="11192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:button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속성이 </a:t>
            </a:r>
            <a:r>
              <a:rPr lang="en-US" altLang="ko-KR" sz="2400" dirty="0" smtClean="0">
                <a:solidFill>
                  <a:schemeClr val="bg1"/>
                </a:solidFill>
              </a:rPr>
              <a:t>button</a:t>
            </a:r>
            <a:r>
              <a:rPr lang="ko-KR" altLang="en-US" sz="2400" dirty="0" smtClean="0">
                <a:solidFill>
                  <a:schemeClr val="bg1"/>
                </a:solidFill>
              </a:rPr>
              <a:t>이거나 </a:t>
            </a:r>
            <a:r>
              <a:rPr lang="en-US" altLang="ko-KR" sz="2400" dirty="0" smtClean="0">
                <a:solidFill>
                  <a:schemeClr val="bg1"/>
                </a:solidFill>
              </a:rPr>
              <a:t>&lt;button&gt;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$(“:button”)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$(“button, input[type=‘button’]”)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표현식과</a:t>
            </a:r>
            <a:r>
              <a:rPr lang="ko-KR" altLang="en-US" sz="2400" dirty="0" smtClean="0">
                <a:solidFill>
                  <a:schemeClr val="bg1"/>
                </a:solidFill>
              </a:rPr>
              <a:t> 같다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:enable</a:t>
            </a:r>
            <a:r>
              <a:rPr lang="ko-KR" altLang="en-US" sz="2400" dirty="0" smtClean="0">
                <a:solidFill>
                  <a:schemeClr val="bg1"/>
                </a:solidFill>
              </a:rPr>
              <a:t>은 활성화된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:disable</a:t>
            </a:r>
            <a:r>
              <a:rPr lang="ko-KR" altLang="en-US" sz="2400" dirty="0" smtClean="0">
                <a:solidFill>
                  <a:schemeClr val="bg1"/>
                </a:solidFill>
              </a:rPr>
              <a:t>은 비활성화된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0939" y="1134472"/>
            <a:ext cx="3296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":button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enabled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537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:button, :enable, :disable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274" y="5168700"/>
            <a:ext cx="8752114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&lt;button&gt;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</a:t>
            </a:r>
            <a:r>
              <a:rPr lang="en-US" altLang="ko-KR" sz="1600" dirty="0" smtClean="0">
                <a:solidFill>
                  <a:schemeClr val="bg1"/>
                </a:solidFill>
              </a:rPr>
              <a:t>type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button</a:t>
            </a:r>
            <a:r>
              <a:rPr lang="ko-KR" altLang="en-US" sz="1600" dirty="0" smtClean="0">
                <a:solidFill>
                  <a:schemeClr val="bg1"/>
                </a:solidFill>
              </a:rPr>
              <a:t>인 모든 요소에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disabl</a:t>
            </a:r>
            <a:r>
              <a:rPr lang="ko-KR" altLang="en-US" sz="1600" dirty="0" smtClean="0">
                <a:solidFill>
                  <a:schemeClr val="bg1"/>
                </a:solidFill>
              </a:rPr>
              <a:t>인 버튼 클릭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type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속성이 </a:t>
            </a:r>
            <a:r>
              <a:rPr lang="en-US" altLang="ko-KR" sz="1600" dirty="0" smtClean="0">
                <a:solidFill>
                  <a:schemeClr val="bg1"/>
                </a:solidFill>
              </a:rPr>
              <a:t>text</a:t>
            </a:r>
            <a:r>
              <a:rPr lang="ko-KR" altLang="en-US" sz="1600" dirty="0" smtClean="0">
                <a:solidFill>
                  <a:schemeClr val="bg1"/>
                </a:solidFill>
              </a:rPr>
              <a:t>인 활성화된 요소를 찾아서 </a:t>
            </a:r>
            <a:r>
              <a:rPr lang="en-US" altLang="ko-KR" sz="1600" dirty="0" smtClean="0">
                <a:solidFill>
                  <a:schemeClr val="bg1"/>
                </a:solidFill>
              </a:rPr>
              <a:t>enabled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제거하고 </a:t>
            </a:r>
            <a:r>
              <a:rPr lang="en-US" altLang="ko-KR" sz="1600" dirty="0" smtClean="0">
                <a:solidFill>
                  <a:schemeClr val="bg1"/>
                </a:solidFill>
              </a:rPr>
              <a:t>disabled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추가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enable</a:t>
            </a:r>
            <a:r>
              <a:rPr lang="ko-KR" altLang="en-US" sz="1600" dirty="0" smtClean="0">
                <a:solidFill>
                  <a:schemeClr val="bg1"/>
                </a:solidFill>
              </a:rPr>
              <a:t>인 버튼 클릭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type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속성이 </a:t>
            </a:r>
            <a:r>
              <a:rPr lang="en-US" altLang="ko-KR" sz="1600" dirty="0" smtClean="0">
                <a:solidFill>
                  <a:schemeClr val="bg1"/>
                </a:solidFill>
              </a:rPr>
              <a:t>text</a:t>
            </a:r>
            <a:r>
              <a:rPr lang="ko-KR" altLang="en-US" sz="1600" dirty="0" smtClean="0">
                <a:solidFill>
                  <a:schemeClr val="bg1"/>
                </a:solidFill>
              </a:rPr>
              <a:t>인 비활성화된 요소를 찾아 </a:t>
            </a:r>
            <a:r>
              <a:rPr lang="en-US" altLang="ko-KR" sz="1600" dirty="0" smtClean="0">
                <a:solidFill>
                  <a:schemeClr val="bg1"/>
                </a:solidFill>
              </a:rPr>
              <a:t>disabled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 제거하고 </a:t>
            </a:r>
            <a:r>
              <a:rPr lang="en-US" altLang="ko-KR" sz="1600" dirty="0" smtClean="0">
                <a:solidFill>
                  <a:schemeClr val="bg1"/>
                </a:solidFill>
              </a:rPr>
              <a:t>enabled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 추가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18780"/>
            <a:ext cx="10778662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777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:button, :enable, :disable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60" y="1536028"/>
            <a:ext cx="6181880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기본</a:t>
            </a:r>
            <a:r>
              <a:rPr lang="en-US" altLang="ko-KR" sz="28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38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:checkbox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:checked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699" y="3013844"/>
            <a:ext cx="11192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:checkbox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중 </a:t>
            </a:r>
            <a:r>
              <a:rPr lang="en-US" altLang="ko-KR" sz="2400" dirty="0" smtClean="0">
                <a:solidFill>
                  <a:schemeClr val="bg1"/>
                </a:solidFill>
              </a:rPr>
              <a:t>type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checkbo</a:t>
            </a:r>
            <a:r>
              <a:rPr lang="ko-KR" altLang="en-US" sz="2400" dirty="0" smtClean="0">
                <a:solidFill>
                  <a:schemeClr val="bg1"/>
                </a:solidFill>
              </a:rPr>
              <a:t>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$(“[type=‘checkbox]”)</a:t>
            </a:r>
            <a:r>
              <a:rPr lang="ko-KR" altLang="en-US" sz="2400" dirty="0" smtClean="0">
                <a:solidFill>
                  <a:schemeClr val="bg1"/>
                </a:solidFill>
              </a:rPr>
              <a:t>와 동일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</a:rPr>
              <a:t> 보통 </a:t>
            </a:r>
            <a:r>
              <a:rPr lang="en-US" altLang="ko-KR" sz="2400" dirty="0" smtClean="0">
                <a:solidFill>
                  <a:schemeClr val="bg1"/>
                </a:solidFill>
              </a:rPr>
              <a:t>&lt;input&gt; 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태그에서 많이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$(“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input:checkbox</a:t>
            </a:r>
            <a:r>
              <a:rPr lang="en-US" altLang="ko-KR" sz="2400" dirty="0" smtClean="0">
                <a:solidFill>
                  <a:schemeClr val="bg1"/>
                </a:solidFill>
              </a:rPr>
              <a:t>”)</a:t>
            </a:r>
            <a:r>
              <a:rPr lang="ko-KR" altLang="en-US" sz="2400" dirty="0" smtClean="0">
                <a:solidFill>
                  <a:schemeClr val="bg1"/>
                </a:solidFill>
              </a:rPr>
              <a:t>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checke</a:t>
            </a:r>
            <a:r>
              <a:rPr lang="ko-KR" altLang="en-US" sz="2400" dirty="0" smtClean="0">
                <a:solidFill>
                  <a:schemeClr val="bg1"/>
                </a:solidFill>
              </a:rPr>
              <a:t>는 속성이</a:t>
            </a:r>
            <a:r>
              <a:rPr lang="en-US" altLang="ko-KR" sz="2400" dirty="0" smtClean="0">
                <a:solidFill>
                  <a:schemeClr val="bg1"/>
                </a:solidFill>
              </a:rPr>
              <a:t> checked 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 </a:t>
            </a:r>
            <a:r>
              <a:rPr lang="en-US" altLang="ko-KR" sz="2400" dirty="0" smtClean="0">
                <a:solidFill>
                  <a:schemeClr val="bg1"/>
                </a:solidFill>
              </a:rPr>
              <a:t>selected</a:t>
            </a:r>
            <a:r>
              <a:rPr lang="ko-KR" altLang="en-US" sz="2400" dirty="0" smtClean="0">
                <a:solidFill>
                  <a:schemeClr val="bg1"/>
                </a:solidFill>
              </a:rPr>
              <a:t>된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중 </a:t>
            </a:r>
            <a:r>
              <a:rPr lang="en-US" altLang="ko-KR" sz="2400" dirty="0" smtClean="0">
                <a:solidFill>
                  <a:schemeClr val="bg1"/>
                </a:solidFill>
              </a:rPr>
              <a:t>type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 값이 </a:t>
            </a:r>
            <a:r>
              <a:rPr lang="en-US" altLang="ko-KR" sz="2400" dirty="0" smtClean="0">
                <a:solidFill>
                  <a:schemeClr val="bg1"/>
                </a:solidFill>
              </a:rPr>
              <a:t>checkbox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 </a:t>
            </a:r>
            <a:r>
              <a:rPr lang="en-US" altLang="ko-KR" sz="2400" dirty="0" smtClean="0">
                <a:solidFill>
                  <a:schemeClr val="bg1"/>
                </a:solidFill>
              </a:rPr>
              <a:t>radio</a:t>
            </a:r>
            <a:r>
              <a:rPr lang="ko-KR" altLang="en-US" sz="2400" dirty="0" smtClean="0">
                <a:solidFill>
                  <a:schemeClr val="bg1"/>
                </a:solidFill>
              </a:rPr>
              <a:t>이거나 </a:t>
            </a:r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태그에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앞으로 배울 </a:t>
            </a:r>
            <a:r>
              <a:rPr lang="en-US" altLang="ko-KR" sz="2400" dirty="0" smtClean="0">
                <a:solidFill>
                  <a:schemeClr val="bg1"/>
                </a:solidFill>
              </a:rPr>
              <a:t>:selected 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에서만 사용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8150" y="1119874"/>
            <a:ext cx="4099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input:checkbox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":checked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21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:checkbox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:checked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5123" y="5659369"/>
            <a:ext cx="743420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checkbox</a:t>
            </a:r>
            <a:r>
              <a:rPr lang="ko-KR" altLang="en-US" sz="1600" dirty="0" smtClean="0">
                <a:solidFill>
                  <a:schemeClr val="bg1"/>
                </a:solidFill>
              </a:rPr>
              <a:t>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스타일을 적용하고 실제로 </a:t>
            </a:r>
            <a:r>
              <a:rPr lang="en-US" altLang="ko-KR" sz="1600" dirty="0" smtClean="0">
                <a:solidFill>
                  <a:schemeClr val="bg1"/>
                </a:solidFill>
              </a:rPr>
              <a:t>check</a:t>
            </a:r>
            <a:r>
              <a:rPr lang="ko-KR" altLang="en-US" sz="1600" dirty="0" smtClean="0">
                <a:solidFill>
                  <a:schemeClr val="bg1"/>
                </a:solidFill>
              </a:rPr>
              <a:t>된 태그의 값을 출력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7" y="847120"/>
            <a:ext cx="11473666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677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:selected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2901877"/>
            <a:ext cx="1127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태그의 하위 태그로 사용하는 </a:t>
            </a:r>
            <a:r>
              <a:rPr lang="en-US" altLang="ko-KR" sz="2400" dirty="0" smtClean="0">
                <a:solidFill>
                  <a:schemeClr val="bg1"/>
                </a:solidFill>
              </a:rPr>
              <a:t>&lt;option&gt;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중에서 선택된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오직 </a:t>
            </a:r>
            <a:r>
              <a:rPr lang="en-US" altLang="ko-KR" sz="2400" dirty="0" smtClean="0">
                <a:solidFill>
                  <a:schemeClr val="bg1"/>
                </a:solidFill>
              </a:rPr>
              <a:t>&lt;select&gt;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태그에서만 동작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5256" y="1379938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":selected"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05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:selected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2460" y="4258985"/>
            <a:ext cx="365301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&lt;select&gt;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 선택한 값을 출력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51735"/>
            <a:ext cx="10479932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4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Content Filter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9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Content Filter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521847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폼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태그 내에 사용된 요소</a:t>
            </a:r>
            <a:r>
              <a:rPr lang="en-US" altLang="ko-KR" sz="2400" dirty="0" smtClean="0">
                <a:solidFill>
                  <a:schemeClr val="bg1"/>
                </a:solidFill>
              </a:rPr>
              <a:t>(text, file,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textarea</a:t>
            </a:r>
            <a:r>
              <a:rPr lang="en-US" altLang="ko-KR" sz="2400" dirty="0" smtClean="0">
                <a:solidFill>
                  <a:schemeClr val="bg1"/>
                </a:solidFill>
              </a:rPr>
              <a:t>, button, radio,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checkbo</a:t>
            </a:r>
            <a:r>
              <a:rPr lang="ko-KR" altLang="en-US" sz="2400" dirty="0" smtClean="0">
                <a:solidFill>
                  <a:schemeClr val="bg1"/>
                </a:solidFill>
              </a:rPr>
              <a:t>등</a:t>
            </a:r>
            <a:r>
              <a:rPr lang="en-US" altLang="ko-KR" sz="2400" dirty="0" smtClean="0">
                <a:solidFill>
                  <a:schemeClr val="bg1"/>
                </a:solidFill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선택할 때 적합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3361"/>
              </p:ext>
            </p:extLst>
          </p:nvPr>
        </p:nvGraphicFramePr>
        <p:xfrm>
          <a:off x="904987" y="3082220"/>
          <a:ext cx="103897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:contains(text)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지정된 </a:t>
                      </a:r>
                      <a:r>
                        <a:rPr lang="en-US" altLang="ko-KR" sz="1800" dirty="0" smtClean="0"/>
                        <a:t>text</a:t>
                      </a:r>
                      <a:r>
                        <a:rPr lang="ko-KR" altLang="en-US" sz="1800" dirty="0" smtClean="0"/>
                        <a:t>와 일치하는 문자열이 존재하는 요소를 반환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대소문자 구별함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:empty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자식 요소가 존재하지 않고 텍스트 값이 비어 있는 요소를 반환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:has(selector)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지정된 </a:t>
                      </a:r>
                      <a:r>
                        <a:rPr lang="en-US" altLang="ko-KR" sz="1800" dirty="0" smtClean="0"/>
                        <a:t>selector</a:t>
                      </a:r>
                      <a:r>
                        <a:rPr lang="ko-KR" altLang="en-US" sz="1800" dirty="0" smtClean="0"/>
                        <a:t>가 자식 요소로 존재하는 모든 요소를 반환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:parent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자식 요소가 존재하거나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텍스트 값을 가지고 있는 요소를 반환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85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jQuery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기본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(Core)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</a:rPr>
              <a:t>선택자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9658"/>
              </p:ext>
            </p:extLst>
          </p:nvPr>
        </p:nvGraphicFramePr>
        <p:xfrm>
          <a:off x="1288190" y="3005740"/>
          <a:ext cx="9615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"*"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DOM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Element 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"#id"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".class"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"tag1, tag2"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tag1,</a:t>
                      </a:r>
                      <a:r>
                        <a:rPr lang="en-US" altLang="ko-KR" baseline="0" dirty="0" smtClean="0"/>
                        <a:t> tag2 </a:t>
                      </a:r>
                      <a:r>
                        <a:rPr lang="ko-KR" altLang="en-US" baseline="0" dirty="0" err="1" smtClean="0"/>
                        <a:t>와</a:t>
                      </a:r>
                      <a:r>
                        <a:rPr lang="ko-KR" altLang="en-US" dirty="0" err="1" smtClean="0"/>
                        <a:t>일치하는</a:t>
                      </a:r>
                      <a:r>
                        <a:rPr lang="ko-KR" altLang="en-US" dirty="0" smtClean="0"/>
                        <a:t>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474" y="906087"/>
            <a:ext cx="10635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가장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중요한 역할이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(Selector)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유사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아래 가장 기본이 되는 기본</a:t>
            </a:r>
            <a:r>
              <a:rPr lang="en-US" altLang="ko-KR" sz="24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3359</Words>
  <Application>Microsoft Office PowerPoint</Application>
  <PresentationFormat>와이드스크린</PresentationFormat>
  <Paragraphs>797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0" baseType="lpstr">
      <vt:lpstr>맑은 고딕</vt:lpstr>
      <vt:lpstr>Arial</vt:lpstr>
      <vt:lpstr>Consolas</vt:lpstr>
      <vt:lpstr>Wingdings</vt:lpstr>
      <vt:lpstr>Office 테마</vt:lpstr>
      <vt:lpstr>jQuery(제이쿼리)</vt:lpstr>
      <vt:lpstr>jQuery</vt:lpstr>
      <vt:lpstr>jQuery의 특징</vt:lpstr>
      <vt:lpstr>jQuery의 설치</vt:lpstr>
      <vt:lpstr>jQuery의 문법</vt:lpstr>
      <vt:lpstr>$(document).ready()함수</vt:lpstr>
      <vt:lpstr>$(document).ready()함수</vt:lpstr>
      <vt:lpstr>PowerPoint 프레젠테이션</vt:lpstr>
      <vt:lpstr>jQuery 기본(Core)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객체</dc:title>
  <dc:creator>Mirim</dc:creator>
  <cp:lastModifiedBy>Mirim</cp:lastModifiedBy>
  <cp:revision>55</cp:revision>
  <dcterms:created xsi:type="dcterms:W3CDTF">2020-05-26T05:26:18Z</dcterms:created>
  <dcterms:modified xsi:type="dcterms:W3CDTF">2020-06-12T04:57:10Z</dcterms:modified>
</cp:coreProperties>
</file>