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5425-C593-4B03-B6D2-2151E91FBCF4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5DE9-F34C-48A5-8DC8-7AB859724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515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5425-C593-4B03-B6D2-2151E91FBCF4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5DE9-F34C-48A5-8DC8-7AB859724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38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5425-C593-4B03-B6D2-2151E91FBCF4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5DE9-F34C-48A5-8DC8-7AB859724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27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5425-C593-4B03-B6D2-2151E91FBCF4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5DE9-F34C-48A5-8DC8-7AB859724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560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5425-C593-4B03-B6D2-2151E91FBCF4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5DE9-F34C-48A5-8DC8-7AB859724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61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5425-C593-4B03-B6D2-2151E91FBCF4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5DE9-F34C-48A5-8DC8-7AB859724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696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5425-C593-4B03-B6D2-2151E91FBCF4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5DE9-F34C-48A5-8DC8-7AB859724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623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5425-C593-4B03-B6D2-2151E91FBCF4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5DE9-F34C-48A5-8DC8-7AB859724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77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5425-C593-4B03-B6D2-2151E91FBCF4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5DE9-F34C-48A5-8DC8-7AB859724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237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5425-C593-4B03-B6D2-2151E91FBCF4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5DE9-F34C-48A5-8DC8-7AB859724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762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5425-C593-4B03-B6D2-2151E91FBCF4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5DE9-F34C-48A5-8DC8-7AB859724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816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75425-C593-4B03-B6D2-2151E91FBCF4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45DE9-F34C-48A5-8DC8-7AB859724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442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jquery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jQuery(</a:t>
            </a:r>
            <a:r>
              <a:rPr lang="ko-KR" altLang="en-US" dirty="0" smtClean="0">
                <a:solidFill>
                  <a:schemeClr val="bg1"/>
                </a:solidFill>
              </a:rPr>
              <a:t>제이쿼리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제이쿼리 시작</a:t>
            </a:r>
            <a:r>
              <a:rPr lang="en-US" altLang="ko-KR" dirty="0" smtClean="0">
                <a:solidFill>
                  <a:schemeClr val="bg1"/>
                </a:solidFill>
              </a:rPr>
              <a:t>!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784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6" y="84586"/>
            <a:ext cx="8245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1. All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Selector(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모든 요소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선택자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40794" y="904439"/>
            <a:ext cx="10405229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$("*") </a:t>
            </a:r>
            <a:r>
              <a:rPr lang="ko-KR" altLang="en-US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선택자</a:t>
            </a:r>
            <a:r>
              <a:rPr lang="ko-KR" alt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실습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"text/</a:t>
            </a:r>
            <a:r>
              <a:rPr lang="en-US" altLang="ko-KR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"jquery-3.1.1.js"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"text/</a:t>
            </a:r>
            <a:r>
              <a:rPr lang="en-US" altLang="ko-KR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b="0" dirty="0" smtClean="0">
                <a:solidFill>
                  <a:srgbClr val="51B6C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ready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 smtClean="0">
                <a:solidFill>
                  <a:srgbClr val="51B6C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"*"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color"</a:t>
            </a:r>
            <a:r>
              <a:rPr lang="en-US" altLang="ko-KR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"red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ko-KR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모든 요소의 </a:t>
            </a:r>
            <a:r>
              <a:rPr lang="ko-KR" altLang="en-US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글자색을</a:t>
            </a:r>
            <a:r>
              <a:rPr lang="ko-KR" alt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ko-KR" alt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로 설정</a:t>
            </a:r>
            <a:endParaRPr lang="ko-KR" altLang="en-US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 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024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6" y="84586"/>
            <a:ext cx="11136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2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. Element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Selector(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특정 요소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선택자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2026" y="3009684"/>
            <a:ext cx="10706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이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선택자는</a:t>
            </a:r>
            <a:r>
              <a:rPr lang="ko-KR" altLang="en-US" sz="2400" dirty="0" smtClean="0">
                <a:solidFill>
                  <a:schemeClr val="bg1"/>
                </a:solidFill>
              </a:rPr>
              <a:t>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javaScript</a:t>
            </a:r>
            <a:r>
              <a:rPr lang="ko-KR" altLang="en-US" sz="2400" dirty="0" smtClean="0">
                <a:solidFill>
                  <a:schemeClr val="bg1"/>
                </a:solidFill>
              </a:rPr>
              <a:t>의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getElementsByTagName</a:t>
            </a:r>
            <a:r>
              <a:rPr lang="en-US" altLang="ko-KR" sz="2400" dirty="0" smtClean="0">
                <a:solidFill>
                  <a:schemeClr val="bg1"/>
                </a:solidFill>
              </a:rPr>
              <a:t>()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메서드와</a:t>
            </a:r>
            <a:r>
              <a:rPr lang="ko-KR" altLang="en-US" sz="2400" dirty="0" smtClean="0">
                <a:solidFill>
                  <a:schemeClr val="bg1"/>
                </a:solidFill>
              </a:rPr>
              <a:t> 같은 기능 수행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31625" y="1639468"/>
            <a:ext cx="2564913" cy="5232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800" b="0" dirty="0" smtClean="0">
                <a:solidFill>
                  <a:srgbClr val="51B6C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＂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tag</a:t>
            </a:r>
            <a:r>
              <a:rPr lang="ko-KR" altLang="en-US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명</a:t>
            </a:r>
            <a:r>
              <a:rPr lang="en-US" altLang="ko-KR" sz="2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960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6" y="84586"/>
            <a:ext cx="11136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2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. Element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Selector(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특정 요소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선택자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471" y="792472"/>
            <a:ext cx="10132430" cy="57063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80397" y="4642539"/>
            <a:ext cx="6892366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&lt;div&gt;</a:t>
            </a:r>
            <a:r>
              <a:rPr lang="ko-KR" altLang="en-US" dirty="0" smtClean="0">
                <a:solidFill>
                  <a:schemeClr val="bg1"/>
                </a:solidFill>
              </a:rPr>
              <a:t>태그만을 선택하여 </a:t>
            </a:r>
            <a:r>
              <a:rPr lang="ko-KR" altLang="en-US" dirty="0" err="1" smtClean="0">
                <a:solidFill>
                  <a:schemeClr val="bg1"/>
                </a:solidFill>
              </a:rPr>
              <a:t>글자색을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red</a:t>
            </a:r>
            <a:r>
              <a:rPr lang="ko-KR" altLang="en-US" dirty="0" smtClean="0">
                <a:solidFill>
                  <a:schemeClr val="bg1"/>
                </a:solidFill>
              </a:rPr>
              <a:t>로 변경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&lt;div&gt;</a:t>
            </a:r>
            <a:r>
              <a:rPr lang="ko-KR" altLang="en-US" dirty="0" smtClean="0">
                <a:solidFill>
                  <a:schemeClr val="bg1"/>
                </a:solidFill>
              </a:rPr>
              <a:t>태그를 배열로 반환 받기 때문에 인덱스를 사용하여 출력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293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2481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3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. ID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Selector(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특정 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ID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선택자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7725" y="2024799"/>
            <a:ext cx="1088424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HTML DOM</a:t>
            </a:r>
            <a:r>
              <a:rPr lang="ko-KR" altLang="en-US" sz="2400" dirty="0" smtClean="0">
                <a:solidFill>
                  <a:schemeClr val="bg1"/>
                </a:solidFill>
              </a:rPr>
              <a:t>을 탐색하여 지정된 </a:t>
            </a:r>
            <a:r>
              <a:rPr lang="en-US" altLang="ko-KR" sz="2400" dirty="0" smtClean="0">
                <a:solidFill>
                  <a:schemeClr val="bg1"/>
                </a:solidFill>
              </a:rPr>
              <a:t>id</a:t>
            </a:r>
            <a:r>
              <a:rPr lang="ko-KR" altLang="en-US" sz="2400" dirty="0" smtClean="0">
                <a:solidFill>
                  <a:schemeClr val="bg1"/>
                </a:solidFill>
              </a:rPr>
              <a:t>값과 일치하는 요소만 </a:t>
            </a:r>
            <a:r>
              <a:rPr lang="en-US" altLang="ko-KR" sz="2400" dirty="0" smtClean="0">
                <a:solidFill>
                  <a:schemeClr val="bg1"/>
                </a:solidFill>
              </a:rPr>
              <a:t>jQuery </a:t>
            </a:r>
            <a:r>
              <a:rPr lang="ko-KR" altLang="en-US" sz="2400" dirty="0" smtClean="0">
                <a:solidFill>
                  <a:schemeClr val="bg1"/>
                </a:solidFill>
              </a:rPr>
              <a:t>객체로 반환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</a:rPr>
              <a:t>지정한 </a:t>
            </a:r>
            <a:r>
              <a:rPr lang="en-US" altLang="ko-KR" sz="2400" dirty="0" smtClean="0">
                <a:solidFill>
                  <a:schemeClr val="bg1"/>
                </a:solidFill>
              </a:rPr>
              <a:t>id</a:t>
            </a:r>
            <a:r>
              <a:rPr lang="ko-KR" altLang="en-US" sz="2400" dirty="0" smtClean="0">
                <a:solidFill>
                  <a:schemeClr val="bg1"/>
                </a:solidFill>
              </a:rPr>
              <a:t>값에 해당하는 </a:t>
            </a:r>
            <a:r>
              <a:rPr lang="en-US" altLang="ko-KR" sz="2400" dirty="0" smtClean="0">
                <a:solidFill>
                  <a:schemeClr val="bg1"/>
                </a:solidFill>
              </a:rPr>
              <a:t>DOM</a:t>
            </a:r>
            <a:r>
              <a:rPr lang="ko-KR" altLang="en-US" sz="2400" dirty="0" smtClean="0">
                <a:solidFill>
                  <a:schemeClr val="bg1"/>
                </a:solidFill>
              </a:rPr>
              <a:t>을 선택하기 위해서 </a:t>
            </a:r>
            <a:r>
              <a:rPr lang="en-US" altLang="ko-KR" sz="2400" dirty="0" smtClean="0">
                <a:solidFill>
                  <a:schemeClr val="bg1"/>
                </a:solidFill>
              </a:rPr>
              <a:t>‘#</a:t>
            </a:r>
            <a:r>
              <a:rPr lang="ko-KR" altLang="en-US" sz="2400" dirty="0" smtClean="0">
                <a:solidFill>
                  <a:schemeClr val="bg1"/>
                </a:solidFill>
              </a:rPr>
              <a:t>을 같이 사용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 err="1" smtClean="0">
                <a:solidFill>
                  <a:schemeClr val="bg1"/>
                </a:solidFill>
              </a:rPr>
              <a:t>getElementById</a:t>
            </a:r>
            <a:r>
              <a:rPr lang="en-US" altLang="ko-KR" sz="2400" dirty="0" smtClean="0">
                <a:solidFill>
                  <a:schemeClr val="bg1"/>
                </a:solidFill>
              </a:rPr>
              <a:t>()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메서드와</a:t>
            </a:r>
            <a:r>
              <a:rPr lang="ko-KR" altLang="en-US" sz="2400" dirty="0" smtClean="0">
                <a:solidFill>
                  <a:schemeClr val="bg1"/>
                </a:solidFill>
              </a:rPr>
              <a:t> 같은 기능을 수행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id</a:t>
            </a:r>
            <a:r>
              <a:rPr lang="ko-KR" altLang="en-US" sz="2400" dirty="0" smtClean="0">
                <a:solidFill>
                  <a:schemeClr val="bg1"/>
                </a:solidFill>
              </a:rPr>
              <a:t>값은 유일해야 하며 같은 </a:t>
            </a:r>
            <a:r>
              <a:rPr lang="en-US" altLang="ko-KR" sz="2400" dirty="0" smtClean="0">
                <a:solidFill>
                  <a:schemeClr val="bg1"/>
                </a:solidFill>
              </a:rPr>
              <a:t>id</a:t>
            </a:r>
            <a:r>
              <a:rPr lang="ko-KR" altLang="en-US" sz="2400" dirty="0" smtClean="0">
                <a:solidFill>
                  <a:schemeClr val="bg1"/>
                </a:solidFill>
              </a:rPr>
              <a:t>값이 다수 있을 경우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첫번째</a:t>
            </a:r>
            <a:r>
              <a:rPr lang="ko-KR" altLang="en-US" sz="2400" dirty="0" smtClean="0">
                <a:solidFill>
                  <a:schemeClr val="bg1"/>
                </a:solidFill>
              </a:rPr>
              <a:t> 요소를 리턴</a:t>
            </a:r>
            <a:r>
              <a:rPr lang="en-US" altLang="ko-KR" sz="2400" dirty="0" smtClean="0">
                <a:solidFill>
                  <a:schemeClr val="bg1"/>
                </a:solidFill>
              </a:rPr>
              <a:t>.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104494" y="1377858"/>
            <a:ext cx="21210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0" dirty="0" smtClean="0">
                <a:solidFill>
                  <a:srgbClr val="51B6C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"#id</a:t>
            </a:r>
            <a:r>
              <a:rPr lang="ko-KR" altLang="en-US" sz="2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값</a:t>
            </a:r>
            <a:r>
              <a:rPr lang="en-US" altLang="ko-KR" sz="2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511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2481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3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. ID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Selector(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특정 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ID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선택자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25" y="792472"/>
            <a:ext cx="10632346" cy="57124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05600" y="4269315"/>
            <a:ext cx="6892366" cy="17543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id</a:t>
            </a:r>
            <a:r>
              <a:rPr lang="ko-KR" altLang="en-US" dirty="0" smtClean="0">
                <a:solidFill>
                  <a:schemeClr val="bg1"/>
                </a:solidFill>
              </a:rPr>
              <a:t>값이 </a:t>
            </a:r>
            <a:r>
              <a:rPr lang="en-US" altLang="ko-KR" dirty="0" smtClean="0">
                <a:solidFill>
                  <a:schemeClr val="bg1"/>
                </a:solidFill>
              </a:rPr>
              <a:t>“target”</a:t>
            </a:r>
            <a:r>
              <a:rPr lang="ko-KR" altLang="en-US" dirty="0" smtClean="0">
                <a:solidFill>
                  <a:schemeClr val="bg1"/>
                </a:solidFill>
              </a:rPr>
              <a:t>인 태그만을 </a:t>
            </a:r>
            <a:r>
              <a:rPr lang="en-US" altLang="ko-KR" dirty="0" smtClean="0">
                <a:solidFill>
                  <a:schemeClr val="bg1"/>
                </a:solidFill>
              </a:rPr>
              <a:t>‘red’</a:t>
            </a:r>
            <a:r>
              <a:rPr lang="ko-KR" altLang="en-US" dirty="0" smtClean="0">
                <a:solidFill>
                  <a:schemeClr val="bg1"/>
                </a:solidFill>
              </a:rPr>
              <a:t>로 출력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err="1" smtClean="0">
                <a:solidFill>
                  <a:schemeClr val="bg1"/>
                </a:solidFill>
              </a:rPr>
              <a:t>선택자를</a:t>
            </a:r>
            <a:r>
              <a:rPr lang="ko-KR" altLang="en-US" dirty="0" smtClean="0">
                <a:solidFill>
                  <a:schemeClr val="bg1"/>
                </a:solidFill>
              </a:rPr>
              <a:t> 이용하여 선택된 태그의 내용을 검색하는 경우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인자가 없는 </a:t>
            </a:r>
            <a:r>
              <a:rPr lang="en-US" altLang="ko-KR" dirty="0" smtClean="0">
                <a:solidFill>
                  <a:schemeClr val="bg1"/>
                </a:solidFill>
              </a:rPr>
              <a:t>text() </a:t>
            </a:r>
            <a:r>
              <a:rPr lang="ko-KR" altLang="en-US" dirty="0" err="1" smtClean="0">
                <a:solidFill>
                  <a:schemeClr val="bg1"/>
                </a:solidFill>
              </a:rPr>
              <a:t>메서드를</a:t>
            </a:r>
            <a:r>
              <a:rPr lang="ko-KR" altLang="en-US" dirty="0" smtClean="0">
                <a:solidFill>
                  <a:schemeClr val="bg1"/>
                </a:solidFill>
              </a:rPr>
              <a:t> 이용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내용에 값을 설정하기 위해서는 </a:t>
            </a:r>
            <a:r>
              <a:rPr lang="en-US" altLang="ko-KR" dirty="0" smtClean="0">
                <a:solidFill>
                  <a:schemeClr val="bg1"/>
                </a:solidFill>
              </a:rPr>
              <a:t>text(“</a:t>
            </a:r>
            <a:r>
              <a:rPr lang="ko-KR" altLang="en-US" dirty="0" smtClean="0">
                <a:solidFill>
                  <a:schemeClr val="bg1"/>
                </a:solidFill>
              </a:rPr>
              <a:t>값</a:t>
            </a:r>
            <a:r>
              <a:rPr lang="en-US" altLang="ko-KR" dirty="0" smtClean="0">
                <a:solidFill>
                  <a:schemeClr val="bg1"/>
                </a:solidFill>
              </a:rPr>
              <a:t>”)</a:t>
            </a:r>
            <a:r>
              <a:rPr lang="ko-KR" altLang="en-US" dirty="0" smtClean="0">
                <a:solidFill>
                  <a:schemeClr val="bg1"/>
                </a:solidFill>
              </a:rPr>
              <a:t>을 사용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129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6" y="84586"/>
            <a:ext cx="9857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4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. Class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Selector(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클래스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선택자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212729" y="1210261"/>
            <a:ext cx="27126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0" dirty="0" smtClean="0">
                <a:solidFill>
                  <a:srgbClr val="51B6C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“.class</a:t>
            </a:r>
            <a:r>
              <a:rPr lang="ko-KR" altLang="en-US" sz="2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값</a:t>
            </a:r>
            <a:r>
              <a:rPr lang="en-US" altLang="ko-KR" sz="2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7725" y="2024799"/>
            <a:ext cx="1088424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solidFill>
                  <a:schemeClr val="bg1"/>
                </a:solidFill>
              </a:rPr>
              <a:t>getElementsByClassName</a:t>
            </a:r>
            <a:r>
              <a:rPr lang="en-US" altLang="ko-KR" sz="2400" dirty="0" smtClean="0">
                <a:solidFill>
                  <a:schemeClr val="bg1"/>
                </a:solidFill>
              </a:rPr>
              <a:t>()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메서드와</a:t>
            </a:r>
            <a:r>
              <a:rPr lang="ko-KR" altLang="en-US" sz="2400" dirty="0" smtClean="0">
                <a:solidFill>
                  <a:schemeClr val="bg1"/>
                </a:solidFill>
              </a:rPr>
              <a:t> 동일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HTML DOM</a:t>
            </a:r>
            <a:r>
              <a:rPr lang="ko-KR" altLang="en-US" sz="2400" dirty="0" smtClean="0">
                <a:solidFill>
                  <a:schemeClr val="bg1"/>
                </a:solidFill>
              </a:rPr>
              <a:t>을 탐색하여 지정된 </a:t>
            </a:r>
            <a:r>
              <a:rPr lang="en-US" altLang="ko-KR" sz="2400" dirty="0" smtClean="0">
                <a:solidFill>
                  <a:schemeClr val="bg1"/>
                </a:solidFill>
              </a:rPr>
              <a:t>class</a:t>
            </a:r>
            <a:r>
              <a:rPr lang="ko-KR" altLang="en-US" sz="2400" dirty="0" smtClean="0">
                <a:solidFill>
                  <a:schemeClr val="bg1"/>
                </a:solidFill>
              </a:rPr>
              <a:t>속성과 일치하는 요소들만 배열로 반환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.(dot)</a:t>
            </a:r>
            <a:r>
              <a:rPr lang="ko-KR" altLang="en-US" sz="2400" dirty="0" smtClean="0">
                <a:solidFill>
                  <a:schemeClr val="bg1"/>
                </a:solidFill>
              </a:rPr>
              <a:t>을 같이 사용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id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선택자와</a:t>
            </a:r>
            <a:r>
              <a:rPr lang="ko-KR" altLang="en-US" sz="2400" dirty="0" smtClean="0">
                <a:solidFill>
                  <a:schemeClr val="bg1"/>
                </a:solidFill>
              </a:rPr>
              <a:t> 다르게 </a:t>
            </a:r>
            <a:r>
              <a:rPr lang="en-US" altLang="ko-KR" sz="2400" dirty="0" smtClean="0">
                <a:solidFill>
                  <a:schemeClr val="bg1"/>
                </a:solidFill>
              </a:rPr>
              <a:t>class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선택자는</a:t>
            </a:r>
            <a:r>
              <a:rPr lang="ko-KR" altLang="en-US" sz="2400" dirty="0" smtClean="0">
                <a:solidFill>
                  <a:schemeClr val="bg1"/>
                </a:solidFill>
              </a:rPr>
              <a:t> 동일한 속성값 여러 태그에 중복사용 가능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</a:rPr>
              <a:t>모든 태그는 기본적으로 하나 이상의 </a:t>
            </a:r>
            <a:r>
              <a:rPr lang="en-US" altLang="ko-KR" sz="2400" dirty="0" smtClean="0">
                <a:solidFill>
                  <a:schemeClr val="bg1"/>
                </a:solidFill>
              </a:rPr>
              <a:t>class</a:t>
            </a:r>
            <a:r>
              <a:rPr lang="ko-KR" altLang="en-US" sz="2400" dirty="0" smtClean="0">
                <a:solidFill>
                  <a:schemeClr val="bg1"/>
                </a:solidFill>
              </a:rPr>
              <a:t>속성값을 가질 수 있으며</a:t>
            </a:r>
            <a:r>
              <a:rPr lang="en-US" altLang="ko-KR" sz="2400" dirty="0" smtClean="0">
                <a:solidFill>
                  <a:schemeClr val="bg1"/>
                </a:solidFill>
              </a:rPr>
              <a:t>,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그중</a:t>
            </a:r>
            <a:r>
              <a:rPr lang="ko-KR" altLang="en-US" sz="2400" dirty="0" smtClean="0">
                <a:solidFill>
                  <a:schemeClr val="bg1"/>
                </a:solidFill>
              </a:rPr>
              <a:t> 하나만 일치하면 됨</a:t>
            </a:r>
            <a:r>
              <a:rPr lang="en-US" altLang="ko-KR" sz="2400" dirty="0" smtClean="0">
                <a:solidFill>
                  <a:schemeClr val="bg1"/>
                </a:solidFill>
              </a:rPr>
              <a:t>. </a:t>
            </a:r>
          </a:p>
          <a:p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485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6" y="84586"/>
            <a:ext cx="9857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4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. Class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Selector(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클래스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선택자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0008" y="4269315"/>
            <a:ext cx="476795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모든 태그 중 </a:t>
            </a:r>
            <a:r>
              <a:rPr lang="en-US" altLang="ko-KR" dirty="0" err="1" smtClean="0">
                <a:solidFill>
                  <a:schemeClr val="bg1"/>
                </a:solidFill>
              </a:rPr>
              <a:t>myClass</a:t>
            </a:r>
            <a:r>
              <a:rPr lang="ko-KR" altLang="en-US" dirty="0" smtClean="0">
                <a:solidFill>
                  <a:schemeClr val="bg1"/>
                </a:solidFill>
              </a:rPr>
              <a:t>인 태그만 </a:t>
            </a:r>
            <a:r>
              <a:rPr lang="en-US" altLang="ko-KR" dirty="0" smtClean="0">
                <a:solidFill>
                  <a:schemeClr val="bg1"/>
                </a:solidFill>
              </a:rPr>
              <a:t>red</a:t>
            </a:r>
            <a:r>
              <a:rPr lang="ko-KR" altLang="en-US" dirty="0" smtClean="0">
                <a:solidFill>
                  <a:schemeClr val="bg1"/>
                </a:solidFill>
              </a:rPr>
              <a:t>로 변경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25" y="792472"/>
            <a:ext cx="11595597" cy="598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616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6" y="84586"/>
            <a:ext cx="9857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4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. Class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Selector(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클래스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선택자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48269" y="4101365"/>
            <a:ext cx="8369559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하나에 태그에 여러 </a:t>
            </a:r>
            <a:r>
              <a:rPr lang="en-US" altLang="ko-KR" dirty="0" smtClean="0">
                <a:solidFill>
                  <a:schemeClr val="bg1"/>
                </a:solidFill>
              </a:rPr>
              <a:t>class </a:t>
            </a:r>
            <a:r>
              <a:rPr lang="ko-KR" altLang="en-US" dirty="0" smtClean="0">
                <a:solidFill>
                  <a:schemeClr val="bg1"/>
                </a:solidFill>
              </a:rPr>
              <a:t>속성 값을 가진 태그들을 선택적으로 검색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모든 태그는 하나 이상의 클래스를 가질 수 있고 </a:t>
            </a:r>
            <a:r>
              <a:rPr lang="ko-KR" altLang="en-US" dirty="0" err="1" smtClean="0">
                <a:solidFill>
                  <a:schemeClr val="bg1"/>
                </a:solidFill>
              </a:rPr>
              <a:t>그중</a:t>
            </a:r>
            <a:r>
              <a:rPr lang="ko-KR" altLang="en-US" dirty="0" smtClean="0">
                <a:solidFill>
                  <a:schemeClr val="bg1"/>
                </a:solidFill>
              </a:rPr>
              <a:t> 하나만 일치하면 됨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26" y="792472"/>
            <a:ext cx="8614395" cy="571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27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07256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5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. Multiple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  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Selector(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다중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선택자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35532" y="1070301"/>
            <a:ext cx="51700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800" b="0" dirty="0" smtClean="0">
                <a:solidFill>
                  <a:srgbClr val="51B6C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＂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tag</a:t>
            </a:r>
            <a:r>
              <a:rPr lang="ko-KR" altLang="en-US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명</a:t>
            </a:r>
            <a:r>
              <a:rPr lang="en-US" altLang="ko-KR" sz="2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tag</a:t>
            </a:r>
            <a:r>
              <a:rPr lang="ko-KR" altLang="en-US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명</a:t>
            </a:r>
            <a:r>
              <a:rPr lang="en-US" altLang="ko-KR" sz="2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tag</a:t>
            </a:r>
            <a:r>
              <a:rPr lang="ko-KR" altLang="en-US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명</a:t>
            </a:r>
            <a:r>
              <a:rPr lang="en-US" altLang="ko-KR" sz="2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46628" y="2052791"/>
            <a:ext cx="79478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한꺼번에 여러 개의 </a:t>
            </a:r>
            <a:r>
              <a:rPr lang="en-US" altLang="ko-KR" sz="2400" dirty="0" smtClean="0">
                <a:solidFill>
                  <a:schemeClr val="bg1"/>
                </a:solidFill>
              </a:rPr>
              <a:t>HTML DOM</a:t>
            </a:r>
            <a:r>
              <a:rPr lang="ko-KR" altLang="en-US" sz="2400" dirty="0" smtClean="0">
                <a:solidFill>
                  <a:schemeClr val="bg1"/>
                </a:solidFill>
              </a:rPr>
              <a:t>을 탐색하는 방법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,(</a:t>
            </a:r>
            <a:r>
              <a:rPr lang="ko-KR" altLang="en-US" sz="2400" dirty="0" smtClean="0">
                <a:solidFill>
                  <a:schemeClr val="bg1"/>
                </a:solidFill>
              </a:rPr>
              <a:t>쉼표</a:t>
            </a:r>
            <a:r>
              <a:rPr lang="en-US" altLang="ko-KR" sz="2400" dirty="0" smtClean="0">
                <a:solidFill>
                  <a:schemeClr val="bg1"/>
                </a:solidFill>
              </a:rPr>
              <a:t>)</a:t>
            </a:r>
            <a:r>
              <a:rPr lang="ko-KR" altLang="en-US" sz="2400" dirty="0" smtClean="0">
                <a:solidFill>
                  <a:schemeClr val="bg1"/>
                </a:solidFill>
              </a:rPr>
              <a:t>를 이용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</a:rPr>
              <a:t>각 요소는 </a:t>
            </a:r>
            <a:r>
              <a:rPr lang="en-US" altLang="ko-KR" sz="2400" dirty="0" smtClean="0">
                <a:solidFill>
                  <a:schemeClr val="bg1"/>
                </a:solidFill>
              </a:rPr>
              <a:t>tag</a:t>
            </a:r>
            <a:r>
              <a:rPr lang="ko-KR" altLang="en-US" sz="2400" dirty="0" smtClean="0">
                <a:solidFill>
                  <a:schemeClr val="bg1"/>
                </a:solidFill>
              </a:rPr>
              <a:t>명이 아니어도 상관 없음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class </a:t>
            </a:r>
            <a:r>
              <a:rPr lang="ko-KR" altLang="en-US" sz="2400" dirty="0" smtClean="0">
                <a:solidFill>
                  <a:schemeClr val="bg1"/>
                </a:solidFill>
              </a:rPr>
              <a:t>속성이나 </a:t>
            </a:r>
            <a:r>
              <a:rPr lang="en-US" altLang="ko-KR" sz="2400" dirty="0" smtClean="0">
                <a:solidFill>
                  <a:schemeClr val="bg1"/>
                </a:solidFill>
              </a:rPr>
              <a:t>id</a:t>
            </a:r>
            <a:r>
              <a:rPr lang="ko-KR" altLang="en-US" sz="2400" dirty="0" smtClean="0">
                <a:solidFill>
                  <a:schemeClr val="bg1"/>
                </a:solidFill>
              </a:rPr>
              <a:t>속성도 사용 가능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828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07256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5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. Multiple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  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Selector(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다중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선택자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25" y="792472"/>
            <a:ext cx="9553260" cy="57124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10947" y="4036051"/>
            <a:ext cx="8369559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&lt;div&gt;</a:t>
            </a:r>
            <a:r>
              <a:rPr lang="ko-KR" altLang="en-US" dirty="0" smtClean="0">
                <a:solidFill>
                  <a:schemeClr val="bg1"/>
                </a:solidFill>
              </a:rPr>
              <a:t>와 </a:t>
            </a:r>
            <a:r>
              <a:rPr lang="en-US" altLang="ko-KR" dirty="0" smtClean="0">
                <a:solidFill>
                  <a:schemeClr val="bg1"/>
                </a:solidFill>
              </a:rPr>
              <a:t>&lt;span&gt; </a:t>
            </a:r>
            <a:r>
              <a:rPr lang="ko-KR" altLang="en-US" dirty="0" smtClean="0">
                <a:solidFill>
                  <a:schemeClr val="bg1"/>
                </a:solidFill>
              </a:rPr>
              <a:t>태그 그리고 </a:t>
            </a:r>
            <a:r>
              <a:rPr lang="en-US" altLang="ko-KR" dirty="0" smtClean="0">
                <a:solidFill>
                  <a:schemeClr val="bg1"/>
                </a:solidFill>
              </a:rPr>
              <a:t>class</a:t>
            </a:r>
            <a:r>
              <a:rPr lang="ko-KR" altLang="en-US" dirty="0" smtClean="0">
                <a:solidFill>
                  <a:schemeClr val="bg1"/>
                </a:solidFill>
              </a:rPr>
              <a:t>속성값이 </a:t>
            </a:r>
            <a:r>
              <a:rPr lang="en-US" altLang="ko-KR" dirty="0" err="1" smtClean="0">
                <a:solidFill>
                  <a:schemeClr val="bg1"/>
                </a:solidFill>
              </a:rPr>
              <a:t>myClass</a:t>
            </a:r>
            <a:r>
              <a:rPr lang="ko-KR" altLang="en-US" dirty="0" smtClean="0">
                <a:solidFill>
                  <a:schemeClr val="bg1"/>
                </a:solidFill>
              </a:rPr>
              <a:t>인 </a:t>
            </a:r>
            <a:r>
              <a:rPr lang="en-US" altLang="ko-KR" dirty="0" smtClean="0">
                <a:solidFill>
                  <a:schemeClr val="bg1"/>
                </a:solidFill>
              </a:rPr>
              <a:t>&lt;p&gt;</a:t>
            </a:r>
            <a:r>
              <a:rPr lang="ko-KR" altLang="en-US" dirty="0" smtClean="0">
                <a:solidFill>
                  <a:schemeClr val="bg1"/>
                </a:solidFill>
              </a:rPr>
              <a:t>태그를 선택하여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err="1" smtClean="0">
                <a:solidFill>
                  <a:schemeClr val="bg1"/>
                </a:solidFill>
              </a:rPr>
              <a:t>글자색을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red</a:t>
            </a:r>
            <a:r>
              <a:rPr lang="ko-KR" altLang="en-US" dirty="0" smtClean="0">
                <a:solidFill>
                  <a:schemeClr val="bg1"/>
                </a:solidFill>
              </a:rPr>
              <a:t>로 변환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132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90832" y="1326292"/>
            <a:ext cx="1063504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 err="1" smtClean="0">
                <a:solidFill>
                  <a:schemeClr val="bg1"/>
                </a:solidFill>
              </a:rPr>
              <a:t>jquery</a:t>
            </a:r>
            <a:r>
              <a:rPr lang="ko-KR" altLang="en-US" sz="2400" dirty="0" smtClean="0">
                <a:solidFill>
                  <a:schemeClr val="bg1"/>
                </a:solidFill>
              </a:rPr>
              <a:t>는 </a:t>
            </a:r>
            <a:r>
              <a:rPr lang="en-US" altLang="ko-KR" sz="2400" dirty="0" smtClean="0">
                <a:solidFill>
                  <a:schemeClr val="bg1"/>
                </a:solidFill>
              </a:rPr>
              <a:t>2006</a:t>
            </a:r>
            <a:r>
              <a:rPr lang="ko-KR" altLang="en-US" sz="2400" dirty="0" smtClean="0">
                <a:solidFill>
                  <a:schemeClr val="bg1"/>
                </a:solidFill>
              </a:rPr>
              <a:t>년 </a:t>
            </a:r>
            <a:r>
              <a:rPr lang="en-US" altLang="ko-KR" sz="2400" dirty="0" smtClean="0">
                <a:solidFill>
                  <a:schemeClr val="bg1"/>
                </a:solidFill>
              </a:rPr>
              <a:t>John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Resic</a:t>
            </a:r>
            <a:r>
              <a:rPr lang="ko-KR" altLang="en-US" sz="2400" dirty="0" smtClean="0">
                <a:solidFill>
                  <a:schemeClr val="bg1"/>
                </a:solidFill>
              </a:rPr>
              <a:t>에 의해 만들어진 </a:t>
            </a:r>
            <a:r>
              <a:rPr lang="en-US" altLang="ko-KR" sz="2400" dirty="0" smtClean="0">
                <a:solidFill>
                  <a:schemeClr val="bg1"/>
                </a:solidFill>
              </a:rPr>
              <a:t>JavaScript </a:t>
            </a:r>
            <a:r>
              <a:rPr lang="ko-KR" altLang="en-US" sz="2400" dirty="0" smtClean="0">
                <a:solidFill>
                  <a:schemeClr val="bg1"/>
                </a:solidFill>
              </a:rPr>
              <a:t>프레임워크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 smtClean="0">
                <a:solidFill>
                  <a:schemeClr val="bg1"/>
                </a:solidFill>
              </a:rPr>
              <a:t>기존의 </a:t>
            </a:r>
            <a:r>
              <a:rPr lang="en-US" altLang="ko-KR" sz="2400" dirty="0" smtClean="0">
                <a:solidFill>
                  <a:schemeClr val="bg1"/>
                </a:solidFill>
              </a:rPr>
              <a:t>JavaScript</a:t>
            </a:r>
            <a:r>
              <a:rPr lang="ko-KR" altLang="en-US" sz="2400" dirty="0" smtClean="0">
                <a:solidFill>
                  <a:schemeClr val="bg1"/>
                </a:solidFill>
              </a:rPr>
              <a:t>를 사용하는 방법보다 훨씬 단순하고 간결한 코드 형태를 제공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 smtClean="0">
                <a:solidFill>
                  <a:schemeClr val="bg1"/>
                </a:solidFill>
              </a:rPr>
              <a:t>따라서 복잡하고 반복적인 </a:t>
            </a:r>
            <a:r>
              <a:rPr lang="en-US" altLang="ko-KR" sz="2400" dirty="0" smtClean="0">
                <a:solidFill>
                  <a:schemeClr val="bg1"/>
                </a:solidFill>
              </a:rPr>
              <a:t>JavaScript</a:t>
            </a:r>
            <a:r>
              <a:rPr lang="ko-KR" altLang="en-US" sz="2400" dirty="0" smtClean="0">
                <a:solidFill>
                  <a:schemeClr val="bg1"/>
                </a:solidFill>
              </a:rPr>
              <a:t>를 이용한 개발방식에 비해</a:t>
            </a:r>
            <a:r>
              <a:rPr lang="en-US" altLang="ko-KR" sz="2400" dirty="0" smtClean="0">
                <a:solidFill>
                  <a:schemeClr val="bg1"/>
                </a:solidFill>
              </a:rPr>
              <a:t/>
            </a:r>
            <a:br>
              <a:rPr lang="en-US" altLang="ko-KR" sz="2400" dirty="0" smtClean="0">
                <a:solidFill>
                  <a:schemeClr val="bg1"/>
                </a:solidFill>
              </a:rPr>
            </a:br>
            <a:r>
              <a:rPr lang="ko-KR" altLang="en-US" sz="2400" dirty="0" smtClean="0">
                <a:solidFill>
                  <a:schemeClr val="bg1"/>
                </a:solidFill>
              </a:rPr>
              <a:t>다양한 효과와 이벤트 처리가 가능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 smtClean="0">
                <a:solidFill>
                  <a:schemeClr val="bg1"/>
                </a:solidFill>
              </a:rPr>
              <a:t>쉽고 빠른 개발이 가능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2238"/>
            <a:ext cx="10515600" cy="903849"/>
          </a:xfrm>
        </p:spPr>
        <p:txBody>
          <a:bodyPr>
            <a:normAutofit/>
          </a:bodyPr>
          <a:lstStyle/>
          <a:p>
            <a:r>
              <a:rPr lang="en-US" altLang="ko-KR" sz="4800" dirty="0" smtClean="0">
                <a:solidFill>
                  <a:schemeClr val="bg1"/>
                </a:solidFill>
                <a:latin typeface="+mj-ea"/>
              </a:rPr>
              <a:t>jQuery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631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jQuery </a:t>
            </a:r>
            <a:r>
              <a:rPr lang="ko-KR" altLang="en-US" sz="2800" dirty="0" smtClean="0">
                <a:solidFill>
                  <a:schemeClr val="bg1"/>
                </a:solidFill>
              </a:rPr>
              <a:t>계층</a:t>
            </a:r>
            <a:r>
              <a:rPr lang="en-US" altLang="ko-KR" sz="2800" dirty="0" smtClean="0">
                <a:solidFill>
                  <a:schemeClr val="bg1"/>
                </a:solidFill>
              </a:rPr>
              <a:t>(</a:t>
            </a:r>
            <a:r>
              <a:rPr lang="en-US" altLang="ko-KR" sz="2800" dirty="0" err="1" smtClean="0">
                <a:solidFill>
                  <a:schemeClr val="bg1"/>
                </a:solidFill>
              </a:rPr>
              <a:t>Hierachy</a:t>
            </a:r>
            <a:r>
              <a:rPr lang="en-US" altLang="ko-KR" sz="2800" dirty="0" smtClean="0">
                <a:solidFill>
                  <a:schemeClr val="bg1"/>
                </a:solidFill>
              </a:rPr>
              <a:t>) </a:t>
            </a:r>
            <a:r>
              <a:rPr lang="ko-KR" altLang="en-US" sz="2800" dirty="0" err="1" smtClean="0">
                <a:solidFill>
                  <a:schemeClr val="bg1"/>
                </a:solidFill>
              </a:rPr>
              <a:t>선택자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24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6" y="84586"/>
            <a:ext cx="8245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</a:rPr>
              <a:t>jQuery </a:t>
            </a:r>
            <a:r>
              <a:rPr lang="ko-KR" altLang="en-US" sz="4000" dirty="0" smtClean="0">
                <a:solidFill>
                  <a:schemeClr val="bg1"/>
                </a:solidFill>
              </a:rPr>
              <a:t>계층</a:t>
            </a:r>
            <a:r>
              <a:rPr lang="en-US" altLang="ko-KR" sz="4000" dirty="0" smtClean="0">
                <a:solidFill>
                  <a:schemeClr val="bg1"/>
                </a:solidFill>
              </a:rPr>
              <a:t>(</a:t>
            </a:r>
            <a:r>
              <a:rPr lang="en-US" altLang="ko-KR" sz="4000" dirty="0" err="1" smtClean="0">
                <a:solidFill>
                  <a:schemeClr val="bg1"/>
                </a:solidFill>
              </a:rPr>
              <a:t>Hierachy</a:t>
            </a:r>
            <a:r>
              <a:rPr lang="en-US" altLang="ko-KR" sz="4000" dirty="0" smtClean="0">
                <a:solidFill>
                  <a:schemeClr val="bg1"/>
                </a:solidFill>
              </a:rPr>
              <a:t>) </a:t>
            </a:r>
            <a:r>
              <a:rPr lang="ko-KR" altLang="en-US" sz="4000" dirty="0" err="1" smtClean="0">
                <a:solidFill>
                  <a:schemeClr val="bg1"/>
                </a:solidFill>
              </a:rPr>
              <a:t>선택자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7726" y="895795"/>
            <a:ext cx="10884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jQuery</a:t>
            </a:r>
            <a:r>
              <a:rPr lang="ko-KR" altLang="en-US" sz="2400" dirty="0" smtClean="0">
                <a:solidFill>
                  <a:schemeClr val="bg1"/>
                </a:solidFill>
              </a:rPr>
              <a:t>도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javascript</a:t>
            </a:r>
            <a:r>
              <a:rPr lang="ko-KR" altLang="en-US" sz="2400" dirty="0" smtClean="0">
                <a:solidFill>
                  <a:schemeClr val="bg1"/>
                </a:solidFill>
              </a:rPr>
              <a:t>와 마찬가지로 </a:t>
            </a:r>
            <a:r>
              <a:rPr lang="en-US" altLang="ko-KR" sz="2400" dirty="0" smtClean="0">
                <a:solidFill>
                  <a:schemeClr val="bg1"/>
                </a:solidFill>
              </a:rPr>
              <a:t>HTML DOM</a:t>
            </a:r>
            <a:r>
              <a:rPr lang="ko-KR" altLang="en-US" sz="2400" dirty="0" smtClean="0">
                <a:solidFill>
                  <a:schemeClr val="bg1"/>
                </a:solidFill>
              </a:rPr>
              <a:t>을 이용하여 요소들을 참조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2513045" y="1825909"/>
            <a:ext cx="136227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HTML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932785" y="4851917"/>
            <a:ext cx="136227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DIV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041780" y="4851917"/>
            <a:ext cx="136227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150775" y="4851916"/>
            <a:ext cx="136227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150775" y="3466178"/>
            <a:ext cx="136227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3996776" y="3466177"/>
            <a:ext cx="136227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BODY</a:t>
            </a:r>
            <a:endParaRPr lang="ko-KR" altLang="en-US" dirty="0"/>
          </a:p>
        </p:txBody>
      </p:sp>
      <p:cxnSp>
        <p:nvCxnSpPr>
          <p:cNvPr id="11" name="꺾인 연결선 10"/>
          <p:cNvCxnSpPr>
            <a:stCxn id="2" idx="2"/>
            <a:endCxn id="8" idx="0"/>
          </p:cNvCxnSpPr>
          <p:nvPr/>
        </p:nvCxnSpPr>
        <p:spPr>
          <a:xfrm rot="5400000">
            <a:off x="1930841" y="2202839"/>
            <a:ext cx="1164408" cy="136227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2" idx="2"/>
            <a:endCxn id="9" idx="0"/>
          </p:cNvCxnSpPr>
          <p:nvPr/>
        </p:nvCxnSpPr>
        <p:spPr>
          <a:xfrm rot="16200000" flipH="1">
            <a:off x="3353842" y="2142107"/>
            <a:ext cx="1164407" cy="148373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9" idx="2"/>
            <a:endCxn id="6" idx="0"/>
          </p:cNvCxnSpPr>
          <p:nvPr/>
        </p:nvCxnSpPr>
        <p:spPr>
          <a:xfrm rot="5400000">
            <a:off x="3745474" y="3919479"/>
            <a:ext cx="909879" cy="95499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9" idx="2"/>
            <a:endCxn id="5" idx="0"/>
          </p:cNvCxnSpPr>
          <p:nvPr/>
        </p:nvCxnSpPr>
        <p:spPr>
          <a:xfrm rot="16200000" flipH="1">
            <a:off x="4690976" y="3928972"/>
            <a:ext cx="909879" cy="93600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8" idx="2"/>
            <a:endCxn id="7" idx="0"/>
          </p:cNvCxnSpPr>
          <p:nvPr/>
        </p:nvCxnSpPr>
        <p:spPr>
          <a:xfrm>
            <a:off x="1831910" y="3942039"/>
            <a:ext cx="0" cy="9098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2" idx="2"/>
          </p:cNvCxnSpPr>
          <p:nvPr/>
        </p:nvCxnSpPr>
        <p:spPr>
          <a:xfrm>
            <a:off x="3194180" y="2301770"/>
            <a:ext cx="89978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9" idx="2"/>
          </p:cNvCxnSpPr>
          <p:nvPr/>
        </p:nvCxnSpPr>
        <p:spPr>
          <a:xfrm>
            <a:off x="4677911" y="3942038"/>
            <a:ext cx="751408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8114524" y="3942039"/>
            <a:ext cx="0" cy="12831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8742785" y="2301768"/>
            <a:ext cx="0" cy="29233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10101945" y="3942039"/>
            <a:ext cx="0" cy="1283104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9386598" y="2301768"/>
            <a:ext cx="0" cy="2923375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212637" y="4073812"/>
            <a:ext cx="1167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자식요소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531760" y="2347964"/>
            <a:ext cx="1167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자손요소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518005" y="2329975"/>
            <a:ext cx="1167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조상요소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330385" y="4073812"/>
            <a:ext cx="1167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부모요소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7123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6" y="84586"/>
            <a:ext cx="8245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</a:rPr>
              <a:t>jQuery </a:t>
            </a:r>
            <a:r>
              <a:rPr lang="ko-KR" altLang="en-US" sz="4000" dirty="0" smtClean="0">
                <a:solidFill>
                  <a:schemeClr val="bg1"/>
                </a:solidFill>
              </a:rPr>
              <a:t>계층</a:t>
            </a:r>
            <a:r>
              <a:rPr lang="en-US" altLang="ko-KR" sz="4000" dirty="0" smtClean="0">
                <a:solidFill>
                  <a:schemeClr val="bg1"/>
                </a:solidFill>
              </a:rPr>
              <a:t>(</a:t>
            </a:r>
            <a:r>
              <a:rPr lang="en-US" altLang="ko-KR" sz="4000" dirty="0" err="1" smtClean="0">
                <a:solidFill>
                  <a:schemeClr val="bg1"/>
                </a:solidFill>
              </a:rPr>
              <a:t>Hierachy</a:t>
            </a:r>
            <a:r>
              <a:rPr lang="en-US" altLang="ko-KR" sz="4000" dirty="0" smtClean="0">
                <a:solidFill>
                  <a:schemeClr val="bg1"/>
                </a:solidFill>
              </a:rPr>
              <a:t>) </a:t>
            </a:r>
            <a:r>
              <a:rPr lang="ko-KR" altLang="en-US" sz="4000" dirty="0" err="1" smtClean="0">
                <a:solidFill>
                  <a:schemeClr val="bg1"/>
                </a:solidFill>
              </a:rPr>
              <a:t>선택자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7726" y="1968815"/>
            <a:ext cx="10884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jQuery</a:t>
            </a:r>
            <a:r>
              <a:rPr lang="ko-KR" altLang="en-US" sz="2400" dirty="0" smtClean="0">
                <a:solidFill>
                  <a:schemeClr val="bg1"/>
                </a:solidFill>
              </a:rPr>
              <a:t>도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javascript</a:t>
            </a:r>
            <a:r>
              <a:rPr lang="ko-KR" altLang="en-US" sz="2400" dirty="0" smtClean="0">
                <a:solidFill>
                  <a:schemeClr val="bg1"/>
                </a:solidFill>
              </a:rPr>
              <a:t>와 마찬가지로 </a:t>
            </a:r>
            <a:r>
              <a:rPr lang="en-US" altLang="ko-KR" sz="2400" dirty="0" smtClean="0">
                <a:solidFill>
                  <a:schemeClr val="bg1"/>
                </a:solidFill>
              </a:rPr>
              <a:t>HTML DOM</a:t>
            </a:r>
            <a:r>
              <a:rPr lang="ko-KR" altLang="en-US" sz="2400" dirty="0" smtClean="0">
                <a:solidFill>
                  <a:schemeClr val="bg1"/>
                </a:solidFill>
              </a:rPr>
              <a:t>을 이용하여 요소들을 참조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718375" y="2987005"/>
          <a:ext cx="10762943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2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4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46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선택자</a:t>
                      </a:r>
                      <a:r>
                        <a:rPr lang="ko-KR" altLang="en-US" dirty="0" smtClean="0"/>
                        <a:t> 종류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표현식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Child</a:t>
                      </a:r>
                      <a:r>
                        <a:rPr lang="en-US" altLang="ko-KR" baseline="0" dirty="0" smtClean="0"/>
                        <a:t> Selector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$(“parent &gt; child”)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부모 요소 바로 아래 자식 요소를 반환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Descendant</a:t>
                      </a:r>
                      <a:r>
                        <a:rPr lang="en-US" altLang="ko-KR" baseline="0" dirty="0" smtClean="0"/>
                        <a:t> Selector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$(“ancestor</a:t>
                      </a:r>
                      <a:r>
                        <a:rPr lang="en-US" altLang="ko-KR" baseline="0" dirty="0" smtClean="0"/>
                        <a:t> descendant”)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조상 요소 아래 일치하는 모든 자손 요소 반환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Next Adjacent </a:t>
                      </a:r>
                      <a:r>
                        <a:rPr lang="en-US" altLang="ko-KR" baseline="0" dirty="0" smtClean="0"/>
                        <a:t>Selector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$(“</a:t>
                      </a:r>
                      <a:r>
                        <a:rPr lang="en-US" altLang="ko-KR" dirty="0" err="1" smtClean="0"/>
                        <a:t>prev</a:t>
                      </a:r>
                      <a:r>
                        <a:rPr lang="en-US" altLang="ko-KR" dirty="0" smtClean="0"/>
                        <a:t> + next”)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prev</a:t>
                      </a:r>
                      <a:r>
                        <a:rPr lang="ko-KR" altLang="en-US" dirty="0" smtClean="0"/>
                        <a:t>요소 바로 다음에 오는 형제 요소 반환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Next Sibling </a:t>
                      </a:r>
                      <a:r>
                        <a:rPr lang="en-US" altLang="ko-KR" baseline="0" dirty="0" smtClean="0"/>
                        <a:t>Selector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$(“</a:t>
                      </a:r>
                      <a:r>
                        <a:rPr lang="en-US" altLang="ko-KR" dirty="0" err="1" smtClean="0"/>
                        <a:t>prev</a:t>
                      </a:r>
                      <a:r>
                        <a:rPr lang="en-US" altLang="ko-KR" dirty="0" smtClean="0"/>
                        <a:t> ~ siblings”)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prev</a:t>
                      </a:r>
                      <a:r>
                        <a:rPr lang="ko-KR" altLang="en-US" dirty="0" smtClean="0"/>
                        <a:t>요소 이후 형제 요소 중 </a:t>
                      </a:r>
                      <a:r>
                        <a:rPr lang="en-US" altLang="ko-KR" dirty="0" smtClean="0"/>
                        <a:t>siblings</a:t>
                      </a:r>
                      <a:r>
                        <a:rPr lang="ko-KR" altLang="en-US" dirty="0" smtClean="0"/>
                        <a:t>와 동일한</a:t>
                      </a:r>
                      <a:r>
                        <a:rPr lang="ko-KR" altLang="en-US" baseline="0" dirty="0" smtClean="0"/>
                        <a:t> 형제 요소들을 반환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69262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1548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1. Child Selector(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자식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선택자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6504" y="2565974"/>
            <a:ext cx="10884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HTML DOM</a:t>
            </a:r>
            <a:r>
              <a:rPr lang="ko-KR" altLang="en-US" sz="2400" dirty="0" smtClean="0">
                <a:solidFill>
                  <a:schemeClr val="bg1"/>
                </a:solidFill>
              </a:rPr>
              <a:t>을 탐색하여 부모</a:t>
            </a:r>
            <a:r>
              <a:rPr lang="en-US" altLang="ko-KR" sz="2400" dirty="0" smtClean="0">
                <a:solidFill>
                  <a:schemeClr val="bg1"/>
                </a:solidFill>
              </a:rPr>
              <a:t>(parent) </a:t>
            </a:r>
            <a:r>
              <a:rPr lang="ko-KR" altLang="en-US" sz="2400" dirty="0" smtClean="0">
                <a:solidFill>
                  <a:schemeClr val="bg1"/>
                </a:solidFill>
              </a:rPr>
              <a:t>요소의 모든 자식</a:t>
            </a:r>
            <a:r>
              <a:rPr lang="en-US" altLang="ko-KR" sz="2400" dirty="0" smtClean="0">
                <a:solidFill>
                  <a:schemeClr val="bg1"/>
                </a:solidFill>
              </a:rPr>
              <a:t>(child)</a:t>
            </a:r>
            <a:r>
              <a:rPr lang="ko-KR" altLang="en-US" sz="2400" dirty="0" smtClean="0">
                <a:solidFill>
                  <a:schemeClr val="bg1"/>
                </a:solidFill>
              </a:rPr>
              <a:t>요소를 반환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090160" y="1634516"/>
            <a:ext cx="4289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0" dirty="0" smtClean="0">
                <a:solidFill>
                  <a:srgbClr val="51B6C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＂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parent</a:t>
            </a:r>
            <a:r>
              <a:rPr lang="en-US" altLang="ko-KR" sz="2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&gt; child"</a:t>
            </a:r>
            <a:r>
              <a:rPr lang="en-US" altLang="ko-KR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)</a:t>
            </a:r>
            <a:endParaRPr lang="en-US" altLang="ko-K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9692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1548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1. Child Selector(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자식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선택자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25" y="678758"/>
            <a:ext cx="11193226" cy="60416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74225" y="3398002"/>
            <a:ext cx="8176726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&lt;</a:t>
            </a:r>
            <a:r>
              <a:rPr lang="en-US" altLang="ko-KR" dirty="0" err="1" smtClean="0">
                <a:solidFill>
                  <a:schemeClr val="bg1"/>
                </a:solidFill>
              </a:rPr>
              <a:t>ul</a:t>
            </a:r>
            <a:r>
              <a:rPr lang="en-US" altLang="ko-KR" dirty="0" smtClean="0">
                <a:solidFill>
                  <a:schemeClr val="bg1"/>
                </a:solidFill>
              </a:rPr>
              <a:t>&gt; </a:t>
            </a:r>
            <a:r>
              <a:rPr lang="ko-KR" altLang="en-US" dirty="0" smtClean="0">
                <a:solidFill>
                  <a:schemeClr val="bg1"/>
                </a:solidFill>
              </a:rPr>
              <a:t>태그의 자식인 </a:t>
            </a:r>
            <a:r>
              <a:rPr lang="en-US" altLang="ko-KR" dirty="0" smtClean="0">
                <a:solidFill>
                  <a:schemeClr val="bg1"/>
                </a:solidFill>
              </a:rPr>
              <a:t>&lt;li&gt;</a:t>
            </a:r>
            <a:r>
              <a:rPr lang="ko-KR" altLang="en-US" dirty="0" smtClean="0">
                <a:solidFill>
                  <a:schemeClr val="bg1"/>
                </a:solidFill>
              </a:rPr>
              <a:t>태그를 선택하여 </a:t>
            </a:r>
            <a:r>
              <a:rPr lang="en-US" altLang="ko-KR" dirty="0" smtClean="0">
                <a:solidFill>
                  <a:schemeClr val="bg1"/>
                </a:solidFill>
              </a:rPr>
              <a:t>border </a:t>
            </a:r>
            <a:r>
              <a:rPr lang="ko-KR" altLang="en-US" dirty="0" smtClean="0">
                <a:solidFill>
                  <a:schemeClr val="bg1"/>
                </a:solidFill>
              </a:rPr>
              <a:t>스타일을 설정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&lt;li&gt; </a:t>
            </a:r>
            <a:r>
              <a:rPr lang="ko-KR" altLang="en-US" dirty="0" smtClean="0">
                <a:solidFill>
                  <a:schemeClr val="bg1"/>
                </a:solidFill>
              </a:rPr>
              <a:t>태그내의 중첩된 또 다른 </a:t>
            </a:r>
            <a:r>
              <a:rPr lang="en-US" altLang="ko-KR" dirty="0" smtClean="0">
                <a:solidFill>
                  <a:schemeClr val="bg1"/>
                </a:solidFill>
              </a:rPr>
              <a:t>&lt;li&gt;</a:t>
            </a:r>
            <a:r>
              <a:rPr lang="ko-KR" altLang="en-US" dirty="0" smtClean="0">
                <a:solidFill>
                  <a:schemeClr val="bg1"/>
                </a:solidFill>
              </a:rPr>
              <a:t>태그는 자손이기 때문에 스타일 설정 제외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1851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6" y="84586"/>
            <a:ext cx="11136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2. Descendant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Selector(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자손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선택자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570275" y="1191599"/>
            <a:ext cx="53110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0" dirty="0" smtClean="0">
                <a:solidFill>
                  <a:srgbClr val="51B6C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 </a:t>
            </a:r>
            <a:r>
              <a:rPr lang="en-US" altLang="ko-KR" sz="2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“ancestor descendant"</a:t>
            </a:r>
            <a:r>
              <a:rPr lang="en-US" altLang="ko-KR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)</a:t>
            </a:r>
            <a:endParaRPr lang="en-US" altLang="ko-K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6504" y="2565974"/>
            <a:ext cx="108842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조상</a:t>
            </a:r>
            <a:r>
              <a:rPr lang="en-US" altLang="ko-KR" sz="2400" dirty="0" smtClean="0">
                <a:solidFill>
                  <a:schemeClr val="bg1"/>
                </a:solidFill>
              </a:rPr>
              <a:t>(ancestor)</a:t>
            </a:r>
            <a:r>
              <a:rPr lang="ko-KR" altLang="en-US" sz="2400" dirty="0" smtClean="0">
                <a:solidFill>
                  <a:schemeClr val="bg1"/>
                </a:solidFill>
              </a:rPr>
              <a:t>요소의 모든 후손</a:t>
            </a:r>
            <a:r>
              <a:rPr lang="en-US" altLang="ko-KR" sz="2400" dirty="0" smtClean="0">
                <a:solidFill>
                  <a:schemeClr val="bg1"/>
                </a:solidFill>
              </a:rPr>
              <a:t>(descendant)</a:t>
            </a:r>
            <a:r>
              <a:rPr lang="ko-KR" altLang="en-US" sz="2400" dirty="0" smtClean="0">
                <a:solidFill>
                  <a:schemeClr val="bg1"/>
                </a:solidFill>
              </a:rPr>
              <a:t>요소를 반환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</a:rPr>
              <a:t>부모</a:t>
            </a:r>
            <a:r>
              <a:rPr lang="en-US" altLang="ko-KR" sz="2400" dirty="0" smtClean="0">
                <a:solidFill>
                  <a:schemeClr val="bg1"/>
                </a:solidFill>
              </a:rPr>
              <a:t>(parent)</a:t>
            </a:r>
            <a:r>
              <a:rPr lang="ko-KR" altLang="en-US" sz="2400" dirty="0" smtClean="0">
                <a:solidFill>
                  <a:schemeClr val="bg1"/>
                </a:solidFill>
              </a:rPr>
              <a:t>와 자식</a:t>
            </a:r>
            <a:r>
              <a:rPr lang="en-US" altLang="ko-KR" sz="2400" dirty="0" smtClean="0">
                <a:solidFill>
                  <a:schemeClr val="bg1"/>
                </a:solidFill>
              </a:rPr>
              <a:t>(child)</a:t>
            </a:r>
            <a:r>
              <a:rPr lang="ko-KR" altLang="en-US" sz="2400" dirty="0" smtClean="0">
                <a:solidFill>
                  <a:schemeClr val="bg1"/>
                </a:solidFill>
              </a:rPr>
              <a:t>관계가 조상과 후손 관계로 확대 되었을 뿐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child Selector</a:t>
            </a:r>
            <a:r>
              <a:rPr lang="ko-KR" altLang="en-US" sz="2400" dirty="0" smtClean="0">
                <a:solidFill>
                  <a:schemeClr val="bg1"/>
                </a:solidFill>
              </a:rPr>
              <a:t>와 개념은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비슷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3268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6" y="84586"/>
            <a:ext cx="11136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2. Descendant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Selector(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자손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선택자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89177" y="3240460"/>
            <a:ext cx="8326016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&lt;form&gt;</a:t>
            </a:r>
            <a:r>
              <a:rPr lang="ko-KR" altLang="en-US" sz="1600" dirty="0" smtClean="0">
                <a:solidFill>
                  <a:schemeClr val="bg1"/>
                </a:solidFill>
              </a:rPr>
              <a:t>태그 내의 모든 </a:t>
            </a:r>
            <a:r>
              <a:rPr lang="en-US" altLang="ko-KR" sz="1600" dirty="0" smtClean="0">
                <a:solidFill>
                  <a:schemeClr val="bg1"/>
                </a:solidFill>
              </a:rPr>
              <a:t>&lt;input&gt;</a:t>
            </a:r>
            <a:r>
              <a:rPr lang="ko-KR" altLang="en-US" sz="1600" dirty="0" smtClean="0">
                <a:solidFill>
                  <a:schemeClr val="bg1"/>
                </a:solidFill>
              </a:rPr>
              <a:t>태그를 선택하여 </a:t>
            </a:r>
            <a:r>
              <a:rPr lang="en-US" altLang="ko-KR" sz="1600" dirty="0" smtClean="0">
                <a:solidFill>
                  <a:schemeClr val="bg1"/>
                </a:solidFill>
              </a:rPr>
              <a:t>border </a:t>
            </a:r>
            <a:r>
              <a:rPr lang="ko-KR" altLang="en-US" sz="1600" dirty="0" smtClean="0">
                <a:solidFill>
                  <a:schemeClr val="bg1"/>
                </a:solidFill>
              </a:rPr>
              <a:t>스타일 설정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&lt;form&gt;</a:t>
            </a:r>
            <a:r>
              <a:rPr lang="ko-KR" altLang="en-US" sz="1600" dirty="0" smtClean="0">
                <a:solidFill>
                  <a:schemeClr val="bg1"/>
                </a:solidFill>
              </a:rPr>
              <a:t>태그 안의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요소중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&lt;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fieldset</a:t>
            </a:r>
            <a:r>
              <a:rPr lang="en-US" altLang="ko-KR" sz="1600" dirty="0" smtClean="0">
                <a:solidFill>
                  <a:schemeClr val="bg1"/>
                </a:solidFill>
              </a:rPr>
              <a:t>&gt; </a:t>
            </a:r>
            <a:r>
              <a:rPr lang="ko-KR" altLang="en-US" sz="1600" dirty="0" smtClean="0">
                <a:solidFill>
                  <a:schemeClr val="bg1"/>
                </a:solidFill>
              </a:rPr>
              <a:t>태그 내의 모든 </a:t>
            </a:r>
            <a:r>
              <a:rPr lang="en-US" altLang="ko-KR" sz="1600" dirty="0" smtClean="0">
                <a:solidFill>
                  <a:schemeClr val="bg1"/>
                </a:solidFill>
              </a:rPr>
              <a:t>input</a:t>
            </a:r>
            <a:r>
              <a:rPr lang="ko-KR" altLang="en-US" sz="1600" dirty="0" smtClean="0">
                <a:solidFill>
                  <a:schemeClr val="bg1"/>
                </a:solidFill>
              </a:rPr>
              <a:t>태그에 배경색을 </a:t>
            </a:r>
            <a:r>
              <a:rPr lang="en-US" altLang="ko-KR" sz="1600" dirty="0" smtClean="0">
                <a:solidFill>
                  <a:schemeClr val="bg1"/>
                </a:solidFill>
              </a:rPr>
              <a:t>yellow</a:t>
            </a:r>
            <a:r>
              <a:rPr lang="ko-KR" altLang="en-US" sz="1600" dirty="0" smtClean="0">
                <a:solidFill>
                  <a:schemeClr val="bg1"/>
                </a:solidFill>
              </a:rPr>
              <a:t>로 설정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26" y="697716"/>
            <a:ext cx="10589670" cy="625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9243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4347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3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. Next Adjacent Selector(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인접한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형제선택자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6504" y="2565974"/>
            <a:ext cx="11212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같은 레벨</a:t>
            </a:r>
            <a:r>
              <a:rPr lang="en-US" altLang="ko-KR" sz="2400" dirty="0" smtClean="0">
                <a:solidFill>
                  <a:schemeClr val="bg1"/>
                </a:solidFill>
              </a:rPr>
              <a:t>(Level)</a:t>
            </a:r>
            <a:r>
              <a:rPr lang="ko-KR" altLang="en-US" sz="2400" dirty="0" smtClean="0">
                <a:solidFill>
                  <a:schemeClr val="bg1"/>
                </a:solidFill>
              </a:rPr>
              <a:t>의 형제 요소 중에서 바로 인접한 형제 요소 접근 방법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 err="1" smtClean="0">
                <a:solidFill>
                  <a:schemeClr val="bg1"/>
                </a:solidFill>
              </a:rPr>
              <a:t>prev</a:t>
            </a:r>
            <a:r>
              <a:rPr lang="ko-KR" altLang="en-US" sz="2400" dirty="0" smtClean="0">
                <a:solidFill>
                  <a:schemeClr val="bg1"/>
                </a:solidFill>
              </a:rPr>
              <a:t>요소의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</a:rPr>
              <a:t>형제 요소 중 바로 다음에 인접한</a:t>
            </a:r>
            <a:r>
              <a:rPr lang="en-US" altLang="ko-KR" sz="2400" dirty="0" smtClean="0">
                <a:solidFill>
                  <a:schemeClr val="bg1"/>
                </a:solidFill>
              </a:rPr>
              <a:t>(adjacent) </a:t>
            </a:r>
            <a:r>
              <a:rPr lang="ko-KR" altLang="en-US" sz="2400" dirty="0" smtClean="0">
                <a:solidFill>
                  <a:schemeClr val="bg1"/>
                </a:solidFill>
              </a:rPr>
              <a:t>하나의 </a:t>
            </a:r>
            <a:r>
              <a:rPr lang="en-US" altLang="ko-KR" sz="2400" dirty="0" smtClean="0">
                <a:solidFill>
                  <a:schemeClr val="bg1"/>
                </a:solidFill>
              </a:rPr>
              <a:t>next</a:t>
            </a:r>
            <a:r>
              <a:rPr lang="ko-KR" altLang="en-US" sz="2400" dirty="0" smtClean="0">
                <a:solidFill>
                  <a:schemeClr val="bg1"/>
                </a:solidFill>
              </a:rPr>
              <a:t>요소를 반환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221768" y="1251961"/>
            <a:ext cx="37337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0" dirty="0" smtClean="0">
                <a:solidFill>
                  <a:srgbClr val="51B6C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 </a:t>
            </a:r>
            <a:r>
              <a:rPr lang="en-US" altLang="ko-KR" sz="2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altLang="ko-KR" sz="28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US" altLang="ko-KR" sz="2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+ next"</a:t>
            </a:r>
            <a:r>
              <a:rPr lang="en-US" altLang="ko-KR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)</a:t>
            </a:r>
            <a:endParaRPr lang="en-US" altLang="ko-K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4253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4347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3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. Next Adjacent Selector(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인접한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형제선택자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25" y="792472"/>
            <a:ext cx="11181033" cy="59867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96308" y="3294398"/>
            <a:ext cx="6969307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&lt;label&gt;</a:t>
            </a:r>
            <a:r>
              <a:rPr lang="ko-KR" altLang="en-US" sz="1600" dirty="0" smtClean="0">
                <a:solidFill>
                  <a:schemeClr val="bg1"/>
                </a:solidFill>
              </a:rPr>
              <a:t>태그 다음에 나오는 인접한</a:t>
            </a:r>
            <a:r>
              <a:rPr lang="en-US" altLang="ko-KR" sz="1600" dirty="0" smtClean="0">
                <a:solidFill>
                  <a:schemeClr val="bg1"/>
                </a:solidFill>
              </a:rPr>
              <a:t>&lt;input&gt; </a:t>
            </a:r>
            <a:r>
              <a:rPr lang="ko-KR" altLang="en-US" sz="1600" dirty="0" smtClean="0">
                <a:solidFill>
                  <a:schemeClr val="bg1"/>
                </a:solidFill>
              </a:rPr>
              <a:t>태그에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글자색을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‘blue’</a:t>
            </a:r>
            <a:r>
              <a:rPr lang="ko-KR" altLang="en-US" sz="1600" dirty="0" smtClean="0">
                <a:solidFill>
                  <a:schemeClr val="bg1"/>
                </a:solidFill>
              </a:rPr>
              <a:t>로 설정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</a:rPr>
              <a:t>동시에 </a:t>
            </a:r>
            <a:r>
              <a:rPr lang="en-US" altLang="ko-KR" sz="1600" dirty="0" smtClean="0">
                <a:solidFill>
                  <a:schemeClr val="bg1"/>
                </a:solidFill>
              </a:rPr>
              <a:t>value</a:t>
            </a:r>
            <a:r>
              <a:rPr lang="ko-KR" altLang="en-US" sz="1600" dirty="0" smtClean="0">
                <a:solidFill>
                  <a:schemeClr val="bg1"/>
                </a:solidFill>
              </a:rPr>
              <a:t>값을 </a:t>
            </a:r>
            <a:r>
              <a:rPr lang="en-US" altLang="ko-KR" sz="1600" dirty="0" smtClean="0">
                <a:solidFill>
                  <a:schemeClr val="bg1"/>
                </a:solidFill>
              </a:rPr>
              <a:t>“Labeled!”</a:t>
            </a:r>
            <a:r>
              <a:rPr lang="ko-KR" altLang="en-US" sz="1600" dirty="0" smtClean="0">
                <a:solidFill>
                  <a:schemeClr val="bg1"/>
                </a:solidFill>
              </a:rPr>
              <a:t>로 설정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1350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4. Next Siblings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Selector(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다중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형제선택자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6504" y="2565974"/>
            <a:ext cx="112127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같은 레벨의 형제 중 인접한 하나의 형제 요소를 반환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</a:rPr>
              <a:t>모든 형제 요소들을 반환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 err="1" smtClean="0">
                <a:solidFill>
                  <a:schemeClr val="bg1"/>
                </a:solidFill>
              </a:rPr>
              <a:t>prev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</a:rPr>
              <a:t>요소 바로 다음에 나오는 모든 형제</a:t>
            </a:r>
            <a:r>
              <a:rPr lang="en-US" altLang="ko-KR" sz="2400" dirty="0" smtClean="0">
                <a:solidFill>
                  <a:schemeClr val="bg1"/>
                </a:solidFill>
              </a:rPr>
              <a:t>(siblings)</a:t>
            </a:r>
            <a:r>
              <a:rPr lang="ko-KR" altLang="en-US" sz="2400" dirty="0" smtClean="0">
                <a:solidFill>
                  <a:schemeClr val="bg1"/>
                </a:solidFill>
              </a:rPr>
              <a:t>요소를 반환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188829" y="1350219"/>
            <a:ext cx="41280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0" dirty="0" smtClean="0">
                <a:solidFill>
                  <a:srgbClr val="51B6C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altLang="ko-KR" sz="28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US" altLang="ko-KR" sz="2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~ siblings"</a:t>
            </a:r>
            <a:r>
              <a:rPr lang="en-US" altLang="ko-KR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060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90832" y="1326292"/>
            <a:ext cx="106350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 smtClean="0">
                <a:solidFill>
                  <a:schemeClr val="bg1"/>
                </a:solidFill>
              </a:rPr>
              <a:t>CSS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선택자</a:t>
            </a:r>
            <a:r>
              <a:rPr lang="ko-KR" altLang="en-US" sz="2400" dirty="0" smtClean="0">
                <a:solidFill>
                  <a:schemeClr val="bg1"/>
                </a:solidFill>
              </a:rPr>
              <a:t> 기반의 </a:t>
            </a:r>
            <a:r>
              <a:rPr lang="en-US" altLang="ko-KR" sz="2400" dirty="0" smtClean="0">
                <a:solidFill>
                  <a:schemeClr val="bg1"/>
                </a:solidFill>
              </a:rPr>
              <a:t>DOM </a:t>
            </a:r>
            <a:r>
              <a:rPr lang="ko-KR" altLang="en-US" sz="2400" dirty="0" smtClean="0">
                <a:solidFill>
                  <a:schemeClr val="bg1"/>
                </a:solidFill>
              </a:rPr>
              <a:t>처리가 가능하며 기존 </a:t>
            </a:r>
            <a:r>
              <a:rPr lang="en-US" altLang="ko-KR" sz="2400" dirty="0" smtClean="0">
                <a:solidFill>
                  <a:schemeClr val="bg1"/>
                </a:solidFill>
              </a:rPr>
              <a:t>JavaScript</a:t>
            </a:r>
            <a:r>
              <a:rPr lang="ko-KR" altLang="en-US" sz="2400" dirty="0" smtClean="0">
                <a:solidFill>
                  <a:schemeClr val="bg1"/>
                </a:solidFill>
              </a:rPr>
              <a:t>와 비교할 때 매우 쉽고 동적인 화면 처리가 가능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 smtClean="0">
                <a:solidFill>
                  <a:schemeClr val="bg1"/>
                </a:solidFill>
              </a:rPr>
              <a:t>Ajax </a:t>
            </a:r>
            <a:r>
              <a:rPr lang="ko-KR" altLang="en-US" sz="2400" dirty="0" smtClean="0">
                <a:solidFill>
                  <a:schemeClr val="bg1"/>
                </a:solidFill>
              </a:rPr>
              <a:t>어플리케이션 개발이 쉽다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 smtClean="0">
                <a:solidFill>
                  <a:schemeClr val="bg1"/>
                </a:solidFill>
              </a:rPr>
              <a:t>한꺼번에 여러 다른 동작을 처리하는 함수를 연결하여 사용하는</a:t>
            </a:r>
            <a:r>
              <a:rPr lang="en-US" altLang="ko-KR" sz="2400" dirty="0" smtClean="0">
                <a:solidFill>
                  <a:schemeClr val="bg1"/>
                </a:solidFill>
              </a:rPr>
              <a:t/>
            </a:r>
            <a:br>
              <a:rPr lang="en-US" altLang="ko-KR" sz="2400" dirty="0" smtClean="0">
                <a:solidFill>
                  <a:schemeClr val="bg1"/>
                </a:solidFill>
              </a:rPr>
            </a:br>
            <a:r>
              <a:rPr lang="en-US" altLang="ko-KR" sz="2400" dirty="0" smtClean="0">
                <a:solidFill>
                  <a:schemeClr val="bg1"/>
                </a:solidFill>
              </a:rPr>
              <a:t>‘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메서드</a:t>
            </a:r>
            <a:r>
              <a:rPr lang="ko-KR" altLang="en-US" sz="2400" dirty="0" smtClean="0">
                <a:solidFill>
                  <a:schemeClr val="bg1"/>
                </a:solidFill>
              </a:rPr>
              <a:t> 체인</a:t>
            </a:r>
            <a:r>
              <a:rPr lang="en-US" altLang="ko-KR" sz="2400" dirty="0" smtClean="0">
                <a:solidFill>
                  <a:schemeClr val="bg1"/>
                </a:solidFill>
              </a:rPr>
              <a:t>＇</a:t>
            </a:r>
            <a:r>
              <a:rPr lang="ko-KR" altLang="en-US" sz="2400" dirty="0" smtClean="0">
                <a:solidFill>
                  <a:schemeClr val="bg1"/>
                </a:solidFill>
              </a:rPr>
              <a:t>기능을 효과적으로 사용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 smtClean="0">
                <a:solidFill>
                  <a:schemeClr val="bg1"/>
                </a:solidFill>
              </a:rPr>
              <a:t>오픈 소스로서 무료이며 다양한 </a:t>
            </a:r>
            <a:r>
              <a:rPr lang="en-US" altLang="ko-KR" sz="2400" dirty="0" smtClean="0">
                <a:solidFill>
                  <a:schemeClr val="bg1"/>
                </a:solidFill>
              </a:rPr>
              <a:t>jQuery</a:t>
            </a:r>
            <a:r>
              <a:rPr lang="ko-KR" altLang="en-US" sz="2400" dirty="0" smtClean="0">
                <a:solidFill>
                  <a:schemeClr val="bg1"/>
                </a:solidFill>
              </a:rPr>
              <a:t>플러그 인을 사용가능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 smtClean="0">
                <a:solidFill>
                  <a:schemeClr val="bg1"/>
                </a:solidFill>
              </a:rPr>
              <a:t>웹 브라우저에 종류와 상관없이 개발 가능</a:t>
            </a:r>
            <a:r>
              <a:rPr lang="en-US" altLang="ko-KR" sz="2400" dirty="0" smtClean="0">
                <a:solidFill>
                  <a:schemeClr val="bg1"/>
                </a:solidFill>
              </a:rPr>
              <a:t>(</a:t>
            </a:r>
            <a:r>
              <a:rPr lang="ko-KR" altLang="en-US" sz="2400" dirty="0" smtClean="0">
                <a:solidFill>
                  <a:schemeClr val="bg1"/>
                </a:solidFill>
              </a:rPr>
              <a:t>크로스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브라우징</a:t>
            </a:r>
            <a:r>
              <a:rPr lang="ko-KR" altLang="en-US" sz="2400" dirty="0" smtClean="0">
                <a:solidFill>
                  <a:schemeClr val="bg1"/>
                </a:solidFill>
              </a:rPr>
              <a:t> 가능</a:t>
            </a:r>
            <a:r>
              <a:rPr lang="en-US" altLang="ko-KR" sz="2400" dirty="0" smtClean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2238"/>
            <a:ext cx="10515600" cy="903849"/>
          </a:xfrm>
        </p:spPr>
        <p:txBody>
          <a:bodyPr>
            <a:normAutofit/>
          </a:bodyPr>
          <a:lstStyle/>
          <a:p>
            <a:r>
              <a:rPr lang="en-US" altLang="ko-KR" sz="4800" dirty="0" smtClean="0">
                <a:solidFill>
                  <a:schemeClr val="bg1"/>
                </a:solidFill>
                <a:latin typeface="+mj-ea"/>
              </a:rPr>
              <a:t>jQuery</a:t>
            </a:r>
            <a:r>
              <a:rPr lang="ko-KR" altLang="en-US" sz="4800" dirty="0" smtClean="0">
                <a:solidFill>
                  <a:schemeClr val="bg1"/>
                </a:solidFill>
                <a:latin typeface="+mj-ea"/>
              </a:rPr>
              <a:t>의 특징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8580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4. Next Siblings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Selector(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다중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형제선택자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25" y="643926"/>
            <a:ext cx="6151397" cy="598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8612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4. Next Siblings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Selector(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다중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형제선택자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25" y="792472"/>
            <a:ext cx="7791363" cy="51576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88889" y="2786528"/>
            <a:ext cx="7249225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id</a:t>
            </a:r>
            <a:r>
              <a:rPr lang="ko-KR" altLang="en-US" sz="1600" dirty="0" smtClean="0">
                <a:solidFill>
                  <a:schemeClr val="bg1"/>
                </a:solidFill>
              </a:rPr>
              <a:t>속성값이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prev</a:t>
            </a:r>
            <a:r>
              <a:rPr lang="ko-KR" altLang="en-US" sz="1600" dirty="0" smtClean="0">
                <a:solidFill>
                  <a:schemeClr val="bg1"/>
                </a:solidFill>
              </a:rPr>
              <a:t>인 태그 다음에 나오는 모든 형제 태그에 </a:t>
            </a:r>
            <a:r>
              <a:rPr lang="en-US" altLang="ko-KR" sz="1600" dirty="0" smtClean="0">
                <a:solidFill>
                  <a:schemeClr val="bg1"/>
                </a:solidFill>
              </a:rPr>
              <a:t>border</a:t>
            </a:r>
            <a:r>
              <a:rPr lang="ko-KR" altLang="en-US" sz="1600" dirty="0" smtClean="0">
                <a:solidFill>
                  <a:schemeClr val="bg1"/>
                </a:solidFill>
              </a:rPr>
              <a:t>스타일 적용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088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8751" y="1326292"/>
            <a:ext cx="1063504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altLang="ko-KR" sz="2400" dirty="0" smtClean="0">
                <a:solidFill>
                  <a:schemeClr val="bg1"/>
                </a:solidFill>
                <a:hlinkClick r:id="rId2"/>
              </a:rPr>
              <a:t>jquery.com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 smtClean="0">
                <a:solidFill>
                  <a:schemeClr val="bg1"/>
                </a:solidFill>
              </a:rPr>
              <a:t>jQuery</a:t>
            </a:r>
            <a:r>
              <a:rPr lang="ko-KR" altLang="en-US" sz="2400" dirty="0" smtClean="0">
                <a:solidFill>
                  <a:schemeClr val="bg1"/>
                </a:solidFill>
              </a:rPr>
              <a:t>는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두가지</a:t>
            </a:r>
            <a:r>
              <a:rPr lang="ko-KR" altLang="en-US" sz="2400" dirty="0" smtClean="0">
                <a:solidFill>
                  <a:schemeClr val="bg1"/>
                </a:solidFill>
              </a:rPr>
              <a:t> 방식으로 사용가능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 smtClean="0">
                <a:solidFill>
                  <a:schemeClr val="bg1"/>
                </a:solidFill>
              </a:rPr>
              <a:t>jQuery</a:t>
            </a:r>
            <a:r>
              <a:rPr lang="ko-KR" altLang="en-US" sz="2400" dirty="0" smtClean="0">
                <a:solidFill>
                  <a:schemeClr val="bg1"/>
                </a:solidFill>
              </a:rPr>
              <a:t>를 다운로드 하여 사용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 smtClean="0">
                <a:solidFill>
                  <a:schemeClr val="bg1"/>
                </a:solidFill>
              </a:rPr>
              <a:t>jQuery</a:t>
            </a:r>
            <a:r>
              <a:rPr lang="ko-KR" altLang="en-US" sz="2400" dirty="0" smtClean="0">
                <a:solidFill>
                  <a:schemeClr val="bg1"/>
                </a:solidFill>
              </a:rPr>
              <a:t>를 제공해주는 호스트 서버와 네트워크로 연결</a:t>
            </a:r>
            <a:r>
              <a:rPr lang="en-US" altLang="ko-KR" sz="2400" dirty="0" smtClean="0">
                <a:solidFill>
                  <a:schemeClr val="bg1"/>
                </a:solidFill>
              </a:rPr>
              <a:t>(CDN)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 smtClean="0">
                <a:solidFill>
                  <a:schemeClr val="bg1"/>
                </a:solidFill>
              </a:rPr>
              <a:t>압축버전과 비 압축버전이 존재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 smtClean="0">
                <a:solidFill>
                  <a:schemeClr val="bg1"/>
                </a:solidFill>
              </a:rPr>
              <a:t>개발 할 때는 비 압축버전 사용</a:t>
            </a:r>
            <a:r>
              <a:rPr lang="en-US" altLang="ko-KR" sz="2400" dirty="0" smtClean="0">
                <a:solidFill>
                  <a:schemeClr val="bg1"/>
                </a:solidFill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</a:rPr>
              <a:t>배포 할 때는 압축버전 사용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 smtClean="0">
                <a:solidFill>
                  <a:schemeClr val="bg1"/>
                </a:solidFill>
              </a:rPr>
              <a:t>slim</a:t>
            </a:r>
            <a:r>
              <a:rPr lang="ko-KR" altLang="en-US" sz="2400" dirty="0" smtClean="0">
                <a:solidFill>
                  <a:schemeClr val="bg1"/>
                </a:solidFill>
              </a:rPr>
              <a:t>버전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 smtClean="0">
                <a:solidFill>
                  <a:schemeClr val="bg1"/>
                </a:solidFill>
              </a:rPr>
              <a:t>Ajax</a:t>
            </a:r>
            <a:r>
              <a:rPr lang="ko-KR" altLang="en-US" sz="2400" dirty="0" smtClean="0">
                <a:solidFill>
                  <a:schemeClr val="bg1"/>
                </a:solidFill>
              </a:rPr>
              <a:t>관련 기능이 제거되어 있음</a:t>
            </a:r>
            <a:endParaRPr lang="en-US" altLang="ko-KR" sz="2400" dirty="0" smtClean="0">
              <a:solidFill>
                <a:schemeClr val="bg1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2238"/>
            <a:ext cx="10515600" cy="903849"/>
          </a:xfrm>
        </p:spPr>
        <p:txBody>
          <a:bodyPr>
            <a:normAutofit/>
          </a:bodyPr>
          <a:lstStyle/>
          <a:p>
            <a:r>
              <a:rPr lang="en-US" altLang="ko-KR" sz="4800" dirty="0" smtClean="0">
                <a:solidFill>
                  <a:schemeClr val="bg1"/>
                </a:solidFill>
                <a:latin typeface="+mj-ea"/>
              </a:rPr>
              <a:t>jQuery</a:t>
            </a:r>
            <a:r>
              <a:rPr lang="ko-KR" altLang="en-US" sz="4800" dirty="0" smtClean="0">
                <a:solidFill>
                  <a:schemeClr val="bg1"/>
                </a:solidFill>
                <a:latin typeface="+mj-ea"/>
              </a:rPr>
              <a:t>의 설치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532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8475" y="1050513"/>
            <a:ext cx="10635049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 smtClean="0">
                <a:solidFill>
                  <a:schemeClr val="bg1"/>
                </a:solidFill>
              </a:rPr>
              <a:t>기본문법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2400" dirty="0" smtClean="0">
              <a:solidFill>
                <a:schemeClr val="bg1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2238"/>
            <a:ext cx="10515600" cy="903849"/>
          </a:xfrm>
        </p:spPr>
        <p:txBody>
          <a:bodyPr>
            <a:normAutofit/>
          </a:bodyPr>
          <a:lstStyle/>
          <a:p>
            <a:r>
              <a:rPr lang="en-US" altLang="ko-KR" sz="4800" dirty="0" smtClean="0">
                <a:solidFill>
                  <a:schemeClr val="bg1"/>
                </a:solidFill>
                <a:latin typeface="+mj-ea"/>
              </a:rPr>
              <a:t>jQuery</a:t>
            </a:r>
            <a:r>
              <a:rPr lang="ko-KR" altLang="en-US" sz="4800" dirty="0" smtClean="0">
                <a:solidFill>
                  <a:schemeClr val="bg1"/>
                </a:solidFill>
                <a:latin typeface="+mj-ea"/>
              </a:rPr>
              <a:t>의 문법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281" y="1278216"/>
            <a:ext cx="2371988" cy="4941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8474" y="2000084"/>
            <a:ext cx="106350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 smtClean="0">
                <a:solidFill>
                  <a:schemeClr val="bg1"/>
                </a:solidFill>
              </a:rPr>
              <a:t>$</a:t>
            </a:r>
            <a:r>
              <a:rPr lang="ko-KR" altLang="en-US" sz="2400" dirty="0" smtClean="0">
                <a:solidFill>
                  <a:schemeClr val="bg1"/>
                </a:solidFill>
              </a:rPr>
              <a:t>문자는 </a:t>
            </a:r>
            <a:r>
              <a:rPr lang="en-US" altLang="ko-KR" sz="2400" dirty="0" smtClean="0">
                <a:solidFill>
                  <a:schemeClr val="bg1"/>
                </a:solidFill>
              </a:rPr>
              <a:t>jQuery</a:t>
            </a:r>
            <a:r>
              <a:rPr lang="ko-KR" altLang="en-US" sz="2400" dirty="0" smtClean="0">
                <a:solidFill>
                  <a:schemeClr val="bg1"/>
                </a:solidFill>
              </a:rPr>
              <a:t>를 선언하거나 접근할 때 사용</a:t>
            </a:r>
            <a:r>
              <a:rPr lang="en-US" altLang="ko-KR" sz="2400" dirty="0" smtClean="0">
                <a:solidFill>
                  <a:schemeClr val="bg1"/>
                </a:solidFill>
              </a:rPr>
              <a:t>. </a:t>
            </a:r>
            <a:r>
              <a:rPr lang="ko-KR" altLang="en-US" sz="2400" dirty="0" smtClean="0">
                <a:solidFill>
                  <a:schemeClr val="bg1"/>
                </a:solidFill>
              </a:rPr>
              <a:t>즉 별칭</a:t>
            </a:r>
            <a:r>
              <a:rPr lang="en-US" altLang="ko-KR" sz="2400" dirty="0" smtClean="0">
                <a:solidFill>
                  <a:schemeClr val="bg1"/>
                </a:solidFill>
              </a:rPr>
              <a:t>(alias)</a:t>
            </a:r>
            <a:r>
              <a:rPr lang="ko-KR" altLang="en-US" sz="2400" dirty="0" smtClean="0">
                <a:solidFill>
                  <a:schemeClr val="bg1"/>
                </a:solidFill>
              </a:rPr>
              <a:t>이다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  <a:br>
              <a:rPr lang="en-US" altLang="ko-KR" sz="2400" dirty="0" smtClean="0">
                <a:solidFill>
                  <a:schemeClr val="bg1"/>
                </a:solidFill>
              </a:rPr>
            </a:br>
            <a:r>
              <a:rPr lang="ko-KR" altLang="en-US" sz="2400" dirty="0" smtClean="0">
                <a:solidFill>
                  <a:schemeClr val="bg1"/>
                </a:solidFill>
              </a:rPr>
              <a:t>즉</a:t>
            </a:r>
            <a:r>
              <a:rPr lang="en-US" altLang="ko-KR" sz="2400" dirty="0" smtClean="0">
                <a:solidFill>
                  <a:schemeClr val="bg1"/>
                </a:solidFill>
              </a:rPr>
              <a:t>, $(selector).action()</a:t>
            </a:r>
            <a:r>
              <a:rPr lang="ko-KR" altLang="en-US" sz="2400" dirty="0" smtClean="0">
                <a:solidFill>
                  <a:schemeClr val="bg1"/>
                </a:solidFill>
              </a:rPr>
              <a:t>와 </a:t>
            </a:r>
            <a:r>
              <a:rPr lang="en-US" altLang="ko-KR" sz="2400" dirty="0" smtClean="0">
                <a:solidFill>
                  <a:schemeClr val="bg1"/>
                </a:solidFill>
              </a:rPr>
              <a:t> jQuery(selector</a:t>
            </a:r>
            <a:r>
              <a:rPr lang="en-US" altLang="ko-KR" sz="2400" dirty="0">
                <a:solidFill>
                  <a:schemeClr val="bg1"/>
                </a:solidFill>
              </a:rPr>
              <a:t>).action</a:t>
            </a:r>
            <a:r>
              <a:rPr lang="en-US" altLang="ko-KR" sz="2400" dirty="0" smtClean="0">
                <a:solidFill>
                  <a:schemeClr val="bg1"/>
                </a:solidFill>
              </a:rPr>
              <a:t>()</a:t>
            </a:r>
            <a:r>
              <a:rPr lang="ko-KR" altLang="en-US" sz="2400" dirty="0" smtClean="0">
                <a:solidFill>
                  <a:schemeClr val="bg1"/>
                </a:solidFill>
              </a:rPr>
              <a:t>의 결과는 같다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 smtClean="0">
                <a:solidFill>
                  <a:schemeClr val="bg1"/>
                </a:solidFill>
              </a:rPr>
              <a:t>selector</a:t>
            </a:r>
            <a:r>
              <a:rPr lang="ko-KR" altLang="en-US" sz="2400" dirty="0" smtClean="0">
                <a:solidFill>
                  <a:schemeClr val="bg1"/>
                </a:solidFill>
              </a:rPr>
              <a:t>는 </a:t>
            </a:r>
            <a:r>
              <a:rPr lang="en-US" altLang="ko-KR" sz="2400" dirty="0" smtClean="0">
                <a:solidFill>
                  <a:schemeClr val="bg1"/>
                </a:solidFill>
              </a:rPr>
              <a:t>CSS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선택자를</a:t>
            </a:r>
            <a:r>
              <a:rPr lang="ko-KR" altLang="en-US" sz="2400" dirty="0" smtClean="0">
                <a:solidFill>
                  <a:schemeClr val="bg1"/>
                </a:solidFill>
              </a:rPr>
              <a:t> 의미</a:t>
            </a:r>
            <a:r>
              <a:rPr lang="en-US" altLang="ko-KR" sz="2400" dirty="0" smtClean="0">
                <a:solidFill>
                  <a:schemeClr val="bg1"/>
                </a:solidFill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</a:rPr>
              <a:t>일반적으로 </a:t>
            </a:r>
            <a:r>
              <a:rPr lang="en-US" altLang="ko-KR" sz="2400" dirty="0" smtClean="0">
                <a:solidFill>
                  <a:schemeClr val="bg1"/>
                </a:solidFill>
              </a:rPr>
              <a:t>HTML</a:t>
            </a:r>
            <a:r>
              <a:rPr lang="ko-KR" altLang="en-US" sz="2400" dirty="0" smtClean="0">
                <a:solidFill>
                  <a:schemeClr val="bg1"/>
                </a:solidFill>
              </a:rPr>
              <a:t>의 </a:t>
            </a:r>
            <a:r>
              <a:rPr lang="en-US" altLang="ko-KR" sz="2400" dirty="0" smtClean="0">
                <a:solidFill>
                  <a:schemeClr val="bg1"/>
                </a:solidFill>
              </a:rPr>
              <a:t>DOM</a:t>
            </a:r>
            <a:r>
              <a:rPr lang="ko-KR" altLang="en-US" sz="2400" dirty="0" smtClean="0">
                <a:solidFill>
                  <a:schemeClr val="bg1"/>
                </a:solidFill>
              </a:rPr>
              <a:t>을 참조하기 위하여 사용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 smtClean="0">
                <a:solidFill>
                  <a:schemeClr val="bg1"/>
                </a:solidFill>
              </a:rPr>
              <a:t>action()</a:t>
            </a:r>
            <a:r>
              <a:rPr lang="ko-KR" altLang="en-US" sz="2400" dirty="0" smtClean="0">
                <a:solidFill>
                  <a:schemeClr val="bg1"/>
                </a:solidFill>
              </a:rPr>
              <a:t>은 </a:t>
            </a:r>
            <a:r>
              <a:rPr lang="en-US" altLang="ko-KR" sz="2400" dirty="0" smtClean="0">
                <a:solidFill>
                  <a:schemeClr val="bg1"/>
                </a:solidFill>
              </a:rPr>
              <a:t>HTML</a:t>
            </a:r>
            <a:r>
              <a:rPr lang="ko-KR" altLang="en-US" sz="2400" dirty="0" smtClean="0">
                <a:solidFill>
                  <a:schemeClr val="bg1"/>
                </a:solidFill>
              </a:rPr>
              <a:t>에서 특정 이벤트가 발생할 때 사용되는 함수</a:t>
            </a:r>
            <a:endParaRPr lang="en-US" altLang="ko-KR" sz="2400" dirty="0" smtClean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362" y="4953022"/>
            <a:ext cx="5163271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656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2238"/>
            <a:ext cx="10515600" cy="903849"/>
          </a:xfrm>
        </p:spPr>
        <p:txBody>
          <a:bodyPr>
            <a:norm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+mj-ea"/>
              </a:rPr>
              <a:t>$(document).ready()</a:t>
            </a:r>
            <a:r>
              <a:rPr lang="ko-KR" altLang="en-US" sz="3200" dirty="0" smtClean="0">
                <a:solidFill>
                  <a:schemeClr val="bg1"/>
                </a:solidFill>
                <a:latin typeface="+mj-ea"/>
              </a:rPr>
              <a:t>함수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8474" y="906087"/>
            <a:ext cx="1063504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 smtClean="0">
                <a:solidFill>
                  <a:schemeClr val="bg1"/>
                </a:solidFill>
              </a:rPr>
              <a:t>jQuery</a:t>
            </a:r>
            <a:r>
              <a:rPr lang="ko-KR" altLang="en-US" sz="2400" dirty="0" smtClean="0">
                <a:solidFill>
                  <a:schemeClr val="bg1"/>
                </a:solidFill>
              </a:rPr>
              <a:t>를 사용하는 모든 페이지는 </a:t>
            </a:r>
            <a:r>
              <a:rPr lang="en-US" altLang="ko-KR" sz="2400" dirty="0" smtClean="0">
                <a:solidFill>
                  <a:schemeClr val="bg1"/>
                </a:solidFill>
              </a:rPr>
              <a:t>ready()</a:t>
            </a:r>
            <a:r>
              <a:rPr lang="ko-KR" altLang="en-US" sz="2400" dirty="0" smtClean="0">
                <a:solidFill>
                  <a:schemeClr val="bg1"/>
                </a:solidFill>
              </a:rPr>
              <a:t>함수로 시작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2400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 err="1" smtClean="0">
                <a:solidFill>
                  <a:schemeClr val="bg1"/>
                </a:solidFill>
              </a:rPr>
              <a:t>javascript</a:t>
            </a:r>
            <a:r>
              <a:rPr lang="ko-KR" altLang="en-US" sz="2400" dirty="0" smtClean="0">
                <a:solidFill>
                  <a:schemeClr val="bg1"/>
                </a:solidFill>
              </a:rPr>
              <a:t>와 </a:t>
            </a:r>
            <a:r>
              <a:rPr lang="en-US" altLang="ko-KR" sz="2400" dirty="0" smtClean="0">
                <a:solidFill>
                  <a:schemeClr val="bg1"/>
                </a:solidFill>
              </a:rPr>
              <a:t>jQuery</a:t>
            </a:r>
            <a:r>
              <a:rPr lang="ko-KR" altLang="en-US" sz="2400" dirty="0" smtClean="0">
                <a:solidFill>
                  <a:schemeClr val="bg1"/>
                </a:solidFill>
              </a:rPr>
              <a:t>에서 </a:t>
            </a:r>
            <a:r>
              <a:rPr lang="en-US" altLang="ko-KR" sz="2400" dirty="0" smtClean="0">
                <a:solidFill>
                  <a:schemeClr val="bg1"/>
                </a:solidFill>
              </a:rPr>
              <a:t>DOM </a:t>
            </a:r>
            <a:r>
              <a:rPr lang="ko-KR" altLang="en-US" sz="2400" dirty="0" smtClean="0">
                <a:solidFill>
                  <a:schemeClr val="bg1"/>
                </a:solidFill>
              </a:rPr>
              <a:t>객체를 사용하기 위해서는 반드시 </a:t>
            </a:r>
            <a:r>
              <a:rPr lang="en-US" altLang="ko-KR" sz="2400" dirty="0" smtClean="0">
                <a:solidFill>
                  <a:schemeClr val="bg1"/>
                </a:solidFill>
              </a:rPr>
              <a:t>HTML</a:t>
            </a:r>
            <a:r>
              <a:rPr lang="ko-KR" altLang="en-US" sz="2400" dirty="0" smtClean="0">
                <a:solidFill>
                  <a:schemeClr val="bg1"/>
                </a:solidFill>
              </a:rPr>
              <a:t>의 모든 문서가 로드</a:t>
            </a:r>
            <a:r>
              <a:rPr lang="en-US" altLang="ko-KR" sz="2400" dirty="0" smtClean="0">
                <a:solidFill>
                  <a:schemeClr val="bg1"/>
                </a:solidFill>
              </a:rPr>
              <a:t>(</a:t>
            </a:r>
            <a:r>
              <a:rPr lang="ko-KR" altLang="en-US" sz="2400" dirty="0" smtClean="0">
                <a:solidFill>
                  <a:schemeClr val="bg1"/>
                </a:solidFill>
              </a:rPr>
              <a:t>준비상태</a:t>
            </a:r>
            <a:r>
              <a:rPr lang="en-US" altLang="ko-KR" sz="2400" dirty="0" smtClean="0">
                <a:solidFill>
                  <a:schemeClr val="bg1"/>
                </a:solidFill>
              </a:rPr>
              <a:t>)</a:t>
            </a:r>
            <a:r>
              <a:rPr lang="ko-KR" altLang="en-US" sz="2400" dirty="0" smtClean="0">
                <a:solidFill>
                  <a:schemeClr val="bg1"/>
                </a:solidFill>
              </a:rPr>
              <a:t>되어야 한다</a:t>
            </a:r>
            <a:r>
              <a:rPr lang="en-US" altLang="ko-KR" sz="2400" dirty="0" smtClean="0">
                <a:solidFill>
                  <a:schemeClr val="bg1"/>
                </a:solidFill>
              </a:rPr>
              <a:t>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 err="1" smtClean="0">
                <a:solidFill>
                  <a:schemeClr val="bg1"/>
                </a:solidFill>
              </a:rPr>
              <a:t>window.onload</a:t>
            </a:r>
            <a:r>
              <a:rPr lang="ko-KR" altLang="en-US" sz="2400" dirty="0" smtClean="0">
                <a:solidFill>
                  <a:schemeClr val="bg1"/>
                </a:solidFill>
              </a:rPr>
              <a:t>와 같은 기능 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 smtClean="0">
                <a:solidFill>
                  <a:schemeClr val="bg1"/>
                </a:solidFill>
              </a:rPr>
              <a:t>하나의 웹 페이지에서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window.onload</a:t>
            </a:r>
            <a:r>
              <a:rPr lang="ko-KR" altLang="en-US" sz="2400" dirty="0" smtClean="0">
                <a:solidFill>
                  <a:schemeClr val="bg1"/>
                </a:solidFill>
              </a:rPr>
              <a:t> 이벤트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핸들러는</a:t>
            </a:r>
            <a:r>
              <a:rPr lang="ko-KR" altLang="en-US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한번만사용</a:t>
            </a:r>
            <a:r>
              <a:rPr lang="ko-KR" altLang="en-US" sz="2400" dirty="0" smtClean="0">
                <a:solidFill>
                  <a:schemeClr val="bg1"/>
                </a:solidFill>
              </a:rPr>
              <a:t> 가능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 smtClean="0">
                <a:solidFill>
                  <a:schemeClr val="bg1"/>
                </a:solidFill>
              </a:rPr>
              <a:t>ready()</a:t>
            </a:r>
            <a:r>
              <a:rPr lang="ko-KR" altLang="en-US" sz="2400" dirty="0" smtClean="0">
                <a:solidFill>
                  <a:schemeClr val="bg1"/>
                </a:solidFill>
              </a:rPr>
              <a:t>함수는 여러 번 사용 가능 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550" y="1741098"/>
            <a:ext cx="2314898" cy="65731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522" y="4855009"/>
            <a:ext cx="2983673" cy="177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724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2238"/>
            <a:ext cx="10515600" cy="903849"/>
          </a:xfrm>
        </p:spPr>
        <p:txBody>
          <a:bodyPr>
            <a:norm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+mj-ea"/>
              </a:rPr>
              <a:t>$(document).ready()</a:t>
            </a:r>
            <a:r>
              <a:rPr lang="ko-KR" altLang="en-US" sz="3200" dirty="0" smtClean="0">
                <a:solidFill>
                  <a:schemeClr val="bg1"/>
                </a:solidFill>
                <a:latin typeface="+mj-ea"/>
              </a:rPr>
              <a:t>함수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8474" y="906087"/>
            <a:ext cx="10635049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 smtClean="0">
                <a:solidFill>
                  <a:schemeClr val="bg1"/>
                </a:solidFill>
              </a:rPr>
              <a:t>ready()</a:t>
            </a:r>
            <a:r>
              <a:rPr lang="ko-KR" altLang="en-US" sz="2400" dirty="0" smtClean="0">
                <a:solidFill>
                  <a:schemeClr val="bg1"/>
                </a:solidFill>
              </a:rPr>
              <a:t>함수와 같은 기능의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표현식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24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846" y="138695"/>
            <a:ext cx="3029373" cy="26292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2820885"/>
            <a:ext cx="10635049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 smtClean="0">
                <a:solidFill>
                  <a:schemeClr val="bg1"/>
                </a:solidFill>
              </a:rPr>
              <a:t>예제 실습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0576" y="2273643"/>
            <a:ext cx="5391391" cy="450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735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jQuery </a:t>
            </a:r>
            <a:r>
              <a:rPr lang="ko-KR" altLang="en-US" sz="2800" dirty="0" smtClean="0">
                <a:solidFill>
                  <a:schemeClr val="bg1"/>
                </a:solidFill>
              </a:rPr>
              <a:t>기본</a:t>
            </a:r>
            <a:r>
              <a:rPr lang="en-US" altLang="ko-KR" sz="2800" dirty="0" smtClean="0">
                <a:solidFill>
                  <a:schemeClr val="bg1"/>
                </a:solidFill>
              </a:rPr>
              <a:t>(Core) </a:t>
            </a:r>
            <a:r>
              <a:rPr lang="ko-KR" altLang="en-US" sz="2800" dirty="0" err="1" smtClean="0">
                <a:solidFill>
                  <a:schemeClr val="bg1"/>
                </a:solidFill>
              </a:rPr>
              <a:t>선택자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613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2238"/>
            <a:ext cx="10515600" cy="903849"/>
          </a:xfrm>
        </p:spPr>
        <p:txBody>
          <a:bodyPr>
            <a:norm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+mj-ea"/>
              </a:rPr>
              <a:t>jQuery </a:t>
            </a:r>
            <a:r>
              <a:rPr lang="ko-KR" altLang="en-US" sz="3200" dirty="0" smtClean="0">
                <a:solidFill>
                  <a:schemeClr val="bg1"/>
                </a:solidFill>
                <a:latin typeface="+mj-ea"/>
              </a:rPr>
              <a:t>기본</a:t>
            </a:r>
            <a:r>
              <a:rPr lang="en-US" altLang="ko-KR" sz="3200" dirty="0" smtClean="0">
                <a:solidFill>
                  <a:schemeClr val="bg1"/>
                </a:solidFill>
                <a:latin typeface="+mj-ea"/>
              </a:rPr>
              <a:t>(Core) </a:t>
            </a:r>
            <a:r>
              <a:rPr lang="ko-KR" altLang="en-US" sz="3200" dirty="0" err="1" smtClean="0">
                <a:solidFill>
                  <a:schemeClr val="bg1"/>
                </a:solidFill>
                <a:latin typeface="+mj-ea"/>
              </a:rPr>
              <a:t>선택자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129658"/>
              </p:ext>
            </p:extLst>
          </p:nvPr>
        </p:nvGraphicFramePr>
        <p:xfrm>
          <a:off x="1288190" y="3005740"/>
          <a:ext cx="961561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0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6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86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선택자</a:t>
                      </a:r>
                      <a:r>
                        <a:rPr lang="ko-KR" altLang="en-US" dirty="0" smtClean="0"/>
                        <a:t> 종류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표현식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All Selector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dirty="0" smtClean="0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sv-SE" altLang="ko-KR" dirty="0" smtClean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sv-SE" altLang="ko-KR" dirty="0" smtClean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"*"</a:t>
                      </a:r>
                      <a:r>
                        <a:rPr lang="sv-SE" altLang="ko-KR" dirty="0" smtClean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HTML DOM</a:t>
                      </a:r>
                      <a:r>
                        <a:rPr lang="ko-KR" altLang="en-US" dirty="0" smtClean="0"/>
                        <a:t>의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모든 </a:t>
                      </a:r>
                      <a:r>
                        <a:rPr lang="en-US" altLang="ko-KR" dirty="0" smtClean="0"/>
                        <a:t>Element </a:t>
                      </a:r>
                      <a:r>
                        <a:rPr lang="ko-KR" altLang="en-US" dirty="0" smtClean="0"/>
                        <a:t>선택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Element Selector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dirty="0" smtClean="0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sv-SE" altLang="ko-KR" dirty="0" smtClean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sv-SE" altLang="ko-KR" dirty="0" smtClean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"tag"</a:t>
                      </a:r>
                      <a:r>
                        <a:rPr lang="sv-SE" altLang="ko-KR" dirty="0" smtClean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지정된 </a:t>
                      </a:r>
                      <a:r>
                        <a:rPr lang="en-US" altLang="ko-KR" dirty="0" smtClean="0"/>
                        <a:t>tag</a:t>
                      </a:r>
                      <a:r>
                        <a:rPr lang="ko-KR" altLang="en-US" dirty="0" smtClean="0"/>
                        <a:t>와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일치하는 모든 </a:t>
                      </a:r>
                      <a:r>
                        <a:rPr lang="en-US" altLang="ko-KR" dirty="0" smtClean="0"/>
                        <a:t>Element</a:t>
                      </a:r>
                      <a:r>
                        <a:rPr lang="ko-KR" altLang="en-US" dirty="0" smtClean="0"/>
                        <a:t>선택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ID Selector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dirty="0" smtClean="0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sv-SE" altLang="ko-KR" dirty="0" smtClean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sv-SE" altLang="ko-KR" dirty="0" smtClean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"#id"</a:t>
                      </a:r>
                      <a:r>
                        <a:rPr lang="sv-SE" altLang="ko-KR" dirty="0" smtClean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지정된 </a:t>
                      </a:r>
                      <a:r>
                        <a:rPr lang="en-US" altLang="ko-KR" dirty="0" smtClean="0"/>
                        <a:t>id</a:t>
                      </a:r>
                      <a:r>
                        <a:rPr lang="ko-KR" altLang="en-US" dirty="0" smtClean="0"/>
                        <a:t>와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일치하는 모든 </a:t>
                      </a:r>
                      <a:r>
                        <a:rPr lang="en-US" altLang="ko-KR" dirty="0" smtClean="0"/>
                        <a:t>Element</a:t>
                      </a:r>
                      <a:r>
                        <a:rPr lang="ko-KR" altLang="en-US" dirty="0" smtClean="0"/>
                        <a:t>선택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Class Selector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sv-SE" altLang="ko-KR" dirty="0" smtClean="0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sv-SE" altLang="ko-KR" dirty="0" smtClean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sv-SE" altLang="ko-KR" dirty="0" smtClean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".class"</a:t>
                      </a:r>
                      <a:r>
                        <a:rPr lang="sv-SE" altLang="ko-KR" dirty="0" smtClean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지정된 </a:t>
                      </a:r>
                      <a:r>
                        <a:rPr lang="en-US" altLang="ko-KR" dirty="0" smtClean="0"/>
                        <a:t>class</a:t>
                      </a:r>
                      <a:r>
                        <a:rPr lang="ko-KR" altLang="en-US" dirty="0" smtClean="0"/>
                        <a:t>와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일치하는 모든 </a:t>
                      </a:r>
                      <a:r>
                        <a:rPr lang="en-US" altLang="ko-KR" dirty="0" smtClean="0"/>
                        <a:t>Element</a:t>
                      </a:r>
                      <a:r>
                        <a:rPr lang="ko-KR" altLang="en-US" dirty="0" smtClean="0"/>
                        <a:t>선택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Multiple Selector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sv-SE" altLang="ko-KR" dirty="0" smtClean="0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sv-SE" altLang="ko-KR" dirty="0" smtClean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sv-SE" altLang="ko-KR" dirty="0" smtClean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"tag1, tag2"</a:t>
                      </a:r>
                      <a:r>
                        <a:rPr lang="sv-SE" altLang="ko-KR" dirty="0" smtClean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지정된 </a:t>
                      </a:r>
                      <a:r>
                        <a:rPr lang="en-US" altLang="ko-KR" dirty="0" smtClean="0"/>
                        <a:t>tag1,</a:t>
                      </a:r>
                      <a:r>
                        <a:rPr lang="en-US" altLang="ko-KR" baseline="0" dirty="0" smtClean="0"/>
                        <a:t> tag2 </a:t>
                      </a:r>
                      <a:r>
                        <a:rPr lang="ko-KR" altLang="en-US" baseline="0" dirty="0" err="1" smtClean="0"/>
                        <a:t>와</a:t>
                      </a:r>
                      <a:r>
                        <a:rPr lang="ko-KR" altLang="en-US" dirty="0" err="1" smtClean="0"/>
                        <a:t>일치하는</a:t>
                      </a:r>
                      <a:r>
                        <a:rPr lang="ko-KR" altLang="en-US" dirty="0" smtClean="0"/>
                        <a:t> 모든 </a:t>
                      </a:r>
                      <a:r>
                        <a:rPr lang="en-US" altLang="ko-KR" dirty="0" smtClean="0"/>
                        <a:t>Element</a:t>
                      </a:r>
                      <a:r>
                        <a:rPr lang="ko-KR" altLang="en-US" dirty="0" smtClean="0"/>
                        <a:t>선택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78474" y="906087"/>
            <a:ext cx="106350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 smtClean="0">
                <a:solidFill>
                  <a:schemeClr val="bg1"/>
                </a:solidFill>
              </a:rPr>
              <a:t>jQuery</a:t>
            </a:r>
            <a:r>
              <a:rPr lang="ko-KR" altLang="en-US" sz="2400" dirty="0" smtClean="0">
                <a:solidFill>
                  <a:schemeClr val="bg1"/>
                </a:solidFill>
              </a:rPr>
              <a:t>에서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</a:rPr>
              <a:t>가장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</a:rPr>
              <a:t>중요한 역할이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선택자</a:t>
            </a:r>
            <a:r>
              <a:rPr lang="en-US" altLang="ko-KR" sz="2400" dirty="0" smtClean="0">
                <a:solidFill>
                  <a:schemeClr val="bg1"/>
                </a:solidFill>
              </a:rPr>
              <a:t>(Selector)</a:t>
            </a:r>
            <a:r>
              <a:rPr lang="ko-KR" altLang="en-US" sz="2400" dirty="0" smtClean="0">
                <a:solidFill>
                  <a:schemeClr val="bg1"/>
                </a:solidFill>
              </a:rPr>
              <a:t>이다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 smtClean="0">
                <a:solidFill>
                  <a:schemeClr val="bg1"/>
                </a:solidFill>
              </a:rPr>
              <a:t>CSS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선택자와</a:t>
            </a:r>
            <a:r>
              <a:rPr lang="ko-KR" altLang="en-US" sz="2400" dirty="0" smtClean="0">
                <a:solidFill>
                  <a:schemeClr val="bg1"/>
                </a:solidFill>
              </a:rPr>
              <a:t> 유사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 smtClean="0">
                <a:solidFill>
                  <a:schemeClr val="bg1"/>
                </a:solidFill>
              </a:rPr>
              <a:t>아래 가장 기본이 되는 기본</a:t>
            </a:r>
            <a:r>
              <a:rPr lang="en-US" altLang="ko-KR" sz="2400" dirty="0" smtClean="0">
                <a:solidFill>
                  <a:schemeClr val="bg1"/>
                </a:solidFill>
              </a:rPr>
              <a:t>(Core)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선택자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250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1055</Words>
  <Application>Microsoft Office PowerPoint</Application>
  <PresentationFormat>와이드스크린</PresentationFormat>
  <Paragraphs>194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6" baseType="lpstr">
      <vt:lpstr>맑은 고딕</vt:lpstr>
      <vt:lpstr>Arial</vt:lpstr>
      <vt:lpstr>Consolas</vt:lpstr>
      <vt:lpstr>Wingdings</vt:lpstr>
      <vt:lpstr>Office 테마</vt:lpstr>
      <vt:lpstr>jQuery(제이쿼리)</vt:lpstr>
      <vt:lpstr>jQuery</vt:lpstr>
      <vt:lpstr>jQuery의 특징</vt:lpstr>
      <vt:lpstr>jQuery의 설치</vt:lpstr>
      <vt:lpstr>jQuery의 문법</vt:lpstr>
      <vt:lpstr>$(document).ready()함수</vt:lpstr>
      <vt:lpstr>$(document).ready()함수</vt:lpstr>
      <vt:lpstr>PowerPoint 프레젠테이션</vt:lpstr>
      <vt:lpstr>jQuery 기본(Core) 선택자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추가 객체</dc:title>
  <dc:creator>Mirim</dc:creator>
  <cp:lastModifiedBy>Mirim</cp:lastModifiedBy>
  <cp:revision>14</cp:revision>
  <dcterms:created xsi:type="dcterms:W3CDTF">2020-05-26T05:26:18Z</dcterms:created>
  <dcterms:modified xsi:type="dcterms:W3CDTF">2020-06-04T23:39:31Z</dcterms:modified>
</cp:coreProperties>
</file>