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63"/>
  </p:handout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5" r:id="rId37"/>
    <p:sldId id="291" r:id="rId38"/>
    <p:sldId id="296" r:id="rId39"/>
    <p:sldId id="292" r:id="rId40"/>
    <p:sldId id="297" r:id="rId41"/>
    <p:sldId id="293" r:id="rId42"/>
    <p:sldId id="298" r:id="rId43"/>
    <p:sldId id="294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6" r:id="rId61"/>
    <p:sldId id="315" r:id="rId62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6400" cy="4968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9" y="1"/>
            <a:ext cx="2946400" cy="4968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F04B2B-5067-4318-8DE6-BEC8E2A49561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9" y="9429750"/>
            <a:ext cx="2946400" cy="49688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59EE8C-5334-49AD-8570-215DBEBC66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2089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5425-C593-4B03-B6D2-2151E91FBCF4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45DE9-F34C-48A5-8DC8-7AB859724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515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5425-C593-4B03-B6D2-2151E91FBCF4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45DE9-F34C-48A5-8DC8-7AB859724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385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5425-C593-4B03-B6D2-2151E91FBCF4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45DE9-F34C-48A5-8DC8-7AB859724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27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5425-C593-4B03-B6D2-2151E91FBCF4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45DE9-F34C-48A5-8DC8-7AB859724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560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5425-C593-4B03-B6D2-2151E91FBCF4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45DE9-F34C-48A5-8DC8-7AB859724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61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5425-C593-4B03-B6D2-2151E91FBCF4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45DE9-F34C-48A5-8DC8-7AB859724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696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5425-C593-4B03-B6D2-2151E91FBCF4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45DE9-F34C-48A5-8DC8-7AB859724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623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5425-C593-4B03-B6D2-2151E91FBCF4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45DE9-F34C-48A5-8DC8-7AB859724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776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5425-C593-4B03-B6D2-2151E91FBCF4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45DE9-F34C-48A5-8DC8-7AB859724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237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5425-C593-4B03-B6D2-2151E91FBCF4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45DE9-F34C-48A5-8DC8-7AB859724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762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5425-C593-4B03-B6D2-2151E91FBCF4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45DE9-F34C-48A5-8DC8-7AB859724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816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75425-C593-4B03-B6D2-2151E91FBCF4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45DE9-F34C-48A5-8DC8-7AB859724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9442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jquery.com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jQuery(</a:t>
            </a:r>
            <a:r>
              <a:rPr lang="ko-KR" altLang="en-US" dirty="0" smtClean="0">
                <a:solidFill>
                  <a:schemeClr val="bg1"/>
                </a:solidFill>
              </a:rPr>
              <a:t>제이쿼리</a:t>
            </a:r>
            <a:r>
              <a:rPr lang="en-US" altLang="ko-KR" dirty="0" smtClean="0">
                <a:solidFill>
                  <a:schemeClr val="bg1"/>
                </a:solidFill>
              </a:rPr>
              <a:t>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제이쿼리 시작</a:t>
            </a:r>
            <a:r>
              <a:rPr lang="en-US" altLang="ko-KR" dirty="0" smtClean="0">
                <a:solidFill>
                  <a:schemeClr val="bg1"/>
                </a:solidFill>
              </a:rPr>
              <a:t>!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0784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6" y="84586"/>
            <a:ext cx="82456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1. All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Selector(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모든 요소 </a:t>
            </a:r>
            <a:r>
              <a:rPr lang="ko-KR" altLang="en-US" sz="4000" dirty="0" err="1" smtClean="0">
                <a:solidFill>
                  <a:schemeClr val="bg1"/>
                </a:solidFill>
                <a:latin typeface="+mn-ea"/>
              </a:rPr>
              <a:t>선택자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726" y="895876"/>
            <a:ext cx="10455546" cy="5432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024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6" y="84586"/>
            <a:ext cx="111361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+mn-ea"/>
              </a:rPr>
              <a:t>2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. Element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Selector(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특정 요소 </a:t>
            </a:r>
            <a:r>
              <a:rPr lang="ko-KR" altLang="en-US" sz="4000" dirty="0" err="1" smtClean="0">
                <a:solidFill>
                  <a:schemeClr val="bg1"/>
                </a:solidFill>
                <a:latin typeface="+mn-ea"/>
              </a:rPr>
              <a:t>선택자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2026" y="3009684"/>
            <a:ext cx="107069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</a:rPr>
              <a:t>이 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선택자는</a:t>
            </a:r>
            <a:r>
              <a:rPr lang="ko-KR" altLang="en-US" sz="2400" dirty="0" smtClean="0">
                <a:solidFill>
                  <a:schemeClr val="bg1"/>
                </a:solidFill>
              </a:rPr>
              <a:t>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javaScript</a:t>
            </a:r>
            <a:r>
              <a:rPr lang="ko-KR" altLang="en-US" sz="2400" dirty="0" smtClean="0">
                <a:solidFill>
                  <a:schemeClr val="bg1"/>
                </a:solidFill>
              </a:rPr>
              <a:t>의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getElementsByTagName</a:t>
            </a:r>
            <a:r>
              <a:rPr lang="en-US" altLang="ko-KR" sz="2400" dirty="0" smtClean="0">
                <a:solidFill>
                  <a:schemeClr val="bg1"/>
                </a:solidFill>
              </a:rPr>
              <a:t>() 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메서드와</a:t>
            </a:r>
            <a:r>
              <a:rPr lang="ko-KR" altLang="en-US" sz="2400" dirty="0" smtClean="0">
                <a:solidFill>
                  <a:schemeClr val="bg1"/>
                </a:solidFill>
              </a:rPr>
              <a:t> 같은 기능 수행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731625" y="1639468"/>
            <a:ext cx="2564913" cy="5232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2800" b="0" dirty="0" smtClean="0">
                <a:solidFill>
                  <a:srgbClr val="51B6C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ko-KR" sz="2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8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＂</a:t>
            </a:r>
            <a:r>
              <a:rPr lang="en-US" altLang="ko-KR" sz="2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tag</a:t>
            </a:r>
            <a:r>
              <a:rPr lang="ko-KR" altLang="en-US" sz="2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명</a:t>
            </a:r>
            <a:r>
              <a:rPr lang="en-US" altLang="ko-KR" sz="28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2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1960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6" y="84586"/>
            <a:ext cx="111361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+mn-ea"/>
              </a:rPr>
              <a:t>2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. Element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Selector(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특정 요소 </a:t>
            </a:r>
            <a:r>
              <a:rPr lang="ko-KR" altLang="en-US" sz="4000" dirty="0" err="1" smtClean="0">
                <a:solidFill>
                  <a:schemeClr val="bg1"/>
                </a:solidFill>
                <a:latin typeface="+mn-ea"/>
              </a:rPr>
              <a:t>선택자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471" y="792472"/>
            <a:ext cx="10132430" cy="570635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680397" y="4642539"/>
            <a:ext cx="6892366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&lt;div&gt;</a:t>
            </a:r>
            <a:r>
              <a:rPr lang="ko-KR" altLang="en-US" dirty="0" smtClean="0">
                <a:solidFill>
                  <a:schemeClr val="bg1"/>
                </a:solidFill>
              </a:rPr>
              <a:t>태그만을 선택하여 </a:t>
            </a:r>
            <a:r>
              <a:rPr lang="ko-KR" altLang="en-US" dirty="0" err="1" smtClean="0">
                <a:solidFill>
                  <a:schemeClr val="bg1"/>
                </a:solidFill>
              </a:rPr>
              <a:t>글자색을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red</a:t>
            </a:r>
            <a:r>
              <a:rPr lang="ko-KR" altLang="en-US" dirty="0" smtClean="0">
                <a:solidFill>
                  <a:schemeClr val="bg1"/>
                </a:solidFill>
              </a:rPr>
              <a:t>로 변경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&lt;div&gt;</a:t>
            </a:r>
            <a:r>
              <a:rPr lang="ko-KR" altLang="en-US" dirty="0" smtClean="0">
                <a:solidFill>
                  <a:schemeClr val="bg1"/>
                </a:solidFill>
              </a:rPr>
              <a:t>태그를 배열로 반환 받기 때문에 인덱스를 사용하여 출력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42932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5" y="84586"/>
            <a:ext cx="112481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+mn-ea"/>
              </a:rPr>
              <a:t>3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. ID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Selector(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특정 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ID </a:t>
            </a:r>
            <a:r>
              <a:rPr lang="ko-KR" altLang="en-US" sz="4000" dirty="0" err="1" smtClean="0">
                <a:solidFill>
                  <a:schemeClr val="bg1"/>
                </a:solidFill>
                <a:latin typeface="+mn-ea"/>
              </a:rPr>
              <a:t>선택자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7725" y="2024799"/>
            <a:ext cx="1088424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</a:rPr>
              <a:t>HTML DOM</a:t>
            </a:r>
            <a:r>
              <a:rPr lang="ko-KR" altLang="en-US" sz="2400" dirty="0" smtClean="0">
                <a:solidFill>
                  <a:schemeClr val="bg1"/>
                </a:solidFill>
              </a:rPr>
              <a:t>을 탐색하여 지정된 </a:t>
            </a:r>
            <a:r>
              <a:rPr lang="en-US" altLang="ko-KR" sz="2400" dirty="0" smtClean="0">
                <a:solidFill>
                  <a:schemeClr val="bg1"/>
                </a:solidFill>
              </a:rPr>
              <a:t>id</a:t>
            </a:r>
            <a:r>
              <a:rPr lang="ko-KR" altLang="en-US" sz="2400" dirty="0" smtClean="0">
                <a:solidFill>
                  <a:schemeClr val="bg1"/>
                </a:solidFill>
              </a:rPr>
              <a:t>값과 일치하는 요소만 </a:t>
            </a:r>
            <a:r>
              <a:rPr lang="en-US" altLang="ko-KR" sz="2400" dirty="0" smtClean="0">
                <a:solidFill>
                  <a:schemeClr val="bg1"/>
                </a:solidFill>
              </a:rPr>
              <a:t>jQuery </a:t>
            </a:r>
            <a:r>
              <a:rPr lang="ko-KR" altLang="en-US" sz="2400" dirty="0" smtClean="0">
                <a:solidFill>
                  <a:schemeClr val="bg1"/>
                </a:solidFill>
              </a:rPr>
              <a:t>객체로 반환</a:t>
            </a:r>
            <a:r>
              <a:rPr lang="en-US" altLang="ko-KR" sz="2400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ko-KR" altLang="en-US" sz="2400" dirty="0" smtClean="0">
                <a:solidFill>
                  <a:schemeClr val="bg1"/>
                </a:solidFill>
              </a:rPr>
              <a:t>지정한 </a:t>
            </a:r>
            <a:r>
              <a:rPr lang="en-US" altLang="ko-KR" sz="2400" dirty="0" smtClean="0">
                <a:solidFill>
                  <a:schemeClr val="bg1"/>
                </a:solidFill>
              </a:rPr>
              <a:t>id</a:t>
            </a:r>
            <a:r>
              <a:rPr lang="ko-KR" altLang="en-US" sz="2400" dirty="0" smtClean="0">
                <a:solidFill>
                  <a:schemeClr val="bg1"/>
                </a:solidFill>
              </a:rPr>
              <a:t>값에 해당하는 </a:t>
            </a:r>
            <a:r>
              <a:rPr lang="en-US" altLang="ko-KR" sz="2400" dirty="0" smtClean="0">
                <a:solidFill>
                  <a:schemeClr val="bg1"/>
                </a:solidFill>
              </a:rPr>
              <a:t>DOM</a:t>
            </a:r>
            <a:r>
              <a:rPr lang="ko-KR" altLang="en-US" sz="2400" dirty="0" smtClean="0">
                <a:solidFill>
                  <a:schemeClr val="bg1"/>
                </a:solidFill>
              </a:rPr>
              <a:t>을 선택하기 위해서 </a:t>
            </a:r>
            <a:r>
              <a:rPr lang="en-US" altLang="ko-KR" sz="2400" dirty="0" smtClean="0">
                <a:solidFill>
                  <a:schemeClr val="bg1"/>
                </a:solidFill>
              </a:rPr>
              <a:t>‘#</a:t>
            </a:r>
            <a:r>
              <a:rPr lang="ko-KR" altLang="en-US" sz="2400" dirty="0" smtClean="0">
                <a:solidFill>
                  <a:schemeClr val="bg1"/>
                </a:solidFill>
              </a:rPr>
              <a:t>을 같이 사용</a:t>
            </a:r>
            <a:r>
              <a:rPr lang="en-US" altLang="ko-KR" sz="2400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sz="2400" dirty="0" err="1" smtClean="0">
                <a:solidFill>
                  <a:schemeClr val="bg1"/>
                </a:solidFill>
              </a:rPr>
              <a:t>getElementById</a:t>
            </a:r>
            <a:r>
              <a:rPr lang="en-US" altLang="ko-KR" sz="2400" dirty="0" smtClean="0">
                <a:solidFill>
                  <a:schemeClr val="bg1"/>
                </a:solidFill>
              </a:rPr>
              <a:t>() 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메서드와</a:t>
            </a:r>
            <a:r>
              <a:rPr lang="ko-KR" altLang="en-US" sz="2400" dirty="0" smtClean="0">
                <a:solidFill>
                  <a:schemeClr val="bg1"/>
                </a:solidFill>
              </a:rPr>
              <a:t> 같은 기능을 수행</a:t>
            </a:r>
            <a:r>
              <a:rPr lang="en-US" altLang="ko-KR" sz="2400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id</a:t>
            </a:r>
            <a:r>
              <a:rPr lang="ko-KR" altLang="en-US" sz="2400" dirty="0" smtClean="0">
                <a:solidFill>
                  <a:schemeClr val="bg1"/>
                </a:solidFill>
              </a:rPr>
              <a:t>값은 유일해야 하며 같은 </a:t>
            </a:r>
            <a:r>
              <a:rPr lang="en-US" altLang="ko-KR" sz="2400" dirty="0" smtClean="0">
                <a:solidFill>
                  <a:schemeClr val="bg1"/>
                </a:solidFill>
              </a:rPr>
              <a:t>id</a:t>
            </a:r>
            <a:r>
              <a:rPr lang="ko-KR" altLang="en-US" sz="2400" dirty="0" smtClean="0">
                <a:solidFill>
                  <a:schemeClr val="bg1"/>
                </a:solidFill>
              </a:rPr>
              <a:t>값이 다수 있을 경우 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첫번째</a:t>
            </a:r>
            <a:r>
              <a:rPr lang="ko-KR" altLang="en-US" sz="2400" dirty="0" smtClean="0">
                <a:solidFill>
                  <a:schemeClr val="bg1"/>
                </a:solidFill>
              </a:rPr>
              <a:t> 요소를 리턴</a:t>
            </a:r>
            <a:r>
              <a:rPr lang="en-US" altLang="ko-KR" sz="2400" dirty="0" smtClean="0">
                <a:solidFill>
                  <a:schemeClr val="bg1"/>
                </a:solidFill>
              </a:rPr>
              <a:t>. 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104494" y="1377858"/>
            <a:ext cx="21210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0" dirty="0" smtClean="0">
                <a:solidFill>
                  <a:srgbClr val="51B6C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ko-KR" sz="2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8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"#id</a:t>
            </a:r>
            <a:r>
              <a:rPr lang="ko-KR" altLang="en-US" sz="28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값</a:t>
            </a:r>
            <a:r>
              <a:rPr lang="en-US" altLang="ko-KR" sz="28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2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5117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5" y="84586"/>
            <a:ext cx="112481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+mn-ea"/>
              </a:rPr>
              <a:t>3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. ID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Selector(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특정 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ID </a:t>
            </a:r>
            <a:r>
              <a:rPr lang="ko-KR" altLang="en-US" sz="4000" dirty="0" err="1" smtClean="0">
                <a:solidFill>
                  <a:schemeClr val="bg1"/>
                </a:solidFill>
                <a:latin typeface="+mn-ea"/>
              </a:rPr>
              <a:t>선택자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725" y="792472"/>
            <a:ext cx="10632346" cy="571244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05600" y="4269315"/>
            <a:ext cx="6892366" cy="175432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id</a:t>
            </a:r>
            <a:r>
              <a:rPr lang="ko-KR" altLang="en-US" dirty="0" smtClean="0">
                <a:solidFill>
                  <a:schemeClr val="bg1"/>
                </a:solidFill>
              </a:rPr>
              <a:t>값이 </a:t>
            </a:r>
            <a:r>
              <a:rPr lang="en-US" altLang="ko-KR" dirty="0" smtClean="0">
                <a:solidFill>
                  <a:schemeClr val="bg1"/>
                </a:solidFill>
              </a:rPr>
              <a:t>“target”</a:t>
            </a:r>
            <a:r>
              <a:rPr lang="ko-KR" altLang="en-US" dirty="0" smtClean="0">
                <a:solidFill>
                  <a:schemeClr val="bg1"/>
                </a:solidFill>
              </a:rPr>
              <a:t>인 태그만을 </a:t>
            </a:r>
            <a:r>
              <a:rPr lang="en-US" altLang="ko-KR" dirty="0" smtClean="0">
                <a:solidFill>
                  <a:schemeClr val="bg1"/>
                </a:solidFill>
              </a:rPr>
              <a:t>‘red’</a:t>
            </a:r>
            <a:r>
              <a:rPr lang="ko-KR" altLang="en-US" dirty="0" smtClean="0">
                <a:solidFill>
                  <a:schemeClr val="bg1"/>
                </a:solidFill>
              </a:rPr>
              <a:t>로 출력</a:t>
            </a:r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err="1" smtClean="0">
                <a:solidFill>
                  <a:schemeClr val="bg1"/>
                </a:solidFill>
              </a:rPr>
              <a:t>선택자를</a:t>
            </a:r>
            <a:r>
              <a:rPr lang="ko-KR" altLang="en-US" dirty="0" smtClean="0">
                <a:solidFill>
                  <a:schemeClr val="bg1"/>
                </a:solidFill>
              </a:rPr>
              <a:t> 이용하여 선택된 태그의 내용을 검색하는 경우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인자가 없는 </a:t>
            </a:r>
            <a:r>
              <a:rPr lang="en-US" altLang="ko-KR" dirty="0" smtClean="0">
                <a:solidFill>
                  <a:schemeClr val="bg1"/>
                </a:solidFill>
              </a:rPr>
              <a:t>text() </a:t>
            </a:r>
            <a:r>
              <a:rPr lang="ko-KR" altLang="en-US" dirty="0" err="1" smtClean="0">
                <a:solidFill>
                  <a:schemeClr val="bg1"/>
                </a:solidFill>
              </a:rPr>
              <a:t>메서드를</a:t>
            </a:r>
            <a:r>
              <a:rPr lang="ko-KR" altLang="en-US" dirty="0" smtClean="0">
                <a:solidFill>
                  <a:schemeClr val="bg1"/>
                </a:solidFill>
              </a:rPr>
              <a:t> 이용</a:t>
            </a:r>
            <a:r>
              <a:rPr lang="en-US" altLang="ko-KR" dirty="0" smtClean="0">
                <a:solidFill>
                  <a:schemeClr val="bg1"/>
                </a:solidFill>
              </a:rPr>
              <a:t>. 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내용에 값을 설정하기 위해서는 </a:t>
            </a:r>
            <a:r>
              <a:rPr lang="en-US" altLang="ko-KR" dirty="0" smtClean="0">
                <a:solidFill>
                  <a:schemeClr val="bg1"/>
                </a:solidFill>
              </a:rPr>
              <a:t>text(“</a:t>
            </a:r>
            <a:r>
              <a:rPr lang="ko-KR" altLang="en-US" dirty="0" smtClean="0">
                <a:solidFill>
                  <a:schemeClr val="bg1"/>
                </a:solidFill>
              </a:rPr>
              <a:t>값</a:t>
            </a:r>
            <a:r>
              <a:rPr lang="en-US" altLang="ko-KR" dirty="0" smtClean="0">
                <a:solidFill>
                  <a:schemeClr val="bg1"/>
                </a:solidFill>
              </a:rPr>
              <a:t>”)</a:t>
            </a:r>
            <a:r>
              <a:rPr lang="ko-KR" altLang="en-US" dirty="0" smtClean="0">
                <a:solidFill>
                  <a:schemeClr val="bg1"/>
                </a:solidFill>
              </a:rPr>
              <a:t>을 사용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1297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6" y="84586"/>
            <a:ext cx="9857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+mn-ea"/>
              </a:rPr>
              <a:t>4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. Class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Selector(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클래스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4000" dirty="0" err="1" smtClean="0">
                <a:solidFill>
                  <a:schemeClr val="bg1"/>
                </a:solidFill>
                <a:latin typeface="+mn-ea"/>
              </a:rPr>
              <a:t>선택자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212729" y="1210261"/>
            <a:ext cx="27126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0" dirty="0" smtClean="0">
                <a:solidFill>
                  <a:srgbClr val="51B6C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ko-KR" sz="2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8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“.class</a:t>
            </a:r>
            <a:r>
              <a:rPr lang="ko-KR" altLang="en-US" sz="28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값</a:t>
            </a:r>
            <a:r>
              <a:rPr lang="en-US" altLang="ko-KR" sz="28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2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7725" y="2024799"/>
            <a:ext cx="1088424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solidFill>
                  <a:schemeClr val="bg1"/>
                </a:solidFill>
              </a:rPr>
              <a:t>getElementsByClassName</a:t>
            </a:r>
            <a:r>
              <a:rPr lang="en-US" altLang="ko-KR" sz="2400" dirty="0" smtClean="0">
                <a:solidFill>
                  <a:schemeClr val="bg1"/>
                </a:solidFill>
              </a:rPr>
              <a:t>() 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메서드와</a:t>
            </a:r>
            <a:r>
              <a:rPr lang="ko-KR" altLang="en-US" sz="2400" dirty="0" smtClean="0">
                <a:solidFill>
                  <a:schemeClr val="bg1"/>
                </a:solidFill>
              </a:rPr>
              <a:t> 동일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HTML DOM</a:t>
            </a:r>
            <a:r>
              <a:rPr lang="ko-KR" altLang="en-US" sz="2400" dirty="0" smtClean="0">
                <a:solidFill>
                  <a:schemeClr val="bg1"/>
                </a:solidFill>
              </a:rPr>
              <a:t>을 탐색하여 지정된 </a:t>
            </a:r>
            <a:r>
              <a:rPr lang="en-US" altLang="ko-KR" sz="2400" dirty="0" smtClean="0">
                <a:solidFill>
                  <a:schemeClr val="bg1"/>
                </a:solidFill>
              </a:rPr>
              <a:t>class</a:t>
            </a:r>
            <a:r>
              <a:rPr lang="ko-KR" altLang="en-US" sz="2400" dirty="0" smtClean="0">
                <a:solidFill>
                  <a:schemeClr val="bg1"/>
                </a:solidFill>
              </a:rPr>
              <a:t>속성과 일치하는 요소들만 배열로 반환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.(dot)</a:t>
            </a:r>
            <a:r>
              <a:rPr lang="ko-KR" altLang="en-US" sz="2400" dirty="0" smtClean="0">
                <a:solidFill>
                  <a:schemeClr val="bg1"/>
                </a:solidFill>
              </a:rPr>
              <a:t>을 같이 사용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id 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선택자와</a:t>
            </a:r>
            <a:r>
              <a:rPr lang="ko-KR" altLang="en-US" sz="2400" dirty="0" smtClean="0">
                <a:solidFill>
                  <a:schemeClr val="bg1"/>
                </a:solidFill>
              </a:rPr>
              <a:t> 다르게 </a:t>
            </a:r>
            <a:r>
              <a:rPr lang="en-US" altLang="ko-KR" sz="2400" dirty="0" smtClean="0">
                <a:solidFill>
                  <a:schemeClr val="bg1"/>
                </a:solidFill>
              </a:rPr>
              <a:t>class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선택자는</a:t>
            </a:r>
            <a:r>
              <a:rPr lang="ko-KR" altLang="en-US" sz="2400" dirty="0" smtClean="0">
                <a:solidFill>
                  <a:schemeClr val="bg1"/>
                </a:solidFill>
              </a:rPr>
              <a:t> 동일한 속성값 여러 태그에 중복사용 가능</a:t>
            </a:r>
            <a:r>
              <a:rPr lang="en-US" altLang="ko-KR" sz="2400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ko-KR" altLang="en-US" sz="2400" dirty="0" smtClean="0">
                <a:solidFill>
                  <a:schemeClr val="bg1"/>
                </a:solidFill>
              </a:rPr>
              <a:t>모든 태그는 기본적으로 하나 이상의 </a:t>
            </a:r>
            <a:r>
              <a:rPr lang="en-US" altLang="ko-KR" sz="2400" dirty="0" smtClean="0">
                <a:solidFill>
                  <a:schemeClr val="bg1"/>
                </a:solidFill>
              </a:rPr>
              <a:t>class</a:t>
            </a:r>
            <a:r>
              <a:rPr lang="ko-KR" altLang="en-US" sz="2400" dirty="0" smtClean="0">
                <a:solidFill>
                  <a:schemeClr val="bg1"/>
                </a:solidFill>
              </a:rPr>
              <a:t>속성값을 가질 수 있으며</a:t>
            </a:r>
            <a:r>
              <a:rPr lang="en-US" altLang="ko-KR" sz="2400" dirty="0" smtClean="0">
                <a:solidFill>
                  <a:schemeClr val="bg1"/>
                </a:solidFill>
              </a:rPr>
              <a:t>, 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그중</a:t>
            </a:r>
            <a:r>
              <a:rPr lang="ko-KR" altLang="en-US" sz="2400" dirty="0" smtClean="0">
                <a:solidFill>
                  <a:schemeClr val="bg1"/>
                </a:solidFill>
              </a:rPr>
              <a:t> 하나만 일치하면 됨</a:t>
            </a:r>
            <a:r>
              <a:rPr lang="en-US" altLang="ko-KR" sz="2400" dirty="0" smtClean="0">
                <a:solidFill>
                  <a:schemeClr val="bg1"/>
                </a:solidFill>
              </a:rPr>
              <a:t>. </a:t>
            </a:r>
          </a:p>
          <a:p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4858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6" y="84586"/>
            <a:ext cx="9857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+mn-ea"/>
              </a:rPr>
              <a:t>4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. Class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Selector(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클래스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4000" dirty="0" err="1" smtClean="0">
                <a:solidFill>
                  <a:schemeClr val="bg1"/>
                </a:solidFill>
                <a:latin typeface="+mn-ea"/>
              </a:rPr>
              <a:t>선택자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0008" y="4269315"/>
            <a:ext cx="476795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모든 태그 중 </a:t>
            </a:r>
            <a:r>
              <a:rPr lang="en-US" altLang="ko-KR" dirty="0" err="1" smtClean="0">
                <a:solidFill>
                  <a:schemeClr val="bg1"/>
                </a:solidFill>
              </a:rPr>
              <a:t>myClass</a:t>
            </a:r>
            <a:r>
              <a:rPr lang="ko-KR" altLang="en-US" dirty="0" smtClean="0">
                <a:solidFill>
                  <a:schemeClr val="bg1"/>
                </a:solidFill>
              </a:rPr>
              <a:t>인 태그만 </a:t>
            </a:r>
            <a:r>
              <a:rPr lang="en-US" altLang="ko-KR" dirty="0" smtClean="0">
                <a:solidFill>
                  <a:schemeClr val="bg1"/>
                </a:solidFill>
              </a:rPr>
              <a:t>red</a:t>
            </a:r>
            <a:r>
              <a:rPr lang="ko-KR" altLang="en-US" dirty="0" smtClean="0">
                <a:solidFill>
                  <a:schemeClr val="bg1"/>
                </a:solidFill>
              </a:rPr>
              <a:t>로 변경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925" y="792472"/>
            <a:ext cx="11595597" cy="598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6169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6" y="84586"/>
            <a:ext cx="9857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+mn-ea"/>
              </a:rPr>
              <a:t>4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. Class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Selector(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클래스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4000" dirty="0" err="1" smtClean="0">
                <a:solidFill>
                  <a:schemeClr val="bg1"/>
                </a:solidFill>
                <a:latin typeface="+mn-ea"/>
              </a:rPr>
              <a:t>선택자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48269" y="4101365"/>
            <a:ext cx="8369559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하나에 태그에 여러 </a:t>
            </a:r>
            <a:r>
              <a:rPr lang="en-US" altLang="ko-KR" dirty="0" smtClean="0">
                <a:solidFill>
                  <a:schemeClr val="bg1"/>
                </a:solidFill>
              </a:rPr>
              <a:t>class </a:t>
            </a:r>
            <a:r>
              <a:rPr lang="ko-KR" altLang="en-US" dirty="0" smtClean="0">
                <a:solidFill>
                  <a:schemeClr val="bg1"/>
                </a:solidFill>
              </a:rPr>
              <a:t>속성 값을 가진 태그들을 선택적으로 검색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모든 태그는 하나 이상의 클래스를 가질 수 있고 </a:t>
            </a:r>
            <a:r>
              <a:rPr lang="ko-KR" altLang="en-US" dirty="0" err="1" smtClean="0">
                <a:solidFill>
                  <a:schemeClr val="bg1"/>
                </a:solidFill>
              </a:rPr>
              <a:t>그중</a:t>
            </a:r>
            <a:r>
              <a:rPr lang="ko-KR" altLang="en-US" dirty="0" smtClean="0">
                <a:solidFill>
                  <a:schemeClr val="bg1"/>
                </a:solidFill>
              </a:rPr>
              <a:t> 하나만 일치하면 됨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726" y="792472"/>
            <a:ext cx="8614395" cy="571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275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5" y="84586"/>
            <a:ext cx="107256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+mn-ea"/>
              </a:rPr>
              <a:t>5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. Multiple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  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Selector(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다중 </a:t>
            </a:r>
            <a:r>
              <a:rPr lang="ko-KR" altLang="en-US" sz="4000" dirty="0" err="1" smtClean="0">
                <a:solidFill>
                  <a:schemeClr val="bg1"/>
                </a:solidFill>
                <a:latin typeface="+mn-ea"/>
              </a:rPr>
              <a:t>선택자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435532" y="1070301"/>
            <a:ext cx="51700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2800" b="0" dirty="0" smtClean="0">
                <a:solidFill>
                  <a:srgbClr val="51B6C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ko-KR" sz="2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8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＂</a:t>
            </a:r>
            <a:r>
              <a:rPr lang="en-US" altLang="ko-KR" sz="2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tag</a:t>
            </a:r>
            <a:r>
              <a:rPr lang="ko-KR" altLang="en-US" sz="2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명</a:t>
            </a:r>
            <a:r>
              <a:rPr lang="en-US" altLang="ko-KR" sz="28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2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tag</a:t>
            </a:r>
            <a:r>
              <a:rPr lang="ko-KR" altLang="en-US" sz="2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명</a:t>
            </a:r>
            <a:r>
              <a:rPr lang="en-US" altLang="ko-KR" sz="28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2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tag</a:t>
            </a:r>
            <a:r>
              <a:rPr lang="ko-KR" altLang="en-US" sz="2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명</a:t>
            </a:r>
            <a:r>
              <a:rPr lang="en-US" altLang="ko-KR" sz="28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2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46628" y="2052791"/>
            <a:ext cx="794781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</a:rPr>
              <a:t>한꺼번에 여러 개의 </a:t>
            </a:r>
            <a:r>
              <a:rPr lang="en-US" altLang="ko-KR" sz="2400" dirty="0" smtClean="0">
                <a:solidFill>
                  <a:schemeClr val="bg1"/>
                </a:solidFill>
              </a:rPr>
              <a:t>HTML DOM</a:t>
            </a:r>
            <a:r>
              <a:rPr lang="ko-KR" altLang="en-US" sz="2400" dirty="0" smtClean="0">
                <a:solidFill>
                  <a:schemeClr val="bg1"/>
                </a:solidFill>
              </a:rPr>
              <a:t>을 탐색하는 방법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,(</a:t>
            </a:r>
            <a:r>
              <a:rPr lang="ko-KR" altLang="en-US" sz="2400" dirty="0" smtClean="0">
                <a:solidFill>
                  <a:schemeClr val="bg1"/>
                </a:solidFill>
              </a:rPr>
              <a:t>쉼표</a:t>
            </a:r>
            <a:r>
              <a:rPr lang="en-US" altLang="ko-KR" sz="2400" dirty="0" smtClean="0">
                <a:solidFill>
                  <a:schemeClr val="bg1"/>
                </a:solidFill>
              </a:rPr>
              <a:t>)</a:t>
            </a:r>
            <a:r>
              <a:rPr lang="ko-KR" altLang="en-US" sz="2400" dirty="0" smtClean="0">
                <a:solidFill>
                  <a:schemeClr val="bg1"/>
                </a:solidFill>
              </a:rPr>
              <a:t>를 이용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ko-KR" altLang="en-US" sz="2400" dirty="0" smtClean="0">
                <a:solidFill>
                  <a:schemeClr val="bg1"/>
                </a:solidFill>
              </a:rPr>
              <a:t>각 요소는 </a:t>
            </a:r>
            <a:r>
              <a:rPr lang="en-US" altLang="ko-KR" sz="2400" dirty="0" smtClean="0">
                <a:solidFill>
                  <a:schemeClr val="bg1"/>
                </a:solidFill>
              </a:rPr>
              <a:t>tag</a:t>
            </a:r>
            <a:r>
              <a:rPr lang="ko-KR" altLang="en-US" sz="2400" dirty="0" smtClean="0">
                <a:solidFill>
                  <a:schemeClr val="bg1"/>
                </a:solidFill>
              </a:rPr>
              <a:t>명이 아니어도 상관 없음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endParaRPr lang="en-US" altLang="ko-KR" sz="2400" dirty="0" smtClean="0">
              <a:solidFill>
                <a:schemeClr val="bg1"/>
              </a:solidFill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class </a:t>
            </a:r>
            <a:r>
              <a:rPr lang="ko-KR" altLang="en-US" sz="2400" dirty="0" smtClean="0">
                <a:solidFill>
                  <a:schemeClr val="bg1"/>
                </a:solidFill>
              </a:rPr>
              <a:t>속성이나 </a:t>
            </a:r>
            <a:r>
              <a:rPr lang="en-US" altLang="ko-KR" sz="2400" dirty="0" smtClean="0">
                <a:solidFill>
                  <a:schemeClr val="bg1"/>
                </a:solidFill>
              </a:rPr>
              <a:t>id</a:t>
            </a:r>
            <a:r>
              <a:rPr lang="ko-KR" altLang="en-US" sz="2400" dirty="0" smtClean="0">
                <a:solidFill>
                  <a:schemeClr val="bg1"/>
                </a:solidFill>
              </a:rPr>
              <a:t>속성도 사용 가능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98283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5" y="84586"/>
            <a:ext cx="107256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+mn-ea"/>
              </a:rPr>
              <a:t>5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. Multiple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  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Selector(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다중 </a:t>
            </a:r>
            <a:r>
              <a:rPr lang="ko-KR" altLang="en-US" sz="4000" dirty="0" err="1" smtClean="0">
                <a:solidFill>
                  <a:schemeClr val="bg1"/>
                </a:solidFill>
                <a:latin typeface="+mn-ea"/>
              </a:rPr>
              <a:t>선택자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725" y="792472"/>
            <a:ext cx="9553260" cy="57124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10947" y="4036051"/>
            <a:ext cx="8369559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&lt;div&gt;</a:t>
            </a:r>
            <a:r>
              <a:rPr lang="ko-KR" altLang="en-US" dirty="0" smtClean="0">
                <a:solidFill>
                  <a:schemeClr val="bg1"/>
                </a:solidFill>
              </a:rPr>
              <a:t>와 </a:t>
            </a:r>
            <a:r>
              <a:rPr lang="en-US" altLang="ko-KR" dirty="0" smtClean="0">
                <a:solidFill>
                  <a:schemeClr val="bg1"/>
                </a:solidFill>
              </a:rPr>
              <a:t>&lt;span&gt; </a:t>
            </a:r>
            <a:r>
              <a:rPr lang="ko-KR" altLang="en-US" dirty="0" smtClean="0">
                <a:solidFill>
                  <a:schemeClr val="bg1"/>
                </a:solidFill>
              </a:rPr>
              <a:t>태그 그리고 </a:t>
            </a:r>
            <a:r>
              <a:rPr lang="en-US" altLang="ko-KR" dirty="0" smtClean="0">
                <a:solidFill>
                  <a:schemeClr val="bg1"/>
                </a:solidFill>
              </a:rPr>
              <a:t>class</a:t>
            </a:r>
            <a:r>
              <a:rPr lang="ko-KR" altLang="en-US" dirty="0" smtClean="0">
                <a:solidFill>
                  <a:schemeClr val="bg1"/>
                </a:solidFill>
              </a:rPr>
              <a:t>속성값이 </a:t>
            </a:r>
            <a:r>
              <a:rPr lang="en-US" altLang="ko-KR" dirty="0" err="1" smtClean="0">
                <a:solidFill>
                  <a:schemeClr val="bg1"/>
                </a:solidFill>
              </a:rPr>
              <a:t>myClass</a:t>
            </a:r>
            <a:r>
              <a:rPr lang="ko-KR" altLang="en-US" dirty="0" smtClean="0">
                <a:solidFill>
                  <a:schemeClr val="bg1"/>
                </a:solidFill>
              </a:rPr>
              <a:t>인 </a:t>
            </a:r>
            <a:r>
              <a:rPr lang="en-US" altLang="ko-KR" dirty="0" smtClean="0">
                <a:solidFill>
                  <a:schemeClr val="bg1"/>
                </a:solidFill>
              </a:rPr>
              <a:t>&lt;p&gt;</a:t>
            </a:r>
            <a:r>
              <a:rPr lang="ko-KR" altLang="en-US" dirty="0" smtClean="0">
                <a:solidFill>
                  <a:schemeClr val="bg1"/>
                </a:solidFill>
              </a:rPr>
              <a:t>태그를 선택하여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err="1" smtClean="0">
                <a:solidFill>
                  <a:schemeClr val="bg1"/>
                </a:solidFill>
              </a:rPr>
              <a:t>글자색을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red</a:t>
            </a:r>
            <a:r>
              <a:rPr lang="ko-KR" altLang="en-US" dirty="0" smtClean="0">
                <a:solidFill>
                  <a:schemeClr val="bg1"/>
                </a:solidFill>
              </a:rPr>
              <a:t>로 변환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132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90832" y="1326292"/>
            <a:ext cx="1063504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ko-KR" sz="2400" dirty="0" err="1" smtClean="0">
                <a:solidFill>
                  <a:schemeClr val="bg1"/>
                </a:solidFill>
              </a:rPr>
              <a:t>jquery</a:t>
            </a:r>
            <a:r>
              <a:rPr lang="ko-KR" altLang="en-US" sz="2400" dirty="0" smtClean="0">
                <a:solidFill>
                  <a:schemeClr val="bg1"/>
                </a:solidFill>
              </a:rPr>
              <a:t>는 </a:t>
            </a:r>
            <a:r>
              <a:rPr lang="en-US" altLang="ko-KR" sz="2400" dirty="0" smtClean="0">
                <a:solidFill>
                  <a:schemeClr val="bg1"/>
                </a:solidFill>
              </a:rPr>
              <a:t>2006</a:t>
            </a:r>
            <a:r>
              <a:rPr lang="ko-KR" altLang="en-US" sz="2400" dirty="0" smtClean="0">
                <a:solidFill>
                  <a:schemeClr val="bg1"/>
                </a:solidFill>
              </a:rPr>
              <a:t>년 </a:t>
            </a:r>
            <a:r>
              <a:rPr lang="en-US" altLang="ko-KR" sz="2400" dirty="0" smtClean="0">
                <a:solidFill>
                  <a:schemeClr val="bg1"/>
                </a:solidFill>
              </a:rPr>
              <a:t>John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Resic</a:t>
            </a:r>
            <a:r>
              <a:rPr lang="ko-KR" altLang="en-US" sz="2400" dirty="0" smtClean="0">
                <a:solidFill>
                  <a:schemeClr val="bg1"/>
                </a:solidFill>
              </a:rPr>
              <a:t>에 의해 만들어진 </a:t>
            </a:r>
            <a:r>
              <a:rPr lang="en-US" altLang="ko-KR" sz="2400" dirty="0" smtClean="0">
                <a:solidFill>
                  <a:schemeClr val="bg1"/>
                </a:solidFill>
              </a:rPr>
              <a:t>JavaScript </a:t>
            </a:r>
            <a:r>
              <a:rPr lang="ko-KR" altLang="en-US" sz="2400" dirty="0" smtClean="0">
                <a:solidFill>
                  <a:schemeClr val="bg1"/>
                </a:solidFill>
              </a:rPr>
              <a:t>프레임워크</a:t>
            </a:r>
            <a:r>
              <a:rPr lang="en-US" altLang="ko-KR" sz="2400" dirty="0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ko-KR" altLang="en-US" sz="2400" dirty="0" smtClean="0">
                <a:solidFill>
                  <a:schemeClr val="bg1"/>
                </a:solidFill>
              </a:rPr>
              <a:t>기존의 </a:t>
            </a:r>
            <a:r>
              <a:rPr lang="en-US" altLang="ko-KR" sz="2400" dirty="0" smtClean="0">
                <a:solidFill>
                  <a:schemeClr val="bg1"/>
                </a:solidFill>
              </a:rPr>
              <a:t>JavaScript</a:t>
            </a:r>
            <a:r>
              <a:rPr lang="ko-KR" altLang="en-US" sz="2400" dirty="0" smtClean="0">
                <a:solidFill>
                  <a:schemeClr val="bg1"/>
                </a:solidFill>
              </a:rPr>
              <a:t>를 사용하는 방법보다 훨씬 단순하고 간결한 코드 형태를 제공</a:t>
            </a:r>
            <a:r>
              <a:rPr lang="en-US" altLang="ko-KR" sz="2400" dirty="0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ko-KR" altLang="en-US" sz="2400" dirty="0" smtClean="0">
                <a:solidFill>
                  <a:schemeClr val="bg1"/>
                </a:solidFill>
              </a:rPr>
              <a:t>따라서 복잡하고 반복적인 </a:t>
            </a:r>
            <a:r>
              <a:rPr lang="en-US" altLang="ko-KR" sz="2400" dirty="0" smtClean="0">
                <a:solidFill>
                  <a:schemeClr val="bg1"/>
                </a:solidFill>
              </a:rPr>
              <a:t>JavaScript</a:t>
            </a:r>
            <a:r>
              <a:rPr lang="ko-KR" altLang="en-US" sz="2400" dirty="0" smtClean="0">
                <a:solidFill>
                  <a:schemeClr val="bg1"/>
                </a:solidFill>
              </a:rPr>
              <a:t>를 이용한 개발방식에 비해</a:t>
            </a:r>
            <a:r>
              <a:rPr lang="en-US" altLang="ko-KR" sz="2400" dirty="0" smtClean="0">
                <a:solidFill>
                  <a:schemeClr val="bg1"/>
                </a:solidFill>
              </a:rPr>
              <a:t/>
            </a:r>
            <a:br>
              <a:rPr lang="en-US" altLang="ko-KR" sz="2400" dirty="0" smtClean="0">
                <a:solidFill>
                  <a:schemeClr val="bg1"/>
                </a:solidFill>
              </a:rPr>
            </a:br>
            <a:r>
              <a:rPr lang="ko-KR" altLang="en-US" sz="2400" dirty="0" smtClean="0">
                <a:solidFill>
                  <a:schemeClr val="bg1"/>
                </a:solidFill>
              </a:rPr>
              <a:t>다양한 효과와 이벤트 처리가 가능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ko-KR" altLang="en-US" sz="2400" dirty="0" smtClean="0">
                <a:solidFill>
                  <a:schemeClr val="bg1"/>
                </a:solidFill>
              </a:rPr>
              <a:t>쉽고 빠른 개발이 가능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838200" y="2238"/>
            <a:ext cx="10515600" cy="903849"/>
          </a:xfrm>
        </p:spPr>
        <p:txBody>
          <a:bodyPr>
            <a:normAutofit/>
          </a:bodyPr>
          <a:lstStyle/>
          <a:p>
            <a:r>
              <a:rPr lang="en-US" altLang="ko-KR" sz="4800" dirty="0" smtClean="0">
                <a:solidFill>
                  <a:schemeClr val="bg1"/>
                </a:solidFill>
                <a:latin typeface="+mj-ea"/>
              </a:rPr>
              <a:t>jQuery</a:t>
            </a:r>
            <a:endParaRPr lang="ko-KR" alt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36317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</a:rPr>
              <a:t>jQuery </a:t>
            </a:r>
            <a:r>
              <a:rPr lang="ko-KR" altLang="en-US" sz="2800" dirty="0" smtClean="0">
                <a:solidFill>
                  <a:schemeClr val="bg1"/>
                </a:solidFill>
              </a:rPr>
              <a:t>계층</a:t>
            </a:r>
            <a:r>
              <a:rPr lang="en-US" altLang="ko-KR" sz="2800" dirty="0" smtClean="0">
                <a:solidFill>
                  <a:schemeClr val="bg1"/>
                </a:solidFill>
              </a:rPr>
              <a:t>(</a:t>
            </a:r>
            <a:r>
              <a:rPr lang="en-US" altLang="ko-KR" sz="2800" dirty="0" err="1" smtClean="0">
                <a:solidFill>
                  <a:schemeClr val="bg1"/>
                </a:solidFill>
              </a:rPr>
              <a:t>Hierachy</a:t>
            </a:r>
            <a:r>
              <a:rPr lang="en-US" altLang="ko-KR" sz="2800" dirty="0" smtClean="0">
                <a:solidFill>
                  <a:schemeClr val="bg1"/>
                </a:solidFill>
              </a:rPr>
              <a:t>) </a:t>
            </a:r>
            <a:r>
              <a:rPr lang="ko-KR" altLang="en-US" sz="2800" dirty="0" err="1" smtClean="0">
                <a:solidFill>
                  <a:schemeClr val="bg1"/>
                </a:solidFill>
              </a:rPr>
              <a:t>선택자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8243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6" y="84586"/>
            <a:ext cx="82456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</a:rPr>
              <a:t>jQuery </a:t>
            </a:r>
            <a:r>
              <a:rPr lang="ko-KR" altLang="en-US" sz="4000" dirty="0" smtClean="0">
                <a:solidFill>
                  <a:schemeClr val="bg1"/>
                </a:solidFill>
              </a:rPr>
              <a:t>계층</a:t>
            </a:r>
            <a:r>
              <a:rPr lang="en-US" altLang="ko-KR" sz="4000" dirty="0" smtClean="0">
                <a:solidFill>
                  <a:schemeClr val="bg1"/>
                </a:solidFill>
              </a:rPr>
              <a:t>(</a:t>
            </a:r>
            <a:r>
              <a:rPr lang="en-US" altLang="ko-KR" sz="4000" dirty="0" err="1" smtClean="0">
                <a:solidFill>
                  <a:schemeClr val="bg1"/>
                </a:solidFill>
              </a:rPr>
              <a:t>Hierachy</a:t>
            </a:r>
            <a:r>
              <a:rPr lang="en-US" altLang="ko-KR" sz="4000" dirty="0" smtClean="0">
                <a:solidFill>
                  <a:schemeClr val="bg1"/>
                </a:solidFill>
              </a:rPr>
              <a:t>) </a:t>
            </a:r>
            <a:r>
              <a:rPr lang="ko-KR" altLang="en-US" sz="4000" dirty="0" err="1" smtClean="0">
                <a:solidFill>
                  <a:schemeClr val="bg1"/>
                </a:solidFill>
              </a:rPr>
              <a:t>선택자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7726" y="895795"/>
            <a:ext cx="10884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</a:rPr>
              <a:t>jQuery</a:t>
            </a:r>
            <a:r>
              <a:rPr lang="ko-KR" altLang="en-US" sz="2400" dirty="0" smtClean="0">
                <a:solidFill>
                  <a:schemeClr val="bg1"/>
                </a:solidFill>
              </a:rPr>
              <a:t>도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javascript</a:t>
            </a:r>
            <a:r>
              <a:rPr lang="ko-KR" altLang="en-US" sz="2400" dirty="0" smtClean="0">
                <a:solidFill>
                  <a:schemeClr val="bg1"/>
                </a:solidFill>
              </a:rPr>
              <a:t>와 마찬가지로 </a:t>
            </a:r>
            <a:r>
              <a:rPr lang="en-US" altLang="ko-KR" sz="2400" dirty="0" smtClean="0">
                <a:solidFill>
                  <a:schemeClr val="bg1"/>
                </a:solidFill>
              </a:rPr>
              <a:t>HTML DOM</a:t>
            </a:r>
            <a:r>
              <a:rPr lang="ko-KR" altLang="en-US" sz="2400" dirty="0" smtClean="0">
                <a:solidFill>
                  <a:schemeClr val="bg1"/>
                </a:solidFill>
              </a:rPr>
              <a:t>을 이용하여 요소들을 참조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2513045" y="1825909"/>
            <a:ext cx="1362270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HTML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932785" y="4851917"/>
            <a:ext cx="1362270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DIV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3041780" y="4851917"/>
            <a:ext cx="1362270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150775" y="4851916"/>
            <a:ext cx="1362270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TITLE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1150775" y="3466178"/>
            <a:ext cx="1362270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HEAD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3996776" y="3466177"/>
            <a:ext cx="1362270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BODY</a:t>
            </a:r>
            <a:endParaRPr lang="ko-KR" altLang="en-US" dirty="0"/>
          </a:p>
        </p:txBody>
      </p:sp>
      <p:cxnSp>
        <p:nvCxnSpPr>
          <p:cNvPr id="11" name="꺾인 연결선 10"/>
          <p:cNvCxnSpPr>
            <a:stCxn id="2" idx="2"/>
            <a:endCxn id="8" idx="0"/>
          </p:cNvCxnSpPr>
          <p:nvPr/>
        </p:nvCxnSpPr>
        <p:spPr>
          <a:xfrm rot="5400000">
            <a:off x="1930841" y="2202839"/>
            <a:ext cx="1164408" cy="1362270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꺾인 연결선 11"/>
          <p:cNvCxnSpPr>
            <a:stCxn id="2" idx="2"/>
            <a:endCxn id="9" idx="0"/>
          </p:cNvCxnSpPr>
          <p:nvPr/>
        </p:nvCxnSpPr>
        <p:spPr>
          <a:xfrm rot="16200000" flipH="1">
            <a:off x="3353842" y="2142107"/>
            <a:ext cx="1164407" cy="148373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 14"/>
          <p:cNvCxnSpPr>
            <a:stCxn id="9" idx="2"/>
            <a:endCxn id="6" idx="0"/>
          </p:cNvCxnSpPr>
          <p:nvPr/>
        </p:nvCxnSpPr>
        <p:spPr>
          <a:xfrm rot="5400000">
            <a:off x="3745474" y="3919479"/>
            <a:ext cx="909879" cy="954996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15"/>
          <p:cNvCxnSpPr>
            <a:stCxn id="9" idx="2"/>
            <a:endCxn id="5" idx="0"/>
          </p:cNvCxnSpPr>
          <p:nvPr/>
        </p:nvCxnSpPr>
        <p:spPr>
          <a:xfrm rot="16200000" flipH="1">
            <a:off x="4690976" y="3928972"/>
            <a:ext cx="909879" cy="936009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8" idx="2"/>
            <a:endCxn id="7" idx="0"/>
          </p:cNvCxnSpPr>
          <p:nvPr/>
        </p:nvCxnSpPr>
        <p:spPr>
          <a:xfrm>
            <a:off x="1831910" y="3942039"/>
            <a:ext cx="0" cy="9098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2" idx="2"/>
          </p:cNvCxnSpPr>
          <p:nvPr/>
        </p:nvCxnSpPr>
        <p:spPr>
          <a:xfrm>
            <a:off x="3194180" y="2301770"/>
            <a:ext cx="899782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9" idx="2"/>
          </p:cNvCxnSpPr>
          <p:nvPr/>
        </p:nvCxnSpPr>
        <p:spPr>
          <a:xfrm>
            <a:off x="4677911" y="3942038"/>
            <a:ext cx="751408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8114524" y="3942039"/>
            <a:ext cx="0" cy="12831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8742785" y="2301768"/>
            <a:ext cx="0" cy="29233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>
            <a:off x="10101945" y="3942039"/>
            <a:ext cx="0" cy="1283104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>
            <a:off x="9386598" y="2301768"/>
            <a:ext cx="0" cy="2923375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212637" y="4073812"/>
            <a:ext cx="1167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chemeClr val="bg1"/>
                </a:solidFill>
              </a:rPr>
              <a:t>자식요소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531760" y="2347964"/>
            <a:ext cx="1167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자손요소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518005" y="2329975"/>
            <a:ext cx="1167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조상요소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0330385" y="4073812"/>
            <a:ext cx="1167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부모요소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7123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6" y="84586"/>
            <a:ext cx="82456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</a:rPr>
              <a:t>jQuery </a:t>
            </a:r>
            <a:r>
              <a:rPr lang="ko-KR" altLang="en-US" sz="4000" dirty="0" smtClean="0">
                <a:solidFill>
                  <a:schemeClr val="bg1"/>
                </a:solidFill>
              </a:rPr>
              <a:t>계층</a:t>
            </a:r>
            <a:r>
              <a:rPr lang="en-US" altLang="ko-KR" sz="4000" dirty="0" smtClean="0">
                <a:solidFill>
                  <a:schemeClr val="bg1"/>
                </a:solidFill>
              </a:rPr>
              <a:t>(</a:t>
            </a:r>
            <a:r>
              <a:rPr lang="en-US" altLang="ko-KR" sz="4000" dirty="0" err="1" smtClean="0">
                <a:solidFill>
                  <a:schemeClr val="bg1"/>
                </a:solidFill>
              </a:rPr>
              <a:t>Hierachy</a:t>
            </a:r>
            <a:r>
              <a:rPr lang="en-US" altLang="ko-KR" sz="4000" dirty="0" smtClean="0">
                <a:solidFill>
                  <a:schemeClr val="bg1"/>
                </a:solidFill>
              </a:rPr>
              <a:t>) </a:t>
            </a:r>
            <a:r>
              <a:rPr lang="ko-KR" altLang="en-US" sz="4000" dirty="0" err="1" smtClean="0">
                <a:solidFill>
                  <a:schemeClr val="bg1"/>
                </a:solidFill>
              </a:rPr>
              <a:t>선택자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7726" y="1968815"/>
            <a:ext cx="10884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</a:rPr>
              <a:t>jQuery</a:t>
            </a:r>
            <a:r>
              <a:rPr lang="ko-KR" altLang="en-US" sz="2400" dirty="0" smtClean="0">
                <a:solidFill>
                  <a:schemeClr val="bg1"/>
                </a:solidFill>
              </a:rPr>
              <a:t>도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javascript</a:t>
            </a:r>
            <a:r>
              <a:rPr lang="ko-KR" altLang="en-US" sz="2400" dirty="0" smtClean="0">
                <a:solidFill>
                  <a:schemeClr val="bg1"/>
                </a:solidFill>
              </a:rPr>
              <a:t>와 마찬가지로 </a:t>
            </a:r>
            <a:r>
              <a:rPr lang="en-US" altLang="ko-KR" sz="2400" dirty="0" smtClean="0">
                <a:solidFill>
                  <a:schemeClr val="bg1"/>
                </a:solidFill>
              </a:rPr>
              <a:t>HTML DOM</a:t>
            </a:r>
            <a:r>
              <a:rPr lang="ko-KR" altLang="en-US" sz="2400" dirty="0" smtClean="0">
                <a:solidFill>
                  <a:schemeClr val="bg1"/>
                </a:solidFill>
              </a:rPr>
              <a:t>을 이용하여 요소들을 참조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/>
          </p:nvPr>
        </p:nvGraphicFramePr>
        <p:xfrm>
          <a:off x="718375" y="2987005"/>
          <a:ext cx="10762943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23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74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46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선택자</a:t>
                      </a:r>
                      <a:r>
                        <a:rPr lang="ko-KR" altLang="en-US" dirty="0" smtClean="0"/>
                        <a:t> 종류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표현식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Child</a:t>
                      </a:r>
                      <a:r>
                        <a:rPr lang="en-US" altLang="ko-KR" baseline="0" dirty="0" smtClean="0"/>
                        <a:t> Selector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$(“parent &gt; child”)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부모 요소 바로 아래 자식 요소를 반환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Descendant</a:t>
                      </a:r>
                      <a:r>
                        <a:rPr lang="en-US" altLang="ko-KR" baseline="0" dirty="0" smtClean="0"/>
                        <a:t> Selector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$(“ancestor</a:t>
                      </a:r>
                      <a:r>
                        <a:rPr lang="en-US" altLang="ko-KR" baseline="0" dirty="0" smtClean="0"/>
                        <a:t> descendant”)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조상 요소 아래 일치하는 모든 자손 요소 반환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Next Adjacent </a:t>
                      </a:r>
                      <a:r>
                        <a:rPr lang="en-US" altLang="ko-KR" baseline="0" dirty="0" smtClean="0"/>
                        <a:t>Selector</a:t>
                      </a:r>
                      <a:endParaRPr lang="ko-KR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$(“</a:t>
                      </a:r>
                      <a:r>
                        <a:rPr lang="en-US" altLang="ko-KR" dirty="0" err="1" smtClean="0"/>
                        <a:t>prev</a:t>
                      </a:r>
                      <a:r>
                        <a:rPr lang="en-US" altLang="ko-KR" dirty="0" smtClean="0"/>
                        <a:t> + next”)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prev</a:t>
                      </a:r>
                      <a:r>
                        <a:rPr lang="ko-KR" altLang="en-US" dirty="0" smtClean="0"/>
                        <a:t>요소 바로 다음에 오는 형제 요소 반환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Next Sibling </a:t>
                      </a:r>
                      <a:r>
                        <a:rPr lang="en-US" altLang="ko-KR" baseline="0" dirty="0" smtClean="0"/>
                        <a:t>Selector</a:t>
                      </a:r>
                      <a:endParaRPr lang="ko-KR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$(“</a:t>
                      </a:r>
                      <a:r>
                        <a:rPr lang="en-US" altLang="ko-KR" dirty="0" err="1" smtClean="0"/>
                        <a:t>prev</a:t>
                      </a:r>
                      <a:r>
                        <a:rPr lang="en-US" altLang="ko-KR" dirty="0" smtClean="0"/>
                        <a:t> ~ siblings”)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prev</a:t>
                      </a:r>
                      <a:r>
                        <a:rPr lang="ko-KR" altLang="en-US" dirty="0" smtClean="0"/>
                        <a:t>요소 이후 형제 요소 중 </a:t>
                      </a:r>
                      <a:r>
                        <a:rPr lang="en-US" altLang="ko-KR" dirty="0" smtClean="0"/>
                        <a:t>siblings</a:t>
                      </a:r>
                      <a:r>
                        <a:rPr lang="ko-KR" altLang="en-US" dirty="0" smtClean="0"/>
                        <a:t>와 동일한</a:t>
                      </a:r>
                      <a:r>
                        <a:rPr lang="ko-KR" altLang="en-US" baseline="0" dirty="0" smtClean="0"/>
                        <a:t> 형제 요소들을 반환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69262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5" y="84586"/>
            <a:ext cx="111548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1. Child Selector(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자식 </a:t>
            </a:r>
            <a:r>
              <a:rPr lang="ko-KR" altLang="en-US" sz="4000" dirty="0" err="1" smtClean="0">
                <a:solidFill>
                  <a:schemeClr val="bg1"/>
                </a:solidFill>
                <a:latin typeface="+mn-ea"/>
              </a:rPr>
              <a:t>선택자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6504" y="2565974"/>
            <a:ext cx="108842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</a:rPr>
              <a:t>HTML DOM</a:t>
            </a:r>
            <a:r>
              <a:rPr lang="ko-KR" altLang="en-US" sz="2400" dirty="0" smtClean="0">
                <a:solidFill>
                  <a:schemeClr val="bg1"/>
                </a:solidFill>
              </a:rPr>
              <a:t>을 탐색하여 부모</a:t>
            </a:r>
            <a:r>
              <a:rPr lang="en-US" altLang="ko-KR" sz="2400" dirty="0" smtClean="0">
                <a:solidFill>
                  <a:schemeClr val="bg1"/>
                </a:solidFill>
              </a:rPr>
              <a:t>(parent) </a:t>
            </a:r>
            <a:r>
              <a:rPr lang="ko-KR" altLang="en-US" sz="2400" dirty="0" smtClean="0">
                <a:solidFill>
                  <a:schemeClr val="bg1"/>
                </a:solidFill>
              </a:rPr>
              <a:t>요소의 모든 자식</a:t>
            </a:r>
            <a:r>
              <a:rPr lang="en-US" altLang="ko-KR" sz="2400" dirty="0" smtClean="0">
                <a:solidFill>
                  <a:schemeClr val="bg1"/>
                </a:solidFill>
              </a:rPr>
              <a:t>(child)</a:t>
            </a:r>
            <a:r>
              <a:rPr lang="ko-KR" altLang="en-US" sz="2400" dirty="0" smtClean="0">
                <a:solidFill>
                  <a:schemeClr val="bg1"/>
                </a:solidFill>
              </a:rPr>
              <a:t>요소를 반환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090160" y="1634516"/>
            <a:ext cx="4289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0" dirty="0" smtClean="0">
                <a:solidFill>
                  <a:srgbClr val="51B6C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ko-KR" sz="2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8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＂</a:t>
            </a:r>
            <a:r>
              <a:rPr lang="en-US" altLang="ko-KR" sz="2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parent</a:t>
            </a:r>
            <a:r>
              <a:rPr lang="en-US" altLang="ko-KR" sz="28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&gt; child"</a:t>
            </a:r>
            <a:r>
              <a:rPr lang="en-US" altLang="ko-KR" sz="2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)</a:t>
            </a:r>
            <a:endParaRPr lang="en-US" altLang="ko-KR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89692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5" y="84586"/>
            <a:ext cx="111548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1. Child Selector(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자식 </a:t>
            </a:r>
            <a:r>
              <a:rPr lang="ko-KR" altLang="en-US" sz="4000" dirty="0" err="1" smtClean="0">
                <a:solidFill>
                  <a:schemeClr val="bg1"/>
                </a:solidFill>
                <a:latin typeface="+mn-ea"/>
              </a:rPr>
              <a:t>선택자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725" y="678758"/>
            <a:ext cx="11193226" cy="60416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74225" y="3398002"/>
            <a:ext cx="8176726" cy="9233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&lt;</a:t>
            </a:r>
            <a:r>
              <a:rPr lang="en-US" altLang="ko-KR" dirty="0" err="1" smtClean="0">
                <a:solidFill>
                  <a:schemeClr val="bg1"/>
                </a:solidFill>
              </a:rPr>
              <a:t>ul</a:t>
            </a:r>
            <a:r>
              <a:rPr lang="en-US" altLang="ko-KR" dirty="0" smtClean="0">
                <a:solidFill>
                  <a:schemeClr val="bg1"/>
                </a:solidFill>
              </a:rPr>
              <a:t>&gt; </a:t>
            </a:r>
            <a:r>
              <a:rPr lang="ko-KR" altLang="en-US" dirty="0" smtClean="0">
                <a:solidFill>
                  <a:schemeClr val="bg1"/>
                </a:solidFill>
              </a:rPr>
              <a:t>태그의 자식인 </a:t>
            </a:r>
            <a:r>
              <a:rPr lang="en-US" altLang="ko-KR" dirty="0" smtClean="0">
                <a:solidFill>
                  <a:schemeClr val="bg1"/>
                </a:solidFill>
              </a:rPr>
              <a:t>&lt;li&gt;</a:t>
            </a:r>
            <a:r>
              <a:rPr lang="ko-KR" altLang="en-US" dirty="0" smtClean="0">
                <a:solidFill>
                  <a:schemeClr val="bg1"/>
                </a:solidFill>
              </a:rPr>
              <a:t>태그를 선택하여 </a:t>
            </a:r>
            <a:r>
              <a:rPr lang="en-US" altLang="ko-KR" dirty="0" smtClean="0">
                <a:solidFill>
                  <a:schemeClr val="bg1"/>
                </a:solidFill>
              </a:rPr>
              <a:t>border </a:t>
            </a:r>
            <a:r>
              <a:rPr lang="ko-KR" altLang="en-US" dirty="0" smtClean="0">
                <a:solidFill>
                  <a:schemeClr val="bg1"/>
                </a:solidFill>
              </a:rPr>
              <a:t>스타일을 설정</a:t>
            </a:r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&lt;li&gt; </a:t>
            </a:r>
            <a:r>
              <a:rPr lang="ko-KR" altLang="en-US" dirty="0" smtClean="0">
                <a:solidFill>
                  <a:schemeClr val="bg1"/>
                </a:solidFill>
              </a:rPr>
              <a:t>태그내의 중첩된 또 다른 </a:t>
            </a:r>
            <a:r>
              <a:rPr lang="en-US" altLang="ko-KR" dirty="0" smtClean="0">
                <a:solidFill>
                  <a:schemeClr val="bg1"/>
                </a:solidFill>
              </a:rPr>
              <a:t>&lt;li&gt;</a:t>
            </a:r>
            <a:r>
              <a:rPr lang="ko-KR" altLang="en-US" dirty="0" smtClean="0">
                <a:solidFill>
                  <a:schemeClr val="bg1"/>
                </a:solidFill>
              </a:rPr>
              <a:t>태그는 자손이기 때문에 스타일 설정 제외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41851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6" y="84586"/>
            <a:ext cx="111361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2. Descendant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Selector(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자손 </a:t>
            </a:r>
            <a:r>
              <a:rPr lang="ko-KR" altLang="en-US" sz="4000" dirty="0" err="1" smtClean="0">
                <a:solidFill>
                  <a:schemeClr val="bg1"/>
                </a:solidFill>
                <a:latin typeface="+mn-ea"/>
              </a:rPr>
              <a:t>선택자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570275" y="1191599"/>
            <a:ext cx="53110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0" dirty="0" smtClean="0">
                <a:solidFill>
                  <a:srgbClr val="51B6C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ko-KR" sz="2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 </a:t>
            </a:r>
            <a:r>
              <a:rPr lang="en-US" altLang="ko-KR" sz="28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“ancestor descendant"</a:t>
            </a:r>
            <a:r>
              <a:rPr lang="en-US" altLang="ko-KR" sz="2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)</a:t>
            </a:r>
            <a:endParaRPr lang="en-US" altLang="ko-KR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6504" y="2565974"/>
            <a:ext cx="1088424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</a:rPr>
              <a:t>조상</a:t>
            </a:r>
            <a:r>
              <a:rPr lang="en-US" altLang="ko-KR" sz="2400" dirty="0" smtClean="0">
                <a:solidFill>
                  <a:schemeClr val="bg1"/>
                </a:solidFill>
              </a:rPr>
              <a:t>(ancestor)</a:t>
            </a:r>
            <a:r>
              <a:rPr lang="ko-KR" altLang="en-US" sz="2400" dirty="0" smtClean="0">
                <a:solidFill>
                  <a:schemeClr val="bg1"/>
                </a:solidFill>
              </a:rPr>
              <a:t>요소의 모든 후손</a:t>
            </a:r>
            <a:r>
              <a:rPr lang="en-US" altLang="ko-KR" sz="2400" dirty="0" smtClean="0">
                <a:solidFill>
                  <a:schemeClr val="bg1"/>
                </a:solidFill>
              </a:rPr>
              <a:t>(descendant)</a:t>
            </a:r>
            <a:r>
              <a:rPr lang="ko-KR" altLang="en-US" sz="2400" dirty="0" smtClean="0">
                <a:solidFill>
                  <a:schemeClr val="bg1"/>
                </a:solidFill>
              </a:rPr>
              <a:t>요소를 반환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ko-KR" altLang="en-US" sz="2400" dirty="0" smtClean="0">
                <a:solidFill>
                  <a:schemeClr val="bg1"/>
                </a:solidFill>
              </a:rPr>
              <a:t>부모</a:t>
            </a:r>
            <a:r>
              <a:rPr lang="en-US" altLang="ko-KR" sz="2400" dirty="0" smtClean="0">
                <a:solidFill>
                  <a:schemeClr val="bg1"/>
                </a:solidFill>
              </a:rPr>
              <a:t>(parent)</a:t>
            </a:r>
            <a:r>
              <a:rPr lang="ko-KR" altLang="en-US" sz="2400" dirty="0" smtClean="0">
                <a:solidFill>
                  <a:schemeClr val="bg1"/>
                </a:solidFill>
              </a:rPr>
              <a:t>와 자식</a:t>
            </a:r>
            <a:r>
              <a:rPr lang="en-US" altLang="ko-KR" sz="2400" dirty="0" smtClean="0">
                <a:solidFill>
                  <a:schemeClr val="bg1"/>
                </a:solidFill>
              </a:rPr>
              <a:t>(child)</a:t>
            </a:r>
            <a:r>
              <a:rPr lang="ko-KR" altLang="en-US" sz="2400" dirty="0" smtClean="0">
                <a:solidFill>
                  <a:schemeClr val="bg1"/>
                </a:solidFill>
              </a:rPr>
              <a:t>관계가 조상과 후손 관계로 확대 되었을 뿐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child Selector</a:t>
            </a:r>
            <a:r>
              <a:rPr lang="ko-KR" altLang="en-US" sz="2400" dirty="0" smtClean="0">
                <a:solidFill>
                  <a:schemeClr val="bg1"/>
                </a:solidFill>
              </a:rPr>
              <a:t>와 개념은 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비슷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73268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6" y="84586"/>
            <a:ext cx="111361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2. Descendant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Selector(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자손 </a:t>
            </a:r>
            <a:r>
              <a:rPr lang="ko-KR" altLang="en-US" sz="4000" dirty="0" err="1" smtClean="0">
                <a:solidFill>
                  <a:schemeClr val="bg1"/>
                </a:solidFill>
                <a:latin typeface="+mn-ea"/>
              </a:rPr>
              <a:t>선택자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89177" y="3240460"/>
            <a:ext cx="8326016" cy="5847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</a:rPr>
              <a:t>&lt;form&gt;</a:t>
            </a:r>
            <a:r>
              <a:rPr lang="ko-KR" altLang="en-US" sz="1600" dirty="0" smtClean="0">
                <a:solidFill>
                  <a:schemeClr val="bg1"/>
                </a:solidFill>
              </a:rPr>
              <a:t>태그 내의 모든 </a:t>
            </a:r>
            <a:r>
              <a:rPr lang="en-US" altLang="ko-KR" sz="1600" dirty="0" smtClean="0">
                <a:solidFill>
                  <a:schemeClr val="bg1"/>
                </a:solidFill>
              </a:rPr>
              <a:t>&lt;input&gt;</a:t>
            </a:r>
            <a:r>
              <a:rPr lang="ko-KR" altLang="en-US" sz="1600" dirty="0" smtClean="0">
                <a:solidFill>
                  <a:schemeClr val="bg1"/>
                </a:solidFill>
              </a:rPr>
              <a:t>태그를 선택하여 </a:t>
            </a:r>
            <a:r>
              <a:rPr lang="en-US" altLang="ko-KR" sz="1600" dirty="0" smtClean="0">
                <a:solidFill>
                  <a:schemeClr val="bg1"/>
                </a:solidFill>
              </a:rPr>
              <a:t>border </a:t>
            </a:r>
            <a:r>
              <a:rPr lang="ko-KR" altLang="en-US" sz="1600" dirty="0" smtClean="0">
                <a:solidFill>
                  <a:schemeClr val="bg1"/>
                </a:solidFill>
              </a:rPr>
              <a:t>스타일 설정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r>
              <a:rPr lang="en-US" altLang="ko-KR" sz="1600" dirty="0" smtClean="0">
                <a:solidFill>
                  <a:schemeClr val="bg1"/>
                </a:solidFill>
              </a:rPr>
              <a:t>&lt;form&gt;</a:t>
            </a:r>
            <a:r>
              <a:rPr lang="ko-KR" altLang="en-US" sz="1600" dirty="0" smtClean="0">
                <a:solidFill>
                  <a:schemeClr val="bg1"/>
                </a:solidFill>
              </a:rPr>
              <a:t>태그 안의 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요소중</a:t>
            </a:r>
            <a:r>
              <a:rPr lang="ko-KR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</a:rPr>
              <a:t>&lt;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fieldset</a:t>
            </a:r>
            <a:r>
              <a:rPr lang="en-US" altLang="ko-KR" sz="1600" dirty="0" smtClean="0">
                <a:solidFill>
                  <a:schemeClr val="bg1"/>
                </a:solidFill>
              </a:rPr>
              <a:t>&gt; </a:t>
            </a:r>
            <a:r>
              <a:rPr lang="ko-KR" altLang="en-US" sz="1600" dirty="0" smtClean="0">
                <a:solidFill>
                  <a:schemeClr val="bg1"/>
                </a:solidFill>
              </a:rPr>
              <a:t>태그 내의 모든 </a:t>
            </a:r>
            <a:r>
              <a:rPr lang="en-US" altLang="ko-KR" sz="1600" dirty="0" smtClean="0">
                <a:solidFill>
                  <a:schemeClr val="bg1"/>
                </a:solidFill>
              </a:rPr>
              <a:t>input</a:t>
            </a:r>
            <a:r>
              <a:rPr lang="ko-KR" altLang="en-US" sz="1600" dirty="0" smtClean="0">
                <a:solidFill>
                  <a:schemeClr val="bg1"/>
                </a:solidFill>
              </a:rPr>
              <a:t>태그에 배경색을 </a:t>
            </a:r>
            <a:r>
              <a:rPr lang="en-US" altLang="ko-KR" sz="1600" dirty="0" smtClean="0">
                <a:solidFill>
                  <a:schemeClr val="bg1"/>
                </a:solidFill>
              </a:rPr>
              <a:t>yellow</a:t>
            </a:r>
            <a:r>
              <a:rPr lang="ko-KR" altLang="en-US" sz="1600" dirty="0" smtClean="0">
                <a:solidFill>
                  <a:schemeClr val="bg1"/>
                </a:solidFill>
              </a:rPr>
              <a:t>로 설정</a:t>
            </a:r>
            <a:endParaRPr lang="en-US" altLang="ko-KR" sz="1600" dirty="0" smtClean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726" y="697716"/>
            <a:ext cx="10589670" cy="625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9243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5" y="84586"/>
            <a:ext cx="114347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+mn-ea"/>
              </a:rPr>
              <a:t>3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. Next Adjacent Selector(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인접한 </a:t>
            </a:r>
            <a:r>
              <a:rPr lang="ko-KR" altLang="en-US" sz="4000" dirty="0" err="1" smtClean="0">
                <a:solidFill>
                  <a:schemeClr val="bg1"/>
                </a:solidFill>
                <a:latin typeface="+mn-ea"/>
              </a:rPr>
              <a:t>형제선택자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6504" y="2565974"/>
            <a:ext cx="112127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</a:rPr>
              <a:t>같은 레벨</a:t>
            </a:r>
            <a:r>
              <a:rPr lang="en-US" altLang="ko-KR" sz="2400" dirty="0" smtClean="0">
                <a:solidFill>
                  <a:schemeClr val="bg1"/>
                </a:solidFill>
              </a:rPr>
              <a:t>(Level)</a:t>
            </a:r>
            <a:r>
              <a:rPr lang="ko-KR" altLang="en-US" sz="2400" dirty="0" smtClean="0">
                <a:solidFill>
                  <a:schemeClr val="bg1"/>
                </a:solidFill>
              </a:rPr>
              <a:t>의 형제 요소 중에서 바로 인접한 형제 요소 접근 방법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sz="2400" dirty="0" err="1" smtClean="0">
                <a:solidFill>
                  <a:schemeClr val="bg1"/>
                </a:solidFill>
              </a:rPr>
              <a:t>prev</a:t>
            </a:r>
            <a:r>
              <a:rPr lang="ko-KR" altLang="en-US" sz="2400" dirty="0" smtClean="0">
                <a:solidFill>
                  <a:schemeClr val="bg1"/>
                </a:solidFill>
              </a:rPr>
              <a:t>요소의</a:t>
            </a:r>
            <a:r>
              <a:rPr lang="en-US" altLang="ko-KR" sz="2400" dirty="0" smtClean="0">
                <a:solidFill>
                  <a:schemeClr val="bg1"/>
                </a:solidFill>
              </a:rPr>
              <a:t> </a:t>
            </a:r>
            <a:r>
              <a:rPr lang="ko-KR" altLang="en-US" sz="2400" dirty="0" smtClean="0">
                <a:solidFill>
                  <a:schemeClr val="bg1"/>
                </a:solidFill>
              </a:rPr>
              <a:t>형제 요소 중 바로 다음에 인접한</a:t>
            </a:r>
            <a:r>
              <a:rPr lang="en-US" altLang="ko-KR" sz="2400" dirty="0" smtClean="0">
                <a:solidFill>
                  <a:schemeClr val="bg1"/>
                </a:solidFill>
              </a:rPr>
              <a:t>(adjacent) </a:t>
            </a:r>
            <a:r>
              <a:rPr lang="ko-KR" altLang="en-US" sz="2400" dirty="0" smtClean="0">
                <a:solidFill>
                  <a:schemeClr val="bg1"/>
                </a:solidFill>
              </a:rPr>
              <a:t>하나의 </a:t>
            </a:r>
            <a:r>
              <a:rPr lang="en-US" altLang="ko-KR" sz="2400" dirty="0" smtClean="0">
                <a:solidFill>
                  <a:schemeClr val="bg1"/>
                </a:solidFill>
              </a:rPr>
              <a:t>next</a:t>
            </a:r>
            <a:r>
              <a:rPr lang="ko-KR" altLang="en-US" sz="2400" dirty="0" smtClean="0">
                <a:solidFill>
                  <a:schemeClr val="bg1"/>
                </a:solidFill>
              </a:rPr>
              <a:t>요소를 반환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221768" y="1251961"/>
            <a:ext cx="37337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0" dirty="0" smtClean="0">
                <a:solidFill>
                  <a:srgbClr val="51B6C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ko-KR" sz="2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 </a:t>
            </a:r>
            <a:r>
              <a:rPr lang="en-US" altLang="ko-KR" sz="28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lang="en-US" altLang="ko-KR" sz="28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lang="en-US" altLang="ko-KR" sz="28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+ next"</a:t>
            </a:r>
            <a:r>
              <a:rPr lang="en-US" altLang="ko-KR" sz="2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)</a:t>
            </a:r>
            <a:endParaRPr lang="en-US" altLang="ko-KR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04253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5" y="84586"/>
            <a:ext cx="114347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+mn-ea"/>
              </a:rPr>
              <a:t>3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. Next Adjacent Selector(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인접한 </a:t>
            </a:r>
            <a:r>
              <a:rPr lang="ko-KR" altLang="en-US" sz="4000" dirty="0" err="1" smtClean="0">
                <a:solidFill>
                  <a:schemeClr val="bg1"/>
                </a:solidFill>
                <a:latin typeface="+mn-ea"/>
              </a:rPr>
              <a:t>형제선택자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725" y="792472"/>
            <a:ext cx="11181033" cy="598679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96308" y="3294398"/>
            <a:ext cx="6969307" cy="5847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</a:rPr>
              <a:t>&lt;label&gt;</a:t>
            </a:r>
            <a:r>
              <a:rPr lang="ko-KR" altLang="en-US" sz="1600" dirty="0" smtClean="0">
                <a:solidFill>
                  <a:schemeClr val="bg1"/>
                </a:solidFill>
              </a:rPr>
              <a:t>태그 다음에 나오는 인접한</a:t>
            </a:r>
            <a:r>
              <a:rPr lang="en-US" altLang="ko-KR" sz="1600" dirty="0" smtClean="0">
                <a:solidFill>
                  <a:schemeClr val="bg1"/>
                </a:solidFill>
              </a:rPr>
              <a:t>&lt;input&gt; </a:t>
            </a:r>
            <a:r>
              <a:rPr lang="ko-KR" altLang="en-US" sz="1600" dirty="0" smtClean="0">
                <a:solidFill>
                  <a:schemeClr val="bg1"/>
                </a:solidFill>
              </a:rPr>
              <a:t>태그에 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글자색을</a:t>
            </a:r>
            <a:r>
              <a:rPr lang="ko-KR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</a:rPr>
              <a:t>‘blue’</a:t>
            </a:r>
            <a:r>
              <a:rPr lang="ko-KR" altLang="en-US" sz="1600" dirty="0" smtClean="0">
                <a:solidFill>
                  <a:schemeClr val="bg1"/>
                </a:solidFill>
              </a:rPr>
              <a:t>로 설정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r>
              <a:rPr lang="ko-KR" altLang="en-US" sz="1600" dirty="0" smtClean="0">
                <a:solidFill>
                  <a:schemeClr val="bg1"/>
                </a:solidFill>
              </a:rPr>
              <a:t>동시에 </a:t>
            </a:r>
            <a:r>
              <a:rPr lang="en-US" altLang="ko-KR" sz="1600" dirty="0" smtClean="0">
                <a:solidFill>
                  <a:schemeClr val="bg1"/>
                </a:solidFill>
              </a:rPr>
              <a:t>value</a:t>
            </a:r>
            <a:r>
              <a:rPr lang="ko-KR" altLang="en-US" sz="1600" dirty="0" smtClean="0">
                <a:solidFill>
                  <a:schemeClr val="bg1"/>
                </a:solidFill>
              </a:rPr>
              <a:t>값을 </a:t>
            </a:r>
            <a:r>
              <a:rPr lang="en-US" altLang="ko-KR" sz="1600" dirty="0" smtClean="0">
                <a:solidFill>
                  <a:schemeClr val="bg1"/>
                </a:solidFill>
              </a:rPr>
              <a:t>“Labeled!”</a:t>
            </a:r>
            <a:r>
              <a:rPr lang="ko-KR" altLang="en-US" sz="1600" dirty="0" smtClean="0">
                <a:solidFill>
                  <a:schemeClr val="bg1"/>
                </a:solidFill>
              </a:rPr>
              <a:t>로 설정</a:t>
            </a:r>
            <a:endParaRPr lang="en-US" altLang="ko-KR" sz="16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1350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5" y="84586"/>
            <a:ext cx="113601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4. Next Siblings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Selector(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다중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4000" dirty="0" err="1" smtClean="0">
                <a:solidFill>
                  <a:schemeClr val="bg1"/>
                </a:solidFill>
                <a:latin typeface="+mn-ea"/>
              </a:rPr>
              <a:t>형제선택자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6504" y="2565974"/>
            <a:ext cx="112127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</a:rPr>
              <a:t>같은 레벨의 형제 중 인접한 하나의 형제 요소를 반환</a:t>
            </a:r>
            <a:r>
              <a:rPr lang="en-US" altLang="ko-KR" sz="2400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ko-KR" altLang="en-US" sz="2400" dirty="0" smtClean="0">
                <a:solidFill>
                  <a:schemeClr val="bg1"/>
                </a:solidFill>
              </a:rPr>
              <a:t>모든 형제 요소들을 반환</a:t>
            </a:r>
            <a:r>
              <a:rPr lang="en-US" altLang="ko-KR" sz="2400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sz="2400" dirty="0" err="1" smtClean="0">
                <a:solidFill>
                  <a:schemeClr val="bg1"/>
                </a:solidFill>
              </a:rPr>
              <a:t>prev</a:t>
            </a:r>
            <a:r>
              <a:rPr lang="en-US" altLang="ko-KR" sz="2400" dirty="0" smtClean="0">
                <a:solidFill>
                  <a:schemeClr val="bg1"/>
                </a:solidFill>
              </a:rPr>
              <a:t> </a:t>
            </a:r>
            <a:r>
              <a:rPr lang="ko-KR" altLang="en-US" sz="2400" dirty="0" smtClean="0">
                <a:solidFill>
                  <a:schemeClr val="bg1"/>
                </a:solidFill>
              </a:rPr>
              <a:t>요소 바로 다음에 나오는 모든 형제</a:t>
            </a:r>
            <a:r>
              <a:rPr lang="en-US" altLang="ko-KR" sz="2400" dirty="0" smtClean="0">
                <a:solidFill>
                  <a:schemeClr val="bg1"/>
                </a:solidFill>
              </a:rPr>
              <a:t>(siblings)</a:t>
            </a:r>
            <a:r>
              <a:rPr lang="ko-KR" altLang="en-US" sz="2400" dirty="0" smtClean="0">
                <a:solidFill>
                  <a:schemeClr val="bg1"/>
                </a:solidFill>
              </a:rPr>
              <a:t>요소를 반환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188829" y="1350219"/>
            <a:ext cx="41280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0" dirty="0" smtClean="0">
                <a:solidFill>
                  <a:srgbClr val="51B6C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ko-KR" sz="2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8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lang="en-US" altLang="ko-KR" sz="28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lang="en-US" altLang="ko-KR" sz="28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~ siblings"</a:t>
            </a:r>
            <a:r>
              <a:rPr lang="en-US" altLang="ko-KR" sz="2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5060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90832" y="1326292"/>
            <a:ext cx="1063504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400" dirty="0" smtClean="0">
                <a:solidFill>
                  <a:schemeClr val="bg1"/>
                </a:solidFill>
              </a:rPr>
              <a:t>CSS 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선택자</a:t>
            </a:r>
            <a:r>
              <a:rPr lang="ko-KR" altLang="en-US" sz="2400" dirty="0" smtClean="0">
                <a:solidFill>
                  <a:schemeClr val="bg1"/>
                </a:solidFill>
              </a:rPr>
              <a:t> 기반의 </a:t>
            </a:r>
            <a:r>
              <a:rPr lang="en-US" altLang="ko-KR" sz="2400" dirty="0" smtClean="0">
                <a:solidFill>
                  <a:schemeClr val="bg1"/>
                </a:solidFill>
              </a:rPr>
              <a:t>DOM </a:t>
            </a:r>
            <a:r>
              <a:rPr lang="ko-KR" altLang="en-US" sz="2400" dirty="0" smtClean="0">
                <a:solidFill>
                  <a:schemeClr val="bg1"/>
                </a:solidFill>
              </a:rPr>
              <a:t>처리가 가능하며 기존 </a:t>
            </a:r>
            <a:r>
              <a:rPr lang="en-US" altLang="ko-KR" sz="2400" dirty="0" smtClean="0">
                <a:solidFill>
                  <a:schemeClr val="bg1"/>
                </a:solidFill>
              </a:rPr>
              <a:t>JavaScript</a:t>
            </a:r>
            <a:r>
              <a:rPr lang="ko-KR" altLang="en-US" sz="2400" dirty="0" smtClean="0">
                <a:solidFill>
                  <a:schemeClr val="bg1"/>
                </a:solidFill>
              </a:rPr>
              <a:t>와 비교할 때 매우 쉽고 동적인 화면 처리가 가능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400" dirty="0" smtClean="0">
                <a:solidFill>
                  <a:schemeClr val="bg1"/>
                </a:solidFill>
              </a:rPr>
              <a:t>Ajax </a:t>
            </a:r>
            <a:r>
              <a:rPr lang="ko-KR" altLang="en-US" sz="2400" dirty="0" smtClean="0">
                <a:solidFill>
                  <a:schemeClr val="bg1"/>
                </a:solidFill>
              </a:rPr>
              <a:t>어플리케이션 개발이 쉽다</a:t>
            </a:r>
            <a:r>
              <a:rPr lang="en-US" altLang="ko-KR" sz="2400" dirty="0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400" dirty="0" smtClean="0">
                <a:solidFill>
                  <a:schemeClr val="bg1"/>
                </a:solidFill>
              </a:rPr>
              <a:t>한꺼번에 여러 다른 동작을 처리하는 함수를 연결하여 사용하는</a:t>
            </a:r>
            <a:r>
              <a:rPr lang="en-US" altLang="ko-KR" sz="2400" dirty="0" smtClean="0">
                <a:solidFill>
                  <a:schemeClr val="bg1"/>
                </a:solidFill>
              </a:rPr>
              <a:t/>
            </a:r>
            <a:br>
              <a:rPr lang="en-US" altLang="ko-KR" sz="2400" dirty="0" smtClean="0">
                <a:solidFill>
                  <a:schemeClr val="bg1"/>
                </a:solidFill>
              </a:rPr>
            </a:br>
            <a:r>
              <a:rPr lang="en-US" altLang="ko-KR" sz="2400" dirty="0" smtClean="0">
                <a:solidFill>
                  <a:schemeClr val="bg1"/>
                </a:solidFill>
              </a:rPr>
              <a:t>‘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메서드</a:t>
            </a:r>
            <a:r>
              <a:rPr lang="ko-KR" altLang="en-US" sz="2400" dirty="0" smtClean="0">
                <a:solidFill>
                  <a:schemeClr val="bg1"/>
                </a:solidFill>
              </a:rPr>
              <a:t> 체인</a:t>
            </a:r>
            <a:r>
              <a:rPr lang="en-US" altLang="ko-KR" sz="2400" dirty="0" smtClean="0">
                <a:solidFill>
                  <a:schemeClr val="bg1"/>
                </a:solidFill>
              </a:rPr>
              <a:t>＇</a:t>
            </a:r>
            <a:r>
              <a:rPr lang="ko-KR" altLang="en-US" sz="2400" dirty="0" smtClean="0">
                <a:solidFill>
                  <a:schemeClr val="bg1"/>
                </a:solidFill>
              </a:rPr>
              <a:t>기능을 효과적으로 사용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400" dirty="0" smtClean="0">
                <a:solidFill>
                  <a:schemeClr val="bg1"/>
                </a:solidFill>
              </a:rPr>
              <a:t>오픈 소스로서 무료이며 다양한 </a:t>
            </a:r>
            <a:r>
              <a:rPr lang="en-US" altLang="ko-KR" sz="2400" dirty="0" smtClean="0">
                <a:solidFill>
                  <a:schemeClr val="bg1"/>
                </a:solidFill>
              </a:rPr>
              <a:t>jQuery</a:t>
            </a:r>
            <a:r>
              <a:rPr lang="ko-KR" altLang="en-US" sz="2400" dirty="0" smtClean="0">
                <a:solidFill>
                  <a:schemeClr val="bg1"/>
                </a:solidFill>
              </a:rPr>
              <a:t>플러그 인을 사용가능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400" dirty="0" smtClean="0">
                <a:solidFill>
                  <a:schemeClr val="bg1"/>
                </a:solidFill>
              </a:rPr>
              <a:t>웹 브라우저에 종류와 상관없이 개발 가능</a:t>
            </a:r>
            <a:r>
              <a:rPr lang="en-US" altLang="ko-KR" sz="2400" dirty="0" smtClean="0">
                <a:solidFill>
                  <a:schemeClr val="bg1"/>
                </a:solidFill>
              </a:rPr>
              <a:t>(</a:t>
            </a:r>
            <a:r>
              <a:rPr lang="ko-KR" altLang="en-US" sz="2400" dirty="0" smtClean="0">
                <a:solidFill>
                  <a:schemeClr val="bg1"/>
                </a:solidFill>
              </a:rPr>
              <a:t>크로스 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브라우징</a:t>
            </a:r>
            <a:r>
              <a:rPr lang="ko-KR" altLang="en-US" sz="2400" dirty="0" smtClean="0">
                <a:solidFill>
                  <a:schemeClr val="bg1"/>
                </a:solidFill>
              </a:rPr>
              <a:t> 가능</a:t>
            </a:r>
            <a:r>
              <a:rPr lang="en-US" altLang="ko-KR" sz="2400" dirty="0" smtClean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838200" y="2238"/>
            <a:ext cx="10515600" cy="903849"/>
          </a:xfrm>
        </p:spPr>
        <p:txBody>
          <a:bodyPr>
            <a:normAutofit/>
          </a:bodyPr>
          <a:lstStyle/>
          <a:p>
            <a:r>
              <a:rPr lang="en-US" altLang="ko-KR" sz="4800" dirty="0" smtClean="0">
                <a:solidFill>
                  <a:schemeClr val="bg1"/>
                </a:solidFill>
                <a:latin typeface="+mj-ea"/>
              </a:rPr>
              <a:t>jQuery</a:t>
            </a:r>
            <a:r>
              <a:rPr lang="ko-KR" altLang="en-US" sz="4800" dirty="0" smtClean="0">
                <a:solidFill>
                  <a:schemeClr val="bg1"/>
                </a:solidFill>
                <a:latin typeface="+mj-ea"/>
              </a:rPr>
              <a:t>의 특징</a:t>
            </a:r>
            <a:endParaRPr lang="ko-KR" alt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8580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5" y="84586"/>
            <a:ext cx="113601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4. Next Siblings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Selector(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다중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4000" dirty="0" err="1" smtClean="0">
                <a:solidFill>
                  <a:schemeClr val="bg1"/>
                </a:solidFill>
                <a:latin typeface="+mn-ea"/>
              </a:rPr>
              <a:t>형제선택자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725" y="643926"/>
            <a:ext cx="6151397" cy="598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8612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5" y="84586"/>
            <a:ext cx="113601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4. Next Siblings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Selector(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다중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4000" dirty="0" err="1" smtClean="0">
                <a:solidFill>
                  <a:schemeClr val="bg1"/>
                </a:solidFill>
                <a:latin typeface="+mn-ea"/>
              </a:rPr>
              <a:t>형제선택자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725" y="792472"/>
            <a:ext cx="7791363" cy="515766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88889" y="2786528"/>
            <a:ext cx="7249225" cy="3385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</a:rPr>
              <a:t>id</a:t>
            </a:r>
            <a:r>
              <a:rPr lang="ko-KR" altLang="en-US" sz="1600" dirty="0" smtClean="0">
                <a:solidFill>
                  <a:schemeClr val="bg1"/>
                </a:solidFill>
              </a:rPr>
              <a:t>속성값이 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prev</a:t>
            </a:r>
            <a:r>
              <a:rPr lang="ko-KR" altLang="en-US" sz="1600" dirty="0" smtClean="0">
                <a:solidFill>
                  <a:schemeClr val="bg1"/>
                </a:solidFill>
              </a:rPr>
              <a:t>인 태그 다음에 나오는 모든 형제 태그에 </a:t>
            </a:r>
            <a:r>
              <a:rPr lang="en-US" altLang="ko-KR" sz="1600" dirty="0" smtClean="0">
                <a:solidFill>
                  <a:schemeClr val="bg1"/>
                </a:solidFill>
              </a:rPr>
              <a:t>border</a:t>
            </a:r>
            <a:r>
              <a:rPr lang="ko-KR" altLang="en-US" sz="1600" dirty="0" smtClean="0">
                <a:solidFill>
                  <a:schemeClr val="bg1"/>
                </a:solidFill>
              </a:rPr>
              <a:t>스타일 적용</a:t>
            </a:r>
            <a:endParaRPr lang="en-US" altLang="ko-KR" sz="16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0880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</a:rPr>
              <a:t>jQuery </a:t>
            </a:r>
            <a:r>
              <a:rPr lang="ko-KR" altLang="en-US" sz="2800" dirty="0" smtClean="0">
                <a:solidFill>
                  <a:schemeClr val="bg1"/>
                </a:solidFill>
              </a:rPr>
              <a:t>속성 </a:t>
            </a:r>
            <a:r>
              <a:rPr lang="ko-KR" altLang="en-US" sz="2800" dirty="0" err="1" smtClean="0">
                <a:solidFill>
                  <a:schemeClr val="bg1"/>
                </a:solidFill>
              </a:rPr>
              <a:t>선택자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30448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6" y="84586"/>
            <a:ext cx="82456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</a:rPr>
              <a:t>jQuery </a:t>
            </a:r>
            <a:r>
              <a:rPr lang="ko-KR" altLang="en-US" sz="4000" dirty="0" smtClean="0">
                <a:solidFill>
                  <a:schemeClr val="bg1"/>
                </a:solidFill>
              </a:rPr>
              <a:t>속성</a:t>
            </a:r>
            <a:r>
              <a:rPr lang="en-US" altLang="ko-KR" sz="4000" dirty="0" smtClean="0">
                <a:solidFill>
                  <a:schemeClr val="bg1"/>
                </a:solidFill>
              </a:rPr>
              <a:t> </a:t>
            </a:r>
            <a:r>
              <a:rPr lang="ko-KR" altLang="en-US" sz="4000" dirty="0" err="1" smtClean="0">
                <a:solidFill>
                  <a:schemeClr val="bg1"/>
                </a:solidFill>
              </a:rPr>
              <a:t>선택자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7726" y="914456"/>
            <a:ext cx="108842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</a:rPr>
              <a:t>DOM</a:t>
            </a:r>
            <a:r>
              <a:rPr lang="ko-KR" altLang="en-US" sz="2400" dirty="0" smtClean="0">
                <a:solidFill>
                  <a:schemeClr val="bg1"/>
                </a:solidFill>
              </a:rPr>
              <a:t>에서 모든 요소가 가질 수 있는 속성 및 속성값을 이용하여 특정 요소를 반환할 수 있다</a:t>
            </a:r>
            <a:r>
              <a:rPr lang="en-US" altLang="ko-KR" sz="2400" dirty="0" smtClean="0">
                <a:solidFill>
                  <a:schemeClr val="bg1"/>
                </a:solidFill>
              </a:rPr>
              <a:t>. 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694085"/>
              </p:ext>
            </p:extLst>
          </p:nvPr>
        </p:nvGraphicFramePr>
        <p:xfrm>
          <a:off x="300872" y="2100703"/>
          <a:ext cx="11597950" cy="3485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2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39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062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61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선택자</a:t>
                      </a:r>
                      <a:r>
                        <a:rPr lang="ko-KR" altLang="en-US" dirty="0" smtClean="0"/>
                        <a:t> 종류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표현식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1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Has</a:t>
                      </a:r>
                      <a:r>
                        <a:rPr lang="en-US" altLang="ko-KR" baseline="0" dirty="0" smtClean="0"/>
                        <a:t> Attribute Selector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$(“selector[</a:t>
                      </a:r>
                      <a:r>
                        <a:rPr lang="en-US" altLang="ko-KR" dirty="0" err="1" smtClean="0"/>
                        <a:t>attr</a:t>
                      </a:r>
                      <a:r>
                        <a:rPr lang="en-US" altLang="ko-KR" dirty="0" smtClean="0"/>
                        <a:t>]”)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attr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속성 이름을 갖는 </a:t>
                      </a:r>
                      <a:r>
                        <a:rPr lang="en-US" altLang="ko-KR" baseline="0" dirty="0" smtClean="0"/>
                        <a:t>selector </a:t>
                      </a:r>
                      <a:r>
                        <a:rPr lang="ko-KR" altLang="en-US" baseline="0" dirty="0" smtClean="0"/>
                        <a:t>요소 반환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1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Attribute Equals Selector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$(“selector[</a:t>
                      </a:r>
                      <a:r>
                        <a:rPr lang="en-US" altLang="ko-KR" dirty="0" err="1" smtClean="0"/>
                        <a:t>attr</a:t>
                      </a:r>
                      <a:r>
                        <a:rPr lang="en-US" altLang="ko-KR" dirty="0" smtClean="0"/>
                        <a:t>=’value’]”</a:t>
                      </a:r>
                      <a:r>
                        <a:rPr lang="en-US" altLang="ko-KR" baseline="0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attr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속성값이 </a:t>
                      </a:r>
                      <a:r>
                        <a:rPr lang="en-US" altLang="ko-KR" dirty="0" smtClean="0"/>
                        <a:t>value</a:t>
                      </a:r>
                      <a:r>
                        <a:rPr lang="ko-KR" altLang="en-US" dirty="0" smtClean="0"/>
                        <a:t>와 일치하는 </a:t>
                      </a:r>
                      <a:r>
                        <a:rPr lang="en-US" altLang="ko-KR" dirty="0" smtClean="0"/>
                        <a:t>selector </a:t>
                      </a:r>
                      <a:r>
                        <a:rPr lang="ko-KR" altLang="en-US" dirty="0" smtClean="0"/>
                        <a:t>요소 반환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56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Attribute Not Equals Selector</a:t>
                      </a:r>
                      <a:endParaRPr lang="ko-KR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$(“selector[</a:t>
                      </a:r>
                      <a:r>
                        <a:rPr lang="en-US" altLang="ko-KR" dirty="0" err="1" smtClean="0"/>
                        <a:t>attr</a:t>
                      </a:r>
                      <a:r>
                        <a:rPr lang="en-US" altLang="ko-KR" dirty="0" smtClean="0"/>
                        <a:t> !=‘value’]”)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attr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속성값이 </a:t>
                      </a:r>
                      <a:r>
                        <a:rPr lang="en-US" altLang="ko-KR" dirty="0" smtClean="0"/>
                        <a:t>value</a:t>
                      </a:r>
                      <a:r>
                        <a:rPr lang="ko-KR" altLang="en-US" dirty="0" smtClean="0"/>
                        <a:t>와 일치하지 않는 </a:t>
                      </a:r>
                      <a:r>
                        <a:rPr lang="en-US" altLang="ko-KR" dirty="0" smtClean="0"/>
                        <a:t>selector </a:t>
                      </a:r>
                      <a:r>
                        <a:rPr lang="ko-KR" altLang="en-US" dirty="0" smtClean="0"/>
                        <a:t>요소 반환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56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Attribute</a:t>
                      </a:r>
                      <a:r>
                        <a:rPr lang="en-US" altLang="ko-KR" baseline="0" dirty="0" smtClean="0"/>
                        <a:t> Starts With Selector</a:t>
                      </a:r>
                      <a:endParaRPr lang="ko-KR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$(“selector[</a:t>
                      </a:r>
                      <a:r>
                        <a:rPr lang="en-US" altLang="ko-KR" dirty="0" err="1" smtClean="0"/>
                        <a:t>attr</a:t>
                      </a:r>
                      <a:r>
                        <a:rPr lang="en-US" altLang="ko-KR" dirty="0" smtClean="0"/>
                        <a:t> ^=‘value’]”)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attr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속성값이 </a:t>
                      </a:r>
                      <a:r>
                        <a:rPr lang="en-US" altLang="ko-KR" dirty="0" smtClean="0"/>
                        <a:t>value </a:t>
                      </a:r>
                      <a:r>
                        <a:rPr lang="ko-KR" altLang="en-US" dirty="0" smtClean="0"/>
                        <a:t>값으로 시작하는 </a:t>
                      </a:r>
                      <a:r>
                        <a:rPr lang="en-US" altLang="ko-KR" dirty="0" smtClean="0"/>
                        <a:t>selector </a:t>
                      </a:r>
                      <a:r>
                        <a:rPr lang="ko-KR" altLang="en-US" dirty="0" smtClean="0"/>
                        <a:t>요소 반환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56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Attribute Ends With</a:t>
                      </a:r>
                      <a:r>
                        <a:rPr lang="en-US" altLang="ko-KR" baseline="0" dirty="0" smtClean="0"/>
                        <a:t> Selector</a:t>
                      </a:r>
                      <a:endParaRPr lang="ko-KR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$(“selector[</a:t>
                      </a:r>
                      <a:r>
                        <a:rPr lang="en-US" altLang="ko-KR" dirty="0" err="1" smtClean="0"/>
                        <a:t>attr</a:t>
                      </a:r>
                      <a:r>
                        <a:rPr lang="en-US" altLang="ko-KR" dirty="0" smtClean="0"/>
                        <a:t> $=‘value’]”)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attr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속성값이 </a:t>
                      </a:r>
                      <a:r>
                        <a:rPr lang="en-US" altLang="ko-KR" dirty="0" smtClean="0"/>
                        <a:t>value</a:t>
                      </a:r>
                      <a:r>
                        <a:rPr lang="ko-KR" altLang="en-US" dirty="0" smtClean="0"/>
                        <a:t>값으로 끝나는 </a:t>
                      </a:r>
                      <a:r>
                        <a:rPr lang="en-US" altLang="ko-KR" dirty="0" smtClean="0"/>
                        <a:t>selector </a:t>
                      </a:r>
                      <a:r>
                        <a:rPr lang="ko-KR" altLang="en-US" dirty="0" smtClean="0"/>
                        <a:t>요소 반환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78423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6" y="84586"/>
            <a:ext cx="82456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</a:rPr>
              <a:t>jQuery </a:t>
            </a:r>
            <a:r>
              <a:rPr lang="ko-KR" altLang="en-US" sz="4000" dirty="0" smtClean="0">
                <a:solidFill>
                  <a:schemeClr val="bg1"/>
                </a:solidFill>
              </a:rPr>
              <a:t>속성 </a:t>
            </a:r>
            <a:r>
              <a:rPr lang="ko-KR" altLang="en-US" sz="4000" dirty="0" err="1" smtClean="0">
                <a:solidFill>
                  <a:schemeClr val="bg1"/>
                </a:solidFill>
              </a:rPr>
              <a:t>선택자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290560"/>
              </p:ext>
            </p:extLst>
          </p:nvPr>
        </p:nvGraphicFramePr>
        <p:xfrm>
          <a:off x="291541" y="1904758"/>
          <a:ext cx="11597950" cy="29962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2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39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062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295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선택자</a:t>
                      </a:r>
                      <a:r>
                        <a:rPr lang="ko-KR" altLang="en-US" dirty="0" smtClean="0"/>
                        <a:t> 종류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표현식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95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Attribute Contains Selector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$(“selector[</a:t>
                      </a:r>
                      <a:r>
                        <a:rPr lang="en-US" altLang="ko-KR" dirty="0" err="1" smtClean="0"/>
                        <a:t>attr</a:t>
                      </a:r>
                      <a:r>
                        <a:rPr lang="en-US" altLang="ko-KR" dirty="0" smtClean="0"/>
                        <a:t> *=‘value]”)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attr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속성값이 </a:t>
                      </a:r>
                      <a:r>
                        <a:rPr lang="en-US" altLang="ko-KR" baseline="0" dirty="0" smtClean="0"/>
                        <a:t>value </a:t>
                      </a:r>
                      <a:r>
                        <a:rPr lang="ko-KR" altLang="en-US" baseline="0" dirty="0" smtClean="0"/>
                        <a:t>값으로 끝나는 </a:t>
                      </a:r>
                      <a:r>
                        <a:rPr lang="en-US" altLang="ko-KR" baseline="0" dirty="0" smtClean="0"/>
                        <a:t>selector </a:t>
                      </a:r>
                      <a:r>
                        <a:rPr lang="ko-KR" altLang="en-US" baseline="0" dirty="0" smtClean="0"/>
                        <a:t>요소 반환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95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Multiple Attribute Selector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$(“selector[attr1=’value1’][[</a:t>
                      </a:r>
                      <a:r>
                        <a:rPr lang="en-US" altLang="ko-KR" dirty="0" err="1" smtClean="0"/>
                        <a:t>attrN</a:t>
                      </a:r>
                      <a:r>
                        <a:rPr lang="en-US" altLang="ko-KR" dirty="0" smtClean="0"/>
                        <a:t>=‘</a:t>
                      </a:r>
                      <a:r>
                        <a:rPr lang="en-US" altLang="ko-KR" dirty="0" err="1" smtClean="0"/>
                        <a:t>valueN</a:t>
                      </a:r>
                      <a:r>
                        <a:rPr lang="en-US" altLang="ko-KR" dirty="0" smtClean="0"/>
                        <a:t>’]”</a:t>
                      </a:r>
                      <a:r>
                        <a:rPr lang="en-US" altLang="ko-KR" baseline="0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attr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속성값이 </a:t>
                      </a:r>
                      <a:r>
                        <a:rPr lang="en-US" altLang="ko-KR" dirty="0" smtClean="0"/>
                        <a:t>value1, </a:t>
                      </a:r>
                      <a:r>
                        <a:rPr lang="en-US" altLang="ko-KR" dirty="0" err="1" smtClean="0"/>
                        <a:t>valueN</a:t>
                      </a:r>
                      <a:r>
                        <a:rPr lang="ko-KR" altLang="en-US" dirty="0" smtClean="0"/>
                        <a:t>과 일치하는 </a:t>
                      </a:r>
                      <a:r>
                        <a:rPr lang="en-US" altLang="ko-KR" dirty="0" smtClean="0"/>
                        <a:t>selector </a:t>
                      </a:r>
                      <a:r>
                        <a:rPr lang="ko-KR" altLang="en-US" dirty="0" smtClean="0"/>
                        <a:t>요소 반환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65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Attribute Contains Prefix Selector</a:t>
                      </a:r>
                      <a:endParaRPr lang="ko-KR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$(“selector[</a:t>
                      </a:r>
                      <a:r>
                        <a:rPr lang="en-US" altLang="ko-KR" dirty="0" err="1" smtClean="0"/>
                        <a:t>attr</a:t>
                      </a:r>
                      <a:r>
                        <a:rPr lang="en-US" altLang="ko-KR" dirty="0" smtClean="0"/>
                        <a:t> |=‘value’]”)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attr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속성값이 </a:t>
                      </a:r>
                      <a:r>
                        <a:rPr lang="en-US" altLang="ko-KR" dirty="0" smtClean="0"/>
                        <a:t>value</a:t>
                      </a:r>
                      <a:r>
                        <a:rPr lang="ko-KR" altLang="en-US" dirty="0" smtClean="0"/>
                        <a:t>또는 </a:t>
                      </a:r>
                      <a:r>
                        <a:rPr lang="en-US" altLang="ko-KR" dirty="0" smtClean="0"/>
                        <a:t>value-(hyphen) </a:t>
                      </a:r>
                      <a:r>
                        <a:rPr lang="ko-KR" altLang="en-US" dirty="0" smtClean="0"/>
                        <a:t>형식과 일치하는 </a:t>
                      </a:r>
                      <a:r>
                        <a:rPr lang="en-US" altLang="ko-KR" dirty="0" smtClean="0"/>
                        <a:t>selector </a:t>
                      </a:r>
                      <a:r>
                        <a:rPr lang="ko-KR" altLang="en-US" dirty="0" smtClean="0"/>
                        <a:t>요소 반환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23811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5" y="84586"/>
            <a:ext cx="113601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1. Has Attribute Selector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6504" y="2565974"/>
            <a:ext cx="11212704" cy="1128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bg1"/>
                </a:solidFill>
              </a:rPr>
              <a:t>HTML DOM</a:t>
            </a:r>
            <a:r>
              <a:rPr lang="ko-KR" altLang="en-US" sz="2400" dirty="0" smtClean="0">
                <a:solidFill>
                  <a:schemeClr val="bg1"/>
                </a:solidFill>
              </a:rPr>
              <a:t>을 구성하는 모든 태그에서 지정된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attr</a:t>
            </a:r>
            <a:r>
              <a:rPr lang="en-US" altLang="ko-KR" sz="2400" dirty="0" smtClean="0">
                <a:solidFill>
                  <a:schemeClr val="bg1"/>
                </a:solidFill>
              </a:rPr>
              <a:t> </a:t>
            </a:r>
            <a:r>
              <a:rPr lang="ko-KR" altLang="en-US" sz="2400" dirty="0" smtClean="0">
                <a:solidFill>
                  <a:schemeClr val="bg1"/>
                </a:solidFill>
              </a:rPr>
              <a:t>속성 이름을 갖는 태그 요소를 모두 선택하여 반환한다</a:t>
            </a:r>
            <a:r>
              <a:rPr lang="en-US" altLang="ko-KR" sz="2400" dirty="0" smtClean="0">
                <a:solidFill>
                  <a:schemeClr val="bg1"/>
                </a:solidFill>
              </a:rPr>
              <a:t>. 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550168" y="1156003"/>
            <a:ext cx="41280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2800" dirty="0" smtClean="0">
                <a:solidFill>
                  <a:srgbClr val="51B6C4"/>
                </a:solidFill>
                <a:latin typeface="Consolas" panose="020B0609020204030204" pitchFamily="49" charset="0"/>
              </a:rPr>
              <a:t>$</a:t>
            </a:r>
            <a:r>
              <a:rPr lang="en-US" altLang="ko-KR" sz="2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"Selector[</a:t>
            </a:r>
            <a:r>
              <a:rPr lang="en-US" altLang="ko-KR" sz="2800" dirty="0" err="1" smtClean="0">
                <a:solidFill>
                  <a:srgbClr val="CE9178"/>
                </a:solidFill>
                <a:latin typeface="Consolas" panose="020B0609020204030204" pitchFamily="49" charset="0"/>
              </a:rPr>
              <a:t>attr</a:t>
            </a:r>
            <a:r>
              <a:rPr lang="en-US" altLang="ko-KR" sz="2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]"</a:t>
            </a:r>
            <a:r>
              <a:rPr lang="en-US" altLang="ko-KR" sz="2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ko-KR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0439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5" y="84586"/>
            <a:ext cx="113601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1. Has Attribute Selector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27428" y="4018169"/>
            <a:ext cx="7249225" cy="5847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</a:rPr>
              <a:t>id </a:t>
            </a:r>
            <a:r>
              <a:rPr lang="ko-KR" altLang="en-US" sz="1600" dirty="0" smtClean="0">
                <a:solidFill>
                  <a:schemeClr val="bg1"/>
                </a:solidFill>
              </a:rPr>
              <a:t>속성을 가지는 모든 요소를 선택한다</a:t>
            </a:r>
            <a:r>
              <a:rPr lang="en-US" altLang="ko-KR" sz="1600" dirty="0" smtClean="0">
                <a:solidFill>
                  <a:schemeClr val="bg1"/>
                </a:solidFill>
              </a:rPr>
              <a:t>. </a:t>
            </a:r>
            <a:r>
              <a:rPr lang="ko-KR" altLang="en-US" sz="1600" dirty="0" smtClean="0">
                <a:solidFill>
                  <a:schemeClr val="bg1"/>
                </a:solidFill>
              </a:rPr>
              <a:t>따라서 </a:t>
            </a:r>
            <a:r>
              <a:rPr lang="en-US" altLang="ko-KR" sz="1600" dirty="0" smtClean="0">
                <a:solidFill>
                  <a:schemeClr val="bg1"/>
                </a:solidFill>
              </a:rPr>
              <a:t>&lt;div&gt; </a:t>
            </a:r>
            <a:r>
              <a:rPr lang="ko-KR" altLang="en-US" sz="1600" dirty="0" smtClean="0">
                <a:solidFill>
                  <a:schemeClr val="bg1"/>
                </a:solidFill>
              </a:rPr>
              <a:t>태그에 </a:t>
            </a:r>
            <a:r>
              <a:rPr lang="en-US" altLang="ko-KR" sz="1600" dirty="0" smtClean="0">
                <a:solidFill>
                  <a:schemeClr val="bg1"/>
                </a:solidFill>
              </a:rPr>
              <a:t>CSS </a:t>
            </a:r>
            <a:r>
              <a:rPr lang="ko-KR" altLang="en-US" sz="1600" dirty="0" smtClean="0">
                <a:solidFill>
                  <a:schemeClr val="bg1"/>
                </a:solidFill>
              </a:rPr>
              <a:t>스타일이 적용되어 글자 크기가 변경된다</a:t>
            </a:r>
            <a:r>
              <a:rPr lang="en-US" altLang="ko-KR" sz="1600" dirty="0" smtClean="0">
                <a:solidFill>
                  <a:schemeClr val="bg1"/>
                </a:solidFill>
              </a:rPr>
              <a:t>.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725" y="664216"/>
            <a:ext cx="8218120" cy="571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7586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5" y="84586"/>
            <a:ext cx="113601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2. Attribute Equals Selector 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796074" y="1279955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800" dirty="0" smtClean="0">
                <a:solidFill>
                  <a:srgbClr val="51B6C4"/>
                </a:solidFill>
                <a:latin typeface="Consolas" panose="020B0609020204030204" pitchFamily="49" charset="0"/>
              </a:rPr>
              <a:t>$</a:t>
            </a:r>
            <a:r>
              <a:rPr lang="en-US" altLang="ko-KR" sz="2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"selector[</a:t>
            </a:r>
            <a:r>
              <a:rPr lang="en-US" altLang="ko-KR" sz="2800" dirty="0" err="1" smtClean="0">
                <a:solidFill>
                  <a:srgbClr val="CE9178"/>
                </a:solidFill>
                <a:latin typeface="Consolas" panose="020B0609020204030204" pitchFamily="49" charset="0"/>
              </a:rPr>
              <a:t>attr</a:t>
            </a:r>
            <a:r>
              <a:rPr lang="en-US" altLang="ko-KR" sz="2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=‘value]"</a:t>
            </a:r>
            <a:r>
              <a:rPr lang="en-US" altLang="ko-KR" sz="2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2800" dirty="0" smtClean="0">
                <a:solidFill>
                  <a:srgbClr val="51B6C4"/>
                </a:solidFill>
                <a:latin typeface="Consolas" panose="020B0609020204030204" pitchFamily="49" charset="0"/>
              </a:rPr>
              <a:t>$</a:t>
            </a:r>
            <a:r>
              <a:rPr lang="en-US" altLang="ko-KR" sz="2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“selector[</a:t>
            </a:r>
            <a:r>
              <a:rPr lang="en-US" altLang="ko-KR" sz="2800" dirty="0" err="1" smtClean="0">
                <a:solidFill>
                  <a:srgbClr val="CE9178"/>
                </a:solidFill>
                <a:latin typeface="Consolas" panose="020B0609020204030204" pitchFamily="49" charset="0"/>
              </a:rPr>
              <a:t>attr</a:t>
            </a:r>
            <a:r>
              <a:rPr lang="en-US" altLang="ko-KR" sz="2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!=‘value’]"</a:t>
            </a:r>
            <a:r>
              <a:rPr lang="en-US" altLang="ko-KR" sz="2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ko-KR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6504" y="2565974"/>
            <a:ext cx="112127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bg1"/>
                </a:solidFill>
              </a:rPr>
              <a:t>HTML DOM</a:t>
            </a:r>
            <a:r>
              <a:rPr lang="ko-KR" altLang="en-US" sz="2400" dirty="0" smtClean="0">
                <a:solidFill>
                  <a:schemeClr val="bg1"/>
                </a:solidFill>
              </a:rPr>
              <a:t>에서 속성이름과 속성값을 이용해서 원하는 요소를 검색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</a:rPr>
              <a:t>속성이름</a:t>
            </a:r>
            <a:r>
              <a:rPr lang="en-US" altLang="ko-KR" sz="2400" dirty="0" smtClean="0">
                <a:solidFill>
                  <a:schemeClr val="bg1"/>
                </a:solidFill>
              </a:rPr>
              <a:t>(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attr</a:t>
            </a:r>
            <a:r>
              <a:rPr lang="en-US" altLang="ko-KR" sz="2400" dirty="0" smtClean="0">
                <a:solidFill>
                  <a:schemeClr val="bg1"/>
                </a:solidFill>
              </a:rPr>
              <a:t>)</a:t>
            </a:r>
            <a:r>
              <a:rPr lang="ko-KR" altLang="en-US" sz="2400" dirty="0" smtClean="0">
                <a:solidFill>
                  <a:schemeClr val="bg1"/>
                </a:solidFill>
              </a:rPr>
              <a:t>이 지정된 </a:t>
            </a:r>
            <a:r>
              <a:rPr lang="en-US" altLang="ko-KR" sz="2400" dirty="0" smtClean="0">
                <a:solidFill>
                  <a:schemeClr val="bg1"/>
                </a:solidFill>
              </a:rPr>
              <a:t>value</a:t>
            </a:r>
            <a:r>
              <a:rPr lang="ko-KR" altLang="en-US" sz="2400" dirty="0" smtClean="0">
                <a:solidFill>
                  <a:schemeClr val="bg1"/>
                </a:solidFill>
              </a:rPr>
              <a:t>와 정확하게 일치하는 요소를 검색 시 </a:t>
            </a:r>
            <a:r>
              <a:rPr lang="en-US" altLang="ko-KR" sz="2400" dirty="0" smtClean="0">
                <a:solidFill>
                  <a:schemeClr val="bg1"/>
                </a:solidFill>
              </a:rPr>
              <a:t>= </a:t>
            </a:r>
            <a:r>
              <a:rPr lang="ko-KR" altLang="en-US" sz="2400" dirty="0" smtClean="0">
                <a:solidFill>
                  <a:schemeClr val="bg1"/>
                </a:solidFill>
              </a:rPr>
              <a:t>사용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4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</a:rPr>
              <a:t>일치하지 않는 요소를 검색할 경우 </a:t>
            </a:r>
            <a:r>
              <a:rPr lang="en-US" altLang="ko-KR" sz="2400" dirty="0" smtClean="0">
                <a:solidFill>
                  <a:schemeClr val="bg1"/>
                </a:solidFill>
              </a:rPr>
              <a:t>!=</a:t>
            </a:r>
            <a:r>
              <a:rPr lang="ko-KR" altLang="en-US" sz="2400" dirty="0" smtClean="0">
                <a:solidFill>
                  <a:schemeClr val="bg1"/>
                </a:solidFill>
              </a:rPr>
              <a:t> 사용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77366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5" y="84586"/>
            <a:ext cx="113601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2. Attribute Equals Selector 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07092" y="3552778"/>
            <a:ext cx="8910735" cy="3385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</a:rPr>
              <a:t>&lt;a&gt;</a:t>
            </a:r>
            <a:r>
              <a:rPr lang="ko-KR" altLang="en-US" sz="1600" dirty="0" smtClean="0">
                <a:solidFill>
                  <a:schemeClr val="bg1"/>
                </a:solidFill>
              </a:rPr>
              <a:t>태그에서 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href</a:t>
            </a:r>
            <a:r>
              <a:rPr lang="ko-KR" altLang="en-US" sz="1600" dirty="0" smtClean="0">
                <a:solidFill>
                  <a:schemeClr val="bg1"/>
                </a:solidFill>
              </a:rPr>
              <a:t>속성값이 </a:t>
            </a:r>
            <a:r>
              <a:rPr lang="en-US" altLang="ko-KR" sz="1600" dirty="0" smtClean="0">
                <a:solidFill>
                  <a:schemeClr val="bg1"/>
                </a:solidFill>
              </a:rPr>
              <a:t>“naver.com”</a:t>
            </a:r>
            <a:r>
              <a:rPr lang="ko-KR" altLang="en-US" sz="1600" dirty="0" smtClean="0">
                <a:solidFill>
                  <a:schemeClr val="bg1"/>
                </a:solidFill>
              </a:rPr>
              <a:t>과 일치하는 요소를 검색하여 글꼴 크기를 변경</a:t>
            </a:r>
            <a:endParaRPr lang="en-US" altLang="ko-KR" sz="1600" dirty="0" smtClean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07093" y="3892927"/>
            <a:ext cx="8910735" cy="3385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</a:rPr>
              <a:t>&lt;a&gt;</a:t>
            </a:r>
            <a:r>
              <a:rPr lang="ko-KR" altLang="en-US" sz="1600" dirty="0" smtClean="0">
                <a:solidFill>
                  <a:schemeClr val="bg1"/>
                </a:solidFill>
              </a:rPr>
              <a:t>태그에서 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href</a:t>
            </a:r>
            <a:r>
              <a:rPr lang="ko-KR" altLang="en-US" sz="1600" dirty="0" smtClean="0">
                <a:solidFill>
                  <a:schemeClr val="bg1"/>
                </a:solidFill>
              </a:rPr>
              <a:t>속성값이 </a:t>
            </a:r>
            <a:r>
              <a:rPr lang="en-US" altLang="ko-KR" sz="1600" dirty="0" smtClean="0">
                <a:solidFill>
                  <a:schemeClr val="bg1"/>
                </a:solidFill>
              </a:rPr>
              <a:t>“naver.com”</a:t>
            </a:r>
            <a:r>
              <a:rPr lang="ko-KR" altLang="en-US" sz="1600" dirty="0" smtClean="0">
                <a:solidFill>
                  <a:schemeClr val="bg1"/>
                </a:solidFill>
              </a:rPr>
              <a:t>과 일치하지 않는 요소를 검색하여 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글자색을</a:t>
            </a:r>
            <a:r>
              <a:rPr lang="ko-KR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</a:rPr>
              <a:t>red</a:t>
            </a:r>
            <a:r>
              <a:rPr lang="ko-KR" altLang="en-US" sz="1600" dirty="0" smtClean="0">
                <a:solidFill>
                  <a:schemeClr val="bg1"/>
                </a:solidFill>
              </a:rPr>
              <a:t>로 설정</a:t>
            </a:r>
            <a:endParaRPr lang="en-US" altLang="ko-KR" sz="1600" dirty="0" smtClean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725" y="886652"/>
            <a:ext cx="10065368" cy="5432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2646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5" y="84586"/>
            <a:ext cx="113601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+mn-ea"/>
              </a:rPr>
              <a:t>3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. Attribute Starts / Ends With Selector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875070" y="869406"/>
            <a:ext cx="675557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 smtClean="0">
                <a:solidFill>
                  <a:srgbClr val="51B6C4"/>
                </a:solidFill>
                <a:latin typeface="Consolas" panose="020B0609020204030204" pitchFamily="49" charset="0"/>
              </a:rPr>
              <a:t>$</a:t>
            </a:r>
            <a:r>
              <a:rPr lang="en-US" altLang="ko-KR" sz="2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28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2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selector[</a:t>
            </a:r>
            <a:r>
              <a:rPr lang="en-US" altLang="ko-KR" sz="2800" dirty="0" err="1" smtClean="0">
                <a:solidFill>
                  <a:srgbClr val="CE9178"/>
                </a:solidFill>
                <a:latin typeface="Consolas" panose="020B0609020204030204" pitchFamily="49" charset="0"/>
              </a:rPr>
              <a:t>attr</a:t>
            </a:r>
            <a:r>
              <a:rPr lang="en-US" altLang="ko-KR" sz="2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^=</a:t>
            </a:r>
            <a:r>
              <a:rPr lang="en-US" altLang="ko-KR" sz="28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2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value']"</a:t>
            </a:r>
            <a:r>
              <a:rPr lang="en-US" altLang="ko-KR" sz="2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2800" dirty="0" smtClean="0">
                <a:solidFill>
                  <a:srgbClr val="51B6C4"/>
                </a:solidFill>
                <a:latin typeface="Consolas" panose="020B0609020204030204" pitchFamily="49" charset="0"/>
              </a:rPr>
              <a:t>$</a:t>
            </a:r>
            <a:r>
              <a:rPr lang="en-US" altLang="ko-KR" sz="2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 </a:t>
            </a:r>
            <a:r>
              <a:rPr lang="en-US" altLang="ko-KR" sz="28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2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selector[</a:t>
            </a:r>
            <a:r>
              <a:rPr lang="en-US" altLang="ko-KR" sz="2800" dirty="0" err="1" smtClean="0">
                <a:solidFill>
                  <a:srgbClr val="CE9178"/>
                </a:solidFill>
                <a:latin typeface="Consolas" panose="020B0609020204030204" pitchFamily="49" charset="0"/>
              </a:rPr>
              <a:t>attr</a:t>
            </a:r>
            <a:r>
              <a:rPr lang="en-US" altLang="ko-KR" sz="2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$=</a:t>
            </a:r>
            <a:r>
              <a:rPr lang="en-US" altLang="ko-KR" sz="28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2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value']"</a:t>
            </a:r>
            <a:r>
              <a:rPr lang="en-US" altLang="ko-KR" sz="2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ko-KR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6504" y="2565974"/>
            <a:ext cx="112127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</a:rPr>
              <a:t>지정된 속성값이 지정된 값으로 시작하는 및 지정된 값으로 끝나는 요소를 선택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</a:rPr>
              <a:t>지정된 속성값으로 시작하는 요소 검색 시  </a:t>
            </a:r>
            <a:r>
              <a:rPr lang="en-US" altLang="ko-KR" sz="2400" dirty="0" smtClean="0">
                <a:solidFill>
                  <a:schemeClr val="bg1"/>
                </a:solidFill>
              </a:rPr>
              <a:t>^= </a:t>
            </a:r>
            <a:r>
              <a:rPr lang="ko-KR" altLang="en-US" sz="2400" dirty="0" smtClean="0">
                <a:solidFill>
                  <a:schemeClr val="bg1"/>
                </a:solidFill>
              </a:rPr>
              <a:t>사용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</a:rPr>
              <a:t>지정된 속성값으로 끝나는 요소 검색 시 </a:t>
            </a:r>
            <a:r>
              <a:rPr lang="en-US" altLang="ko-KR" sz="2400" dirty="0" smtClean="0">
                <a:solidFill>
                  <a:schemeClr val="bg1"/>
                </a:solidFill>
              </a:rPr>
              <a:t>$= </a:t>
            </a:r>
            <a:r>
              <a:rPr lang="ko-KR" altLang="en-US" sz="2400" dirty="0" smtClean="0">
                <a:solidFill>
                  <a:schemeClr val="bg1"/>
                </a:solidFill>
              </a:rPr>
              <a:t>사용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613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8751" y="1326292"/>
            <a:ext cx="1063504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400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en-US" altLang="ko-KR" sz="2400" dirty="0" smtClean="0">
                <a:solidFill>
                  <a:schemeClr val="bg1"/>
                </a:solidFill>
                <a:hlinkClick r:id="rId2"/>
              </a:rPr>
              <a:t>jquery.com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400" dirty="0" smtClean="0">
                <a:solidFill>
                  <a:schemeClr val="bg1"/>
                </a:solidFill>
              </a:rPr>
              <a:t>jQuery</a:t>
            </a:r>
            <a:r>
              <a:rPr lang="ko-KR" altLang="en-US" sz="2400" dirty="0" smtClean="0">
                <a:solidFill>
                  <a:schemeClr val="bg1"/>
                </a:solidFill>
              </a:rPr>
              <a:t>는 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두가지</a:t>
            </a:r>
            <a:r>
              <a:rPr lang="ko-KR" altLang="en-US" sz="2400" dirty="0" smtClean="0">
                <a:solidFill>
                  <a:schemeClr val="bg1"/>
                </a:solidFill>
              </a:rPr>
              <a:t> 방식으로 사용가능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400" dirty="0" smtClean="0">
                <a:solidFill>
                  <a:schemeClr val="bg1"/>
                </a:solidFill>
              </a:rPr>
              <a:t>jQuery</a:t>
            </a:r>
            <a:r>
              <a:rPr lang="ko-KR" altLang="en-US" sz="2400" dirty="0" smtClean="0">
                <a:solidFill>
                  <a:schemeClr val="bg1"/>
                </a:solidFill>
              </a:rPr>
              <a:t>를 다운로드 하여 사용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400" dirty="0" smtClean="0">
                <a:solidFill>
                  <a:schemeClr val="bg1"/>
                </a:solidFill>
              </a:rPr>
              <a:t>jQuery</a:t>
            </a:r>
            <a:r>
              <a:rPr lang="ko-KR" altLang="en-US" sz="2400" dirty="0" smtClean="0">
                <a:solidFill>
                  <a:schemeClr val="bg1"/>
                </a:solidFill>
              </a:rPr>
              <a:t>를 제공해주는 호스트 서버와 네트워크로 연결</a:t>
            </a:r>
            <a:r>
              <a:rPr lang="en-US" altLang="ko-KR" sz="2400" dirty="0" smtClean="0">
                <a:solidFill>
                  <a:schemeClr val="bg1"/>
                </a:solidFill>
              </a:rPr>
              <a:t>(CDN)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400" dirty="0" smtClean="0">
                <a:solidFill>
                  <a:schemeClr val="bg1"/>
                </a:solidFill>
              </a:rPr>
              <a:t>압축버전과 비 압축버전이 존재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400" dirty="0" smtClean="0">
                <a:solidFill>
                  <a:schemeClr val="bg1"/>
                </a:solidFill>
              </a:rPr>
              <a:t>개발 할 때는 비 압축버전 사용</a:t>
            </a:r>
            <a:r>
              <a:rPr lang="en-US" altLang="ko-KR" sz="2400" dirty="0" smtClean="0">
                <a:solidFill>
                  <a:schemeClr val="bg1"/>
                </a:solidFill>
              </a:rPr>
              <a:t>, </a:t>
            </a:r>
            <a:r>
              <a:rPr lang="ko-KR" altLang="en-US" sz="2400" dirty="0" smtClean="0">
                <a:solidFill>
                  <a:schemeClr val="bg1"/>
                </a:solidFill>
              </a:rPr>
              <a:t>배포 할 때는 압축버전 사용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400" dirty="0" smtClean="0">
                <a:solidFill>
                  <a:schemeClr val="bg1"/>
                </a:solidFill>
              </a:rPr>
              <a:t>slim</a:t>
            </a:r>
            <a:r>
              <a:rPr lang="ko-KR" altLang="en-US" sz="2400" dirty="0" smtClean="0">
                <a:solidFill>
                  <a:schemeClr val="bg1"/>
                </a:solidFill>
              </a:rPr>
              <a:t>버전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400" dirty="0" smtClean="0">
                <a:solidFill>
                  <a:schemeClr val="bg1"/>
                </a:solidFill>
              </a:rPr>
              <a:t>Ajax</a:t>
            </a:r>
            <a:r>
              <a:rPr lang="ko-KR" altLang="en-US" sz="2400" dirty="0" smtClean="0">
                <a:solidFill>
                  <a:schemeClr val="bg1"/>
                </a:solidFill>
              </a:rPr>
              <a:t>관련 기능이 제거되어 있음</a:t>
            </a:r>
            <a:endParaRPr lang="en-US" altLang="ko-KR" sz="2400" dirty="0" smtClean="0">
              <a:solidFill>
                <a:schemeClr val="bg1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838200" y="2238"/>
            <a:ext cx="10515600" cy="903849"/>
          </a:xfrm>
        </p:spPr>
        <p:txBody>
          <a:bodyPr>
            <a:normAutofit/>
          </a:bodyPr>
          <a:lstStyle/>
          <a:p>
            <a:r>
              <a:rPr lang="en-US" altLang="ko-KR" sz="4800" dirty="0" smtClean="0">
                <a:solidFill>
                  <a:schemeClr val="bg1"/>
                </a:solidFill>
                <a:latin typeface="+mj-ea"/>
              </a:rPr>
              <a:t>jQuery</a:t>
            </a:r>
            <a:r>
              <a:rPr lang="ko-KR" altLang="en-US" sz="4800" dirty="0" smtClean="0">
                <a:solidFill>
                  <a:schemeClr val="bg1"/>
                </a:solidFill>
                <a:latin typeface="+mj-ea"/>
              </a:rPr>
              <a:t>의 설치</a:t>
            </a:r>
            <a:endParaRPr lang="ko-KR" alt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55323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5" y="84586"/>
            <a:ext cx="113601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+mn-ea"/>
              </a:rPr>
              <a:t>3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. Attribute Starts / Ends With Selector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17026" y="4047300"/>
            <a:ext cx="6400802" cy="5847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</a:rPr>
              <a:t>&lt;a&gt;</a:t>
            </a:r>
            <a:r>
              <a:rPr lang="ko-KR" altLang="en-US" sz="1600" dirty="0" smtClean="0">
                <a:solidFill>
                  <a:schemeClr val="bg1"/>
                </a:solidFill>
              </a:rPr>
              <a:t>태그에서 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href</a:t>
            </a:r>
            <a:r>
              <a:rPr lang="en-US" altLang="ko-KR" sz="1600" dirty="0" smtClean="0">
                <a:solidFill>
                  <a:schemeClr val="bg1"/>
                </a:solidFill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</a:rPr>
              <a:t>속성의 값이 </a:t>
            </a:r>
            <a:r>
              <a:rPr lang="en-US" altLang="ko-KR" sz="1600" dirty="0" smtClean="0">
                <a:solidFill>
                  <a:schemeClr val="bg1"/>
                </a:solidFill>
              </a:rPr>
              <a:t>https</a:t>
            </a:r>
            <a:r>
              <a:rPr lang="ko-KR" altLang="en-US" sz="1600" dirty="0" smtClean="0">
                <a:solidFill>
                  <a:schemeClr val="bg1"/>
                </a:solidFill>
              </a:rPr>
              <a:t>로 시작하는 요소를 반환한다</a:t>
            </a:r>
            <a:r>
              <a:rPr lang="en-US" altLang="ko-KR" sz="1600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600" dirty="0" err="1" smtClean="0">
                <a:solidFill>
                  <a:schemeClr val="bg1"/>
                </a:solidFill>
              </a:rPr>
              <a:t>href</a:t>
            </a:r>
            <a:r>
              <a:rPr lang="en-US" altLang="ko-KR" sz="1600" dirty="0" smtClean="0">
                <a:solidFill>
                  <a:schemeClr val="bg1"/>
                </a:solidFill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</a:rPr>
              <a:t>속성의 값이 </a:t>
            </a:r>
            <a:r>
              <a:rPr lang="en-US" altLang="ko-KR" sz="1600" dirty="0" smtClean="0">
                <a:solidFill>
                  <a:schemeClr val="bg1"/>
                </a:solidFill>
              </a:rPr>
              <a:t>net</a:t>
            </a:r>
            <a:r>
              <a:rPr lang="ko-KR" altLang="en-US" sz="1600" dirty="0" smtClean="0">
                <a:solidFill>
                  <a:schemeClr val="bg1"/>
                </a:solidFill>
              </a:rPr>
              <a:t>으로 끝나는 요소를 반환</a:t>
            </a:r>
            <a:endParaRPr lang="en-US" altLang="ko-KR" sz="1600" dirty="0" smtClean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725" y="664217"/>
            <a:ext cx="10553091" cy="571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2417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5" y="84586"/>
            <a:ext cx="113601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+mn-ea"/>
              </a:rPr>
              <a:t>4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. Attribute Contains Selector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7725" y="2021393"/>
            <a:ext cx="11212704" cy="1682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</a:rPr>
              <a:t>속성의 값이 정확하게 일치하지는 않지만 지정된 값을 포함하는 요소를 검색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</a:rPr>
              <a:t>공백으로 정확하게 구분된 속성값을 갖는 요소를 검색 </a:t>
            </a:r>
            <a:r>
              <a:rPr lang="en-US" altLang="ko-KR" sz="2400" dirty="0" smtClean="0">
                <a:solidFill>
                  <a:schemeClr val="bg1"/>
                </a:solidFill>
              </a:rPr>
              <a:t>~= </a:t>
            </a:r>
            <a:r>
              <a:rPr lang="ko-KR" altLang="en-US" sz="2400" dirty="0" smtClean="0">
                <a:solidFill>
                  <a:schemeClr val="bg1"/>
                </a:solidFill>
              </a:rPr>
              <a:t>사용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433789" y="2601263"/>
            <a:ext cx="59434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 smtClean="0">
                <a:solidFill>
                  <a:srgbClr val="51B6C4"/>
                </a:solidFill>
                <a:latin typeface="Consolas" panose="020B0609020204030204" pitchFamily="49" charset="0"/>
              </a:rPr>
              <a:t>$</a:t>
            </a:r>
            <a:r>
              <a:rPr lang="en-US" altLang="ko-KR" sz="2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8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2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selector[</a:t>
            </a:r>
            <a:r>
              <a:rPr lang="en-US" altLang="ko-KR" sz="2800" dirty="0" err="1" smtClean="0">
                <a:solidFill>
                  <a:srgbClr val="CE9178"/>
                </a:solidFill>
                <a:latin typeface="Consolas" panose="020B0609020204030204" pitchFamily="49" charset="0"/>
              </a:rPr>
              <a:t>attr</a:t>
            </a:r>
            <a:r>
              <a:rPr lang="en-US" altLang="ko-KR" sz="2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*=</a:t>
            </a:r>
            <a:r>
              <a:rPr lang="en-US" altLang="ko-KR" sz="28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2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value']"</a:t>
            </a:r>
            <a:r>
              <a:rPr lang="en-US" altLang="ko-KR" sz="2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ko-KR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33789" y="3704353"/>
            <a:ext cx="57195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 smtClean="0">
                <a:solidFill>
                  <a:srgbClr val="51B6C4"/>
                </a:solidFill>
                <a:latin typeface="Consolas" panose="020B0609020204030204" pitchFamily="49" charset="0"/>
              </a:rPr>
              <a:t>$</a:t>
            </a:r>
            <a:r>
              <a:rPr lang="en-US" altLang="ko-KR" sz="2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8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2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selector[</a:t>
            </a:r>
            <a:r>
              <a:rPr lang="en-US" altLang="ko-KR" sz="2800" dirty="0" err="1" smtClean="0">
                <a:solidFill>
                  <a:srgbClr val="CE9178"/>
                </a:solidFill>
                <a:latin typeface="Consolas" panose="020B0609020204030204" pitchFamily="49" charset="0"/>
              </a:rPr>
              <a:t>attr</a:t>
            </a:r>
            <a:r>
              <a:rPr lang="en-US" altLang="ko-KR" sz="2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~=</a:t>
            </a:r>
            <a:r>
              <a:rPr lang="en-US" altLang="ko-KR" sz="28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2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value']"</a:t>
            </a:r>
            <a:r>
              <a:rPr lang="en-US" altLang="ko-KR" sz="2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ko-KR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4568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5" y="84586"/>
            <a:ext cx="113601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+mn-ea"/>
              </a:rPr>
              <a:t>4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. Attribute Contains Selector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42507" y="3814034"/>
            <a:ext cx="9167411" cy="5847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</a:rPr>
              <a:t>&lt;input&gt;</a:t>
            </a:r>
            <a:r>
              <a:rPr lang="ko-KR" altLang="en-US" sz="1600" dirty="0" smtClean="0">
                <a:solidFill>
                  <a:schemeClr val="bg1"/>
                </a:solidFill>
              </a:rPr>
              <a:t>태그에서 </a:t>
            </a:r>
            <a:r>
              <a:rPr lang="en-US" altLang="ko-KR" sz="1600" dirty="0" smtClean="0">
                <a:solidFill>
                  <a:schemeClr val="bg1"/>
                </a:solidFill>
              </a:rPr>
              <a:t>name</a:t>
            </a:r>
            <a:r>
              <a:rPr lang="ko-KR" altLang="en-US" sz="1600" dirty="0" smtClean="0">
                <a:solidFill>
                  <a:schemeClr val="bg1"/>
                </a:solidFill>
              </a:rPr>
              <a:t>속성의 값에 문자열 </a:t>
            </a:r>
            <a:r>
              <a:rPr lang="en-US" altLang="ko-KR" sz="1600" dirty="0" smtClean="0">
                <a:solidFill>
                  <a:schemeClr val="bg1"/>
                </a:solidFill>
              </a:rPr>
              <a:t>“man”</a:t>
            </a:r>
            <a:r>
              <a:rPr lang="ko-KR" altLang="en-US" sz="1600" dirty="0" smtClean="0">
                <a:solidFill>
                  <a:schemeClr val="bg1"/>
                </a:solidFill>
              </a:rPr>
              <a:t>이 포함된 요소를 반환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r>
              <a:rPr lang="en-US" altLang="ko-KR" sz="1600" dirty="0" smtClean="0">
                <a:solidFill>
                  <a:schemeClr val="bg1"/>
                </a:solidFill>
              </a:rPr>
              <a:t>&lt;input&gt;</a:t>
            </a:r>
            <a:r>
              <a:rPr lang="ko-KR" altLang="en-US" sz="1600" dirty="0" smtClean="0">
                <a:solidFill>
                  <a:schemeClr val="bg1"/>
                </a:solidFill>
              </a:rPr>
              <a:t>태그에서 </a:t>
            </a:r>
            <a:r>
              <a:rPr lang="en-US" altLang="ko-KR" sz="1600" dirty="0" smtClean="0">
                <a:solidFill>
                  <a:schemeClr val="bg1"/>
                </a:solidFill>
              </a:rPr>
              <a:t>name </a:t>
            </a:r>
            <a:r>
              <a:rPr lang="ko-KR" altLang="en-US" sz="1600" dirty="0" smtClean="0">
                <a:solidFill>
                  <a:schemeClr val="bg1"/>
                </a:solidFill>
              </a:rPr>
              <a:t>속성의 값에 공백 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구분자를</a:t>
            </a:r>
            <a:r>
              <a:rPr lang="ko-KR" altLang="en-US" sz="1600" dirty="0" smtClean="0">
                <a:solidFill>
                  <a:schemeClr val="bg1"/>
                </a:solidFill>
              </a:rPr>
              <a:t> 가진 문자열 </a:t>
            </a:r>
            <a:r>
              <a:rPr lang="en-US" altLang="ko-KR" sz="1600" dirty="0" smtClean="0">
                <a:solidFill>
                  <a:schemeClr val="bg1"/>
                </a:solidFill>
              </a:rPr>
              <a:t>“man”</a:t>
            </a:r>
            <a:r>
              <a:rPr lang="ko-KR" altLang="en-US" sz="1600" dirty="0" smtClean="0">
                <a:solidFill>
                  <a:schemeClr val="bg1"/>
                </a:solidFill>
              </a:rPr>
              <a:t>이 포함된 요소를 반환</a:t>
            </a:r>
            <a:endParaRPr lang="en-US" altLang="ko-KR" sz="1600" dirty="0" smtClean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725" y="792472"/>
            <a:ext cx="10223878" cy="5986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0671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86601" y="2213283"/>
            <a:ext cx="8560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</a:rPr>
              <a:t>속성값을 여러 개 설정하여 검색하는 방법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bg1"/>
                </a:solidFill>
              </a:rPr>
              <a:t>-(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hypen</a:t>
            </a:r>
            <a:r>
              <a:rPr lang="en-US" altLang="ko-KR" sz="2400" dirty="0" smtClean="0">
                <a:solidFill>
                  <a:schemeClr val="bg1"/>
                </a:solidFill>
              </a:rPr>
              <a:t>)</a:t>
            </a:r>
            <a:r>
              <a:rPr lang="ko-KR" altLang="en-US" sz="2400" dirty="0" smtClean="0">
                <a:solidFill>
                  <a:schemeClr val="bg1"/>
                </a:solidFill>
              </a:rPr>
              <a:t>이 포함된 속성값을 가진 요소를 검색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7725" y="84586"/>
            <a:ext cx="113601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5. </a:t>
            </a:r>
            <a:r>
              <a:rPr lang="en-US" altLang="ko-KR" sz="3200" dirty="0" smtClean="0">
                <a:solidFill>
                  <a:schemeClr val="bg1"/>
                </a:solidFill>
                <a:latin typeface="+mn-ea"/>
              </a:rPr>
              <a:t>Multiple Attribute / Attribute Contains Prefix Selector</a:t>
            </a:r>
            <a:endParaRPr lang="ko-KR" altLang="en-US" sz="32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577693" y="2828836"/>
            <a:ext cx="89698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2800" dirty="0">
                <a:solidFill>
                  <a:srgbClr val="51B6C4"/>
                </a:solidFill>
                <a:latin typeface="Consolas" panose="020B0609020204030204" pitchFamily="49" charset="0"/>
              </a:rPr>
              <a:t>$</a:t>
            </a:r>
            <a:r>
              <a:rPr lang="en-US" altLang="ko-KR" sz="2800" dirty="0">
                <a:solidFill>
                  <a:srgbClr val="D4D4D4"/>
                </a:solidFill>
                <a:latin typeface="Consolas" panose="020B0609020204030204" pitchFamily="49" charset="0"/>
              </a:rPr>
              <a:t>( </a:t>
            </a:r>
            <a:r>
              <a:rPr lang="en-US" altLang="ko-KR" sz="28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2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selector[attr1=</a:t>
            </a:r>
            <a:r>
              <a:rPr lang="en-US" altLang="ko-KR" sz="28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2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28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2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][</a:t>
            </a:r>
            <a:r>
              <a:rPr lang="en-US" altLang="ko-KR" sz="2800" dirty="0" err="1" smtClean="0">
                <a:solidFill>
                  <a:srgbClr val="CE9178"/>
                </a:solidFill>
                <a:latin typeface="Consolas" panose="020B0609020204030204" pitchFamily="49" charset="0"/>
              </a:rPr>
              <a:t>attrN</a:t>
            </a:r>
            <a:r>
              <a:rPr lang="en-US" altLang="ko-KR" sz="2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28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2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value']"</a:t>
            </a:r>
            <a:r>
              <a:rPr lang="en-US" altLang="ko-KR" sz="2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2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ko-KR" sz="28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577692" y="4059942"/>
            <a:ext cx="946042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2800" dirty="0">
                <a:solidFill>
                  <a:srgbClr val="51B6C4"/>
                </a:solidFill>
                <a:latin typeface="Consolas" panose="020B0609020204030204" pitchFamily="49" charset="0"/>
              </a:rPr>
              <a:t>$</a:t>
            </a:r>
            <a:r>
              <a:rPr lang="en-US" altLang="ko-KR" sz="2800" dirty="0">
                <a:solidFill>
                  <a:srgbClr val="D4D4D4"/>
                </a:solidFill>
                <a:latin typeface="Consolas" panose="020B0609020204030204" pitchFamily="49" charset="0"/>
              </a:rPr>
              <a:t>( </a:t>
            </a:r>
            <a:r>
              <a:rPr lang="en-US" altLang="ko-KR" sz="2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"selector[</a:t>
            </a:r>
            <a:r>
              <a:rPr lang="en-US" altLang="ko-KR" sz="2800" dirty="0" err="1" smtClean="0">
                <a:solidFill>
                  <a:srgbClr val="CE9178"/>
                </a:solidFill>
                <a:latin typeface="Consolas" panose="020B0609020204030204" pitchFamily="49" charset="0"/>
              </a:rPr>
              <a:t>attr</a:t>
            </a:r>
            <a:r>
              <a:rPr lang="en-US" altLang="ko-KR" sz="2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|=</a:t>
            </a:r>
            <a:r>
              <a:rPr lang="en-US" altLang="ko-KR" sz="28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2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value']"</a:t>
            </a:r>
            <a:r>
              <a:rPr lang="en-US" altLang="ko-KR" sz="2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2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ko-KR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91495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5" y="84586"/>
            <a:ext cx="113601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5. </a:t>
            </a:r>
            <a:r>
              <a:rPr lang="en-US" altLang="ko-KR" sz="3200" dirty="0" smtClean="0">
                <a:solidFill>
                  <a:schemeClr val="bg1"/>
                </a:solidFill>
                <a:latin typeface="+mn-ea"/>
              </a:rPr>
              <a:t>Multiple Attribute / Attribute Contains Prefix Selector</a:t>
            </a:r>
            <a:endParaRPr lang="ko-KR" altLang="en-US" sz="32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42507" y="3814034"/>
            <a:ext cx="9167411" cy="5847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</a:rPr>
              <a:t>&lt;input&gt;</a:t>
            </a:r>
            <a:r>
              <a:rPr lang="ko-KR" altLang="en-US" sz="1600" dirty="0" smtClean="0">
                <a:solidFill>
                  <a:schemeClr val="bg1"/>
                </a:solidFill>
              </a:rPr>
              <a:t>태그에서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</a:rPr>
              <a:t>id </a:t>
            </a:r>
            <a:r>
              <a:rPr lang="ko-KR" altLang="en-US" sz="1600" dirty="0" smtClean="0">
                <a:solidFill>
                  <a:schemeClr val="bg1"/>
                </a:solidFill>
              </a:rPr>
              <a:t>속성을 가지고 </a:t>
            </a:r>
            <a:r>
              <a:rPr lang="en-US" altLang="ko-KR" sz="1600" dirty="0" smtClean="0">
                <a:solidFill>
                  <a:schemeClr val="bg1"/>
                </a:solidFill>
              </a:rPr>
              <a:t>name </a:t>
            </a:r>
            <a:r>
              <a:rPr lang="ko-KR" altLang="en-US" sz="1600" dirty="0" smtClean="0">
                <a:solidFill>
                  <a:schemeClr val="bg1"/>
                </a:solidFill>
              </a:rPr>
              <a:t>속성의 값이 문자열 </a:t>
            </a:r>
            <a:r>
              <a:rPr lang="en-US" altLang="ko-KR" sz="1600" dirty="0" smtClean="0">
                <a:solidFill>
                  <a:schemeClr val="bg1"/>
                </a:solidFill>
              </a:rPr>
              <a:t>“man”</a:t>
            </a:r>
            <a:r>
              <a:rPr lang="ko-KR" altLang="en-US" sz="1600" dirty="0" smtClean="0">
                <a:solidFill>
                  <a:schemeClr val="bg1"/>
                </a:solidFill>
              </a:rPr>
              <a:t>으로 끝나는 요소를 검색</a:t>
            </a:r>
            <a:r>
              <a:rPr lang="en-US" altLang="ko-KR" sz="1600" dirty="0" smtClean="0">
                <a:solidFill>
                  <a:schemeClr val="bg1"/>
                </a:solidFill>
              </a:rPr>
              <a:t>&lt;input&gt;</a:t>
            </a:r>
            <a:r>
              <a:rPr lang="ko-KR" altLang="en-US" sz="1600" dirty="0" smtClean="0">
                <a:solidFill>
                  <a:schemeClr val="bg1"/>
                </a:solidFill>
              </a:rPr>
              <a:t>태그에서 </a:t>
            </a:r>
            <a:r>
              <a:rPr lang="en-US" altLang="ko-KR" sz="1600" dirty="0" smtClean="0">
                <a:solidFill>
                  <a:schemeClr val="bg1"/>
                </a:solidFill>
              </a:rPr>
              <a:t>value</a:t>
            </a:r>
            <a:r>
              <a:rPr lang="ko-KR" altLang="en-US" sz="1600" dirty="0" smtClean="0">
                <a:solidFill>
                  <a:schemeClr val="bg1"/>
                </a:solidFill>
              </a:rPr>
              <a:t>속성의 값에 문자열 </a:t>
            </a:r>
            <a:r>
              <a:rPr lang="en-US" altLang="ko-KR" sz="1600" dirty="0" smtClean="0">
                <a:solidFill>
                  <a:schemeClr val="bg1"/>
                </a:solidFill>
              </a:rPr>
              <a:t>“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en</a:t>
            </a:r>
            <a:r>
              <a:rPr lang="en-US" altLang="ko-KR" sz="1600" dirty="0" smtClean="0">
                <a:solidFill>
                  <a:schemeClr val="bg1"/>
                </a:solidFill>
              </a:rPr>
              <a:t>” </a:t>
            </a:r>
            <a:r>
              <a:rPr lang="ko-KR" altLang="en-US" sz="1600" dirty="0" smtClean="0">
                <a:solidFill>
                  <a:schemeClr val="bg1"/>
                </a:solidFill>
              </a:rPr>
              <a:t>또는 </a:t>
            </a:r>
            <a:r>
              <a:rPr lang="en-US" altLang="ko-KR" sz="1600" dirty="0" smtClean="0">
                <a:solidFill>
                  <a:schemeClr val="bg1"/>
                </a:solidFill>
              </a:rPr>
              <a:t>“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en</a:t>
            </a:r>
            <a:r>
              <a:rPr lang="en-US" altLang="ko-KR" sz="1600" dirty="0" smtClean="0">
                <a:solidFill>
                  <a:schemeClr val="bg1"/>
                </a:solidFill>
              </a:rPr>
              <a:t>-”</a:t>
            </a:r>
            <a:r>
              <a:rPr lang="ko-KR" altLang="en-US" sz="1600" dirty="0" smtClean="0">
                <a:solidFill>
                  <a:schemeClr val="bg1"/>
                </a:solidFill>
              </a:rPr>
              <a:t>이 포함된 요소를 반환</a:t>
            </a:r>
            <a:endParaRPr lang="en-US" altLang="ko-KR" sz="1600" dirty="0" smtClean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725" y="792472"/>
            <a:ext cx="10309230" cy="571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5597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</a:rPr>
              <a:t>jQuery </a:t>
            </a:r>
            <a:r>
              <a:rPr lang="ko-KR" altLang="en-US" sz="2800" dirty="0" smtClean="0">
                <a:solidFill>
                  <a:schemeClr val="bg1"/>
                </a:solidFill>
              </a:rPr>
              <a:t>필터 </a:t>
            </a:r>
            <a:r>
              <a:rPr lang="ko-KR" altLang="en-US" sz="2800" dirty="0" err="1" smtClean="0">
                <a:solidFill>
                  <a:schemeClr val="bg1"/>
                </a:solidFill>
              </a:rPr>
              <a:t>선택자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65317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6" y="84586"/>
            <a:ext cx="82456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</a:rPr>
              <a:t>jQuery </a:t>
            </a:r>
            <a:r>
              <a:rPr lang="ko-KR" altLang="en-US" sz="4000" dirty="0" smtClean="0">
                <a:solidFill>
                  <a:schemeClr val="bg1"/>
                </a:solidFill>
              </a:rPr>
              <a:t>필터</a:t>
            </a:r>
            <a:r>
              <a:rPr lang="en-US" altLang="ko-KR" sz="4000" dirty="0" smtClean="0">
                <a:solidFill>
                  <a:schemeClr val="bg1"/>
                </a:solidFill>
              </a:rPr>
              <a:t> </a:t>
            </a:r>
            <a:r>
              <a:rPr lang="ko-KR" altLang="en-US" sz="4000" dirty="0" err="1" smtClean="0">
                <a:solidFill>
                  <a:schemeClr val="bg1"/>
                </a:solidFill>
              </a:rPr>
              <a:t>선택자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7726" y="1754211"/>
            <a:ext cx="1088424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</a:rPr>
              <a:t>jQuery </a:t>
            </a:r>
            <a:r>
              <a:rPr lang="ko-KR" altLang="en-US" sz="2400" dirty="0" smtClean="0">
                <a:solidFill>
                  <a:schemeClr val="bg1"/>
                </a:solidFill>
              </a:rPr>
              <a:t>필터는 다양한 방식으로 원하는 요소를 걸러내는 역할 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‘:’</a:t>
            </a:r>
            <a:r>
              <a:rPr lang="ko-KR" altLang="en-US" sz="2400" dirty="0" smtClean="0">
                <a:solidFill>
                  <a:schemeClr val="bg1"/>
                </a:solidFill>
              </a:rPr>
              <a:t>기호를 사용하여 </a:t>
            </a:r>
            <a:r>
              <a:rPr lang="en-US" altLang="ko-KR" sz="2400" dirty="0" smtClean="0">
                <a:solidFill>
                  <a:schemeClr val="bg1"/>
                </a:solidFill>
              </a:rPr>
              <a:t>$(“:</a:t>
            </a:r>
            <a:r>
              <a:rPr lang="ko-KR" altLang="en-US" sz="2400" dirty="0" smtClean="0">
                <a:solidFill>
                  <a:schemeClr val="bg1"/>
                </a:solidFill>
              </a:rPr>
              <a:t>필터</a:t>
            </a:r>
            <a:r>
              <a:rPr lang="en-US" altLang="ko-KR" sz="2400" dirty="0" smtClean="0">
                <a:solidFill>
                  <a:schemeClr val="bg1"/>
                </a:solidFill>
              </a:rPr>
              <a:t>”) </a:t>
            </a:r>
            <a:r>
              <a:rPr lang="ko-KR" altLang="en-US" sz="2400" dirty="0" smtClean="0">
                <a:solidFill>
                  <a:schemeClr val="bg1"/>
                </a:solidFill>
              </a:rPr>
              <a:t>또는</a:t>
            </a:r>
            <a:r>
              <a:rPr lang="en-US" altLang="ko-KR" sz="2400" dirty="0" smtClean="0">
                <a:solidFill>
                  <a:schemeClr val="bg1"/>
                </a:solidFill>
              </a:rPr>
              <a:t> $(“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선택자</a:t>
            </a:r>
            <a:r>
              <a:rPr lang="en-US" altLang="ko-KR" sz="2400" dirty="0" smtClean="0">
                <a:solidFill>
                  <a:schemeClr val="bg1"/>
                </a:solidFill>
              </a:rPr>
              <a:t>:</a:t>
            </a:r>
            <a:r>
              <a:rPr lang="ko-KR" altLang="en-US" sz="2400" dirty="0" smtClean="0">
                <a:solidFill>
                  <a:schemeClr val="bg1"/>
                </a:solidFill>
              </a:rPr>
              <a:t>필터</a:t>
            </a:r>
            <a:r>
              <a:rPr lang="en-US" altLang="ko-KR" sz="2400" dirty="0" smtClean="0">
                <a:solidFill>
                  <a:schemeClr val="bg1"/>
                </a:solidFill>
              </a:rPr>
              <a:t>“) </a:t>
            </a:r>
            <a:r>
              <a:rPr lang="ko-KR" altLang="en-US" sz="2400" dirty="0" smtClean="0">
                <a:solidFill>
                  <a:schemeClr val="bg1"/>
                </a:solidFill>
              </a:rPr>
              <a:t>형식으로 사용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ko-KR" altLang="en-US" sz="2400" dirty="0" err="1" smtClean="0">
                <a:solidFill>
                  <a:schemeClr val="bg1"/>
                </a:solidFill>
              </a:rPr>
              <a:t>선택자</a:t>
            </a:r>
            <a:r>
              <a:rPr lang="ko-KR" altLang="en-US" sz="2400" dirty="0" smtClean="0">
                <a:solidFill>
                  <a:schemeClr val="bg1"/>
                </a:solidFill>
              </a:rPr>
              <a:t> 미지정시 </a:t>
            </a:r>
            <a:r>
              <a:rPr lang="en-US" altLang="ko-KR" sz="2400" dirty="0" smtClean="0">
                <a:solidFill>
                  <a:schemeClr val="bg1"/>
                </a:solidFill>
              </a:rPr>
              <a:t>“*”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선택자</a:t>
            </a:r>
            <a:r>
              <a:rPr lang="ko-KR" altLang="en-US" sz="2400" dirty="0" smtClean="0">
                <a:solidFill>
                  <a:schemeClr val="bg1"/>
                </a:solidFill>
              </a:rPr>
              <a:t> 자동 지정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ko-KR" altLang="en-US" sz="2400" dirty="0" smtClean="0">
                <a:solidFill>
                  <a:schemeClr val="bg1"/>
                </a:solidFill>
              </a:rPr>
              <a:t>대부분 일반 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선택자와</a:t>
            </a:r>
            <a:r>
              <a:rPr lang="ko-KR" altLang="en-US" sz="2400" dirty="0" smtClean="0">
                <a:solidFill>
                  <a:schemeClr val="bg1"/>
                </a:solidFill>
              </a:rPr>
              <a:t> 같이 사용되지만</a:t>
            </a:r>
            <a:r>
              <a:rPr lang="en-US" altLang="ko-KR" sz="2400" dirty="0" smtClean="0">
                <a:solidFill>
                  <a:schemeClr val="bg1"/>
                </a:solidFill>
              </a:rPr>
              <a:t>, </a:t>
            </a:r>
            <a:r>
              <a:rPr lang="ko-KR" altLang="en-US" sz="2400" dirty="0" smtClean="0">
                <a:solidFill>
                  <a:schemeClr val="bg1"/>
                </a:solidFill>
              </a:rPr>
              <a:t>필터 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선택자를</a:t>
            </a:r>
            <a:r>
              <a:rPr lang="ko-KR" altLang="en-US" sz="2400" dirty="0" smtClean="0">
                <a:solidFill>
                  <a:schemeClr val="bg1"/>
                </a:solidFill>
              </a:rPr>
              <a:t> 단독으로 사용 가능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ko-KR" altLang="en-US" sz="2400" dirty="0" smtClean="0">
                <a:solidFill>
                  <a:schemeClr val="bg1"/>
                </a:solidFill>
              </a:rPr>
              <a:t>필터에 다른 필터를 연결해서 사용 가능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ko-KR" altLang="en-US" sz="2400" dirty="0" smtClean="0">
                <a:solidFill>
                  <a:schemeClr val="bg1"/>
                </a:solidFill>
              </a:rPr>
              <a:t>필터의 종류로는 </a:t>
            </a:r>
            <a:r>
              <a:rPr lang="en-US" altLang="ko-KR" sz="2400" dirty="0" smtClean="0">
                <a:solidFill>
                  <a:schemeClr val="bg1"/>
                </a:solidFill>
              </a:rPr>
              <a:t>Basic Filter, Child Filter, Content Filter</a:t>
            </a:r>
            <a:r>
              <a:rPr lang="ko-KR" altLang="en-US" sz="2400" dirty="0" smtClean="0">
                <a:solidFill>
                  <a:schemeClr val="bg1"/>
                </a:solidFill>
              </a:rPr>
              <a:t>가 있다</a:t>
            </a:r>
            <a:r>
              <a:rPr lang="en-US" altLang="ko-KR" sz="2400" dirty="0" smtClean="0">
                <a:solidFill>
                  <a:schemeClr val="bg1"/>
                </a:solidFill>
              </a:rPr>
              <a:t>. 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40450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6" y="84586"/>
            <a:ext cx="82456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</a:rPr>
              <a:t>jQuery </a:t>
            </a:r>
            <a:r>
              <a:rPr lang="ko-KR" altLang="en-US" sz="4000" dirty="0" smtClean="0">
                <a:solidFill>
                  <a:schemeClr val="bg1"/>
                </a:solidFill>
              </a:rPr>
              <a:t>필터 </a:t>
            </a:r>
            <a:r>
              <a:rPr lang="ko-KR" altLang="en-US" sz="4000" dirty="0" err="1" smtClean="0">
                <a:solidFill>
                  <a:schemeClr val="bg1"/>
                </a:solidFill>
              </a:rPr>
              <a:t>선택자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1548903"/>
              </p:ext>
            </p:extLst>
          </p:nvPr>
        </p:nvGraphicFramePr>
        <p:xfrm>
          <a:off x="657726" y="859625"/>
          <a:ext cx="10389719" cy="562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8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614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표현식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:animated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애니메이션이 동작중인 모든 요소를 반환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:</a:t>
                      </a:r>
                      <a:r>
                        <a:rPr lang="en-US" altLang="ko-KR" dirty="0" err="1" smtClean="0"/>
                        <a:t>eq</a:t>
                      </a:r>
                      <a:r>
                        <a:rPr lang="en-US" altLang="ko-KR" dirty="0" smtClean="0"/>
                        <a:t>(index)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지정된 </a:t>
                      </a:r>
                      <a:r>
                        <a:rPr lang="en-US" altLang="ko-KR" dirty="0" smtClean="0"/>
                        <a:t>index</a:t>
                      </a:r>
                      <a:r>
                        <a:rPr lang="ko-KR" altLang="en-US" dirty="0" smtClean="0"/>
                        <a:t>에서 해당하는 요소를 반환</a:t>
                      </a:r>
                      <a:r>
                        <a:rPr lang="en-US" altLang="ko-KR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dirty="0" smtClean="0"/>
                        <a:t>음수 값을 지정하면 마지막 요소부터 </a:t>
                      </a:r>
                      <a:r>
                        <a:rPr lang="en-US" altLang="ko-KR" dirty="0" smtClean="0"/>
                        <a:t>count</a:t>
                      </a:r>
                      <a:r>
                        <a:rPr lang="ko-KR" altLang="en-US" dirty="0" smtClean="0"/>
                        <a:t>됨</a:t>
                      </a:r>
                      <a:r>
                        <a:rPr lang="en-US" altLang="ko-KR" dirty="0" smtClean="0"/>
                        <a:t>(0</a:t>
                      </a:r>
                      <a:r>
                        <a:rPr lang="ko-KR" altLang="en-US" dirty="0" smtClean="0"/>
                        <a:t>부터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시작</a:t>
                      </a:r>
                      <a:r>
                        <a:rPr lang="en-US" altLang="ko-KR" dirty="0" smtClean="0"/>
                        <a:t>).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:even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짝수 요소를 반환</a:t>
                      </a:r>
                      <a:r>
                        <a:rPr lang="en-US" altLang="ko-KR" dirty="0" smtClean="0"/>
                        <a:t>(0</a:t>
                      </a:r>
                      <a:r>
                        <a:rPr lang="ko-KR" altLang="en-US" dirty="0" smtClean="0"/>
                        <a:t>부터 시작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:odd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홀수 요소를 반환 </a:t>
                      </a:r>
                      <a:r>
                        <a:rPr lang="en-US" altLang="ko-KR" dirty="0" smtClean="0"/>
                        <a:t>(0</a:t>
                      </a:r>
                      <a:r>
                        <a:rPr lang="ko-KR" altLang="en-US" dirty="0" smtClean="0"/>
                        <a:t>부터 시작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:first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첫 번째 요소를 반환 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dirty="0" err="1" smtClean="0"/>
                        <a:t>eq</a:t>
                      </a:r>
                      <a:r>
                        <a:rPr lang="en-US" altLang="ko-KR" dirty="0" smtClean="0"/>
                        <a:t>(0)</a:t>
                      </a:r>
                      <a:r>
                        <a:rPr lang="ko-KR" altLang="en-US" dirty="0" smtClean="0"/>
                        <a:t>와 동일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:last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마지막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요소를 반환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:</a:t>
                      </a:r>
                      <a:r>
                        <a:rPr lang="en-US" altLang="ko-KR" dirty="0" err="1" smtClean="0"/>
                        <a:t>gt</a:t>
                      </a:r>
                      <a:r>
                        <a:rPr lang="en-US" altLang="ko-KR" dirty="0" smtClean="0"/>
                        <a:t>(index)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지정된 </a:t>
                      </a:r>
                      <a:r>
                        <a:rPr lang="en-US" altLang="ko-KR" dirty="0" smtClean="0"/>
                        <a:t>index</a:t>
                      </a:r>
                      <a:r>
                        <a:rPr lang="ko-KR" altLang="en-US" dirty="0" smtClean="0"/>
                        <a:t>보다 큰</a:t>
                      </a:r>
                      <a:r>
                        <a:rPr lang="en-US" altLang="ko-KR" dirty="0" smtClean="0"/>
                        <a:t> index</a:t>
                      </a:r>
                      <a:r>
                        <a:rPr lang="ko-KR" altLang="en-US" dirty="0" smtClean="0"/>
                        <a:t>에 해당하는 요소를 반환</a:t>
                      </a:r>
                      <a:r>
                        <a:rPr lang="en-US" altLang="ko-KR" dirty="0" smtClean="0"/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음수 값을 지정하면 마지막 요소부터 </a:t>
                      </a:r>
                      <a:r>
                        <a:rPr lang="en-US" altLang="ko-KR" dirty="0" smtClean="0"/>
                        <a:t>count</a:t>
                      </a:r>
                      <a:r>
                        <a:rPr lang="ko-KR" altLang="en-US" dirty="0" smtClean="0"/>
                        <a:t>됨</a:t>
                      </a:r>
                      <a:r>
                        <a:rPr lang="en-US" altLang="ko-KR" dirty="0" smtClean="0"/>
                        <a:t>(0</a:t>
                      </a:r>
                      <a:r>
                        <a:rPr lang="ko-KR" altLang="en-US" dirty="0" smtClean="0"/>
                        <a:t>부터 시작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:</a:t>
                      </a:r>
                      <a:r>
                        <a:rPr lang="en-US" altLang="ko-KR" dirty="0" err="1" smtClean="0"/>
                        <a:t>lt</a:t>
                      </a:r>
                      <a:r>
                        <a:rPr lang="en-US" altLang="ko-KR" dirty="0" smtClean="0"/>
                        <a:t>(index)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지정된 </a:t>
                      </a:r>
                      <a:r>
                        <a:rPr lang="en-US" altLang="ko-KR" dirty="0" smtClean="0"/>
                        <a:t>index </a:t>
                      </a:r>
                      <a:r>
                        <a:rPr lang="ko-KR" altLang="en-US" dirty="0" smtClean="0"/>
                        <a:t>보다 작은 </a:t>
                      </a:r>
                      <a:r>
                        <a:rPr lang="en-US" altLang="ko-KR" dirty="0" smtClean="0"/>
                        <a:t>index</a:t>
                      </a:r>
                      <a:r>
                        <a:rPr lang="ko-KR" altLang="en-US" dirty="0" smtClean="0"/>
                        <a:t>에 해당하는 요소를 반환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음수 값을 지정하면 마지막 요소부터 </a:t>
                      </a:r>
                      <a:r>
                        <a:rPr lang="en-US" altLang="ko-KR" dirty="0" smtClean="0"/>
                        <a:t>count</a:t>
                      </a:r>
                      <a:r>
                        <a:rPr lang="ko-KR" altLang="en-US" dirty="0" smtClean="0"/>
                        <a:t>됨</a:t>
                      </a:r>
                      <a:r>
                        <a:rPr lang="en-US" altLang="ko-KR" dirty="0" smtClean="0"/>
                        <a:t>(0</a:t>
                      </a:r>
                      <a:r>
                        <a:rPr lang="ko-KR" altLang="en-US" dirty="0" smtClean="0"/>
                        <a:t>부터 시작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ko-KR" dirty="0" smtClean="0"/>
                        <a:t>:header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모든 </a:t>
                      </a:r>
                      <a:r>
                        <a:rPr lang="en-US" altLang="ko-KR" dirty="0" smtClean="0"/>
                        <a:t>header </a:t>
                      </a:r>
                      <a:r>
                        <a:rPr lang="ko-KR" altLang="en-US" dirty="0" smtClean="0"/>
                        <a:t>요소를 반환 </a:t>
                      </a:r>
                      <a:r>
                        <a:rPr lang="en-US" altLang="ko-KR" dirty="0" smtClean="0"/>
                        <a:t>(&lt;h1&gt;, &lt;h2&gt; </a:t>
                      </a:r>
                      <a:r>
                        <a:rPr lang="ko-KR" altLang="en-US" dirty="0" smtClean="0"/>
                        <a:t>등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:not(selector)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selector</a:t>
                      </a:r>
                      <a:r>
                        <a:rPr lang="ko-KR" altLang="en-US" dirty="0" smtClean="0"/>
                        <a:t>와 일치하지 않는 모든 요소를 반환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:focus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현재 포커스 받은 요소를 반환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:root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HTML </a:t>
                      </a:r>
                      <a:r>
                        <a:rPr lang="ko-KR" altLang="en-US" dirty="0" smtClean="0"/>
                        <a:t>문서의 최상위 요소</a:t>
                      </a:r>
                      <a:r>
                        <a:rPr lang="en-US" altLang="ko-KR" dirty="0" smtClean="0"/>
                        <a:t>(root)</a:t>
                      </a:r>
                      <a:r>
                        <a:rPr lang="ko-KR" altLang="en-US" dirty="0" smtClean="0"/>
                        <a:t>를 반환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88638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5" y="84586"/>
            <a:ext cx="113601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1. :animated 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필터 </a:t>
            </a:r>
            <a:r>
              <a:rPr lang="ko-KR" altLang="en-US" sz="4000" dirty="0" err="1" smtClean="0">
                <a:solidFill>
                  <a:schemeClr val="bg1"/>
                </a:solidFill>
                <a:latin typeface="+mn-ea"/>
              </a:rPr>
              <a:t>선택자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336853" y="2423240"/>
            <a:ext cx="33393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solidFill>
                  <a:srgbClr val="51B6C4"/>
                </a:solidFill>
                <a:latin typeface="Consolas" panose="020B0609020204030204" pitchFamily="49" charset="0"/>
              </a:rPr>
              <a:t>$</a:t>
            </a:r>
            <a:r>
              <a:rPr lang="en-US" altLang="ko-KR" sz="2800" dirty="0">
                <a:solidFill>
                  <a:srgbClr val="D4D4D4"/>
                </a:solidFill>
                <a:latin typeface="Consolas" panose="020B0609020204030204" pitchFamily="49" charset="0"/>
              </a:rPr>
              <a:t>( </a:t>
            </a:r>
            <a:r>
              <a:rPr lang="en-US" altLang="ko-KR" sz="2800" dirty="0">
                <a:solidFill>
                  <a:srgbClr val="CE9178"/>
                </a:solidFill>
                <a:latin typeface="Consolas" panose="020B0609020204030204" pitchFamily="49" charset="0"/>
              </a:rPr>
              <a:t>":animated"</a:t>
            </a:r>
            <a:r>
              <a:rPr lang="en-US" altLang="ko-KR" sz="2800" dirty="0">
                <a:solidFill>
                  <a:srgbClr val="D4D4D4"/>
                </a:solidFill>
                <a:latin typeface="Consolas" panose="020B0609020204030204" pitchFamily="49" charset="0"/>
              </a:rPr>
              <a:t> )</a:t>
            </a:r>
            <a:endParaRPr lang="en-US" altLang="ko-KR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49408" y="3284432"/>
            <a:ext cx="8514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</a:rPr>
              <a:t>HTML </a:t>
            </a:r>
            <a:r>
              <a:rPr lang="ko-KR" altLang="en-US" sz="2400" dirty="0" smtClean="0">
                <a:solidFill>
                  <a:schemeClr val="bg1"/>
                </a:solidFill>
              </a:rPr>
              <a:t>코드 내에 현재 애니메이션 동작을 하는 요소를 반환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28092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5" y="84586"/>
            <a:ext cx="113601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1</a:t>
            </a:r>
            <a:r>
              <a:rPr lang="en-US" altLang="ko-KR" sz="4000" dirty="0">
                <a:solidFill>
                  <a:schemeClr val="bg1"/>
                </a:solidFill>
                <a:latin typeface="+mn-ea"/>
              </a:rPr>
              <a:t>. :animated </a:t>
            </a:r>
            <a:r>
              <a:rPr lang="ko-KR" altLang="en-US" sz="4000" dirty="0">
                <a:solidFill>
                  <a:schemeClr val="bg1"/>
                </a:solidFill>
                <a:latin typeface="+mn-ea"/>
              </a:rPr>
              <a:t>필터 </a:t>
            </a:r>
            <a:r>
              <a:rPr lang="ko-KR" altLang="en-US" sz="4000" dirty="0" err="1">
                <a:solidFill>
                  <a:schemeClr val="bg1"/>
                </a:solidFill>
                <a:latin typeface="+mn-ea"/>
              </a:rPr>
              <a:t>선택자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88949" y="4112613"/>
            <a:ext cx="3820970" cy="3385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</a:rPr>
              <a:t>애니메이션 동작하는 </a:t>
            </a:r>
            <a:r>
              <a:rPr lang="en-US" altLang="ko-KR" sz="1600" dirty="0" smtClean="0">
                <a:solidFill>
                  <a:schemeClr val="bg1"/>
                </a:solidFill>
              </a:rPr>
              <a:t>id=“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ani</a:t>
            </a:r>
            <a:r>
              <a:rPr lang="en-US" altLang="ko-KR" sz="1600" dirty="0" smtClean="0">
                <a:solidFill>
                  <a:schemeClr val="bg1"/>
                </a:solidFill>
              </a:rPr>
              <a:t>”</a:t>
            </a:r>
            <a:r>
              <a:rPr lang="ko-KR" altLang="en-US" sz="1600" dirty="0" smtClean="0">
                <a:solidFill>
                  <a:schemeClr val="bg1"/>
                </a:solidFill>
              </a:rPr>
              <a:t>를 반환</a:t>
            </a:r>
            <a:endParaRPr lang="en-US" altLang="ko-KR" sz="1600" dirty="0" smtClean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404" y="792472"/>
            <a:ext cx="6145301" cy="566977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8568" y="631916"/>
            <a:ext cx="7065876" cy="5986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817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78475" y="1050513"/>
            <a:ext cx="10635049" cy="1128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400" dirty="0" smtClean="0">
                <a:solidFill>
                  <a:schemeClr val="bg1"/>
                </a:solidFill>
              </a:rPr>
              <a:t>기본문법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2400" dirty="0" smtClean="0">
              <a:solidFill>
                <a:schemeClr val="bg1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838200" y="2238"/>
            <a:ext cx="10515600" cy="903849"/>
          </a:xfrm>
        </p:spPr>
        <p:txBody>
          <a:bodyPr>
            <a:normAutofit/>
          </a:bodyPr>
          <a:lstStyle/>
          <a:p>
            <a:r>
              <a:rPr lang="en-US" altLang="ko-KR" sz="4800" dirty="0" smtClean="0">
                <a:solidFill>
                  <a:schemeClr val="bg1"/>
                </a:solidFill>
                <a:latin typeface="+mj-ea"/>
              </a:rPr>
              <a:t>jQuery</a:t>
            </a:r>
            <a:r>
              <a:rPr lang="ko-KR" altLang="en-US" sz="4800" dirty="0" smtClean="0">
                <a:solidFill>
                  <a:schemeClr val="bg1"/>
                </a:solidFill>
                <a:latin typeface="+mj-ea"/>
              </a:rPr>
              <a:t>의 문법</a:t>
            </a:r>
            <a:endParaRPr lang="ko-KR" altLang="en-US" sz="4800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0281" y="1278216"/>
            <a:ext cx="2371988" cy="49416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78474" y="2000084"/>
            <a:ext cx="1063504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400" dirty="0" smtClean="0">
                <a:solidFill>
                  <a:schemeClr val="bg1"/>
                </a:solidFill>
              </a:rPr>
              <a:t>$</a:t>
            </a:r>
            <a:r>
              <a:rPr lang="ko-KR" altLang="en-US" sz="2400" dirty="0" smtClean="0">
                <a:solidFill>
                  <a:schemeClr val="bg1"/>
                </a:solidFill>
              </a:rPr>
              <a:t>문자는 </a:t>
            </a:r>
            <a:r>
              <a:rPr lang="en-US" altLang="ko-KR" sz="2400" dirty="0" smtClean="0">
                <a:solidFill>
                  <a:schemeClr val="bg1"/>
                </a:solidFill>
              </a:rPr>
              <a:t>jQuery</a:t>
            </a:r>
            <a:r>
              <a:rPr lang="ko-KR" altLang="en-US" sz="2400" dirty="0" smtClean="0">
                <a:solidFill>
                  <a:schemeClr val="bg1"/>
                </a:solidFill>
              </a:rPr>
              <a:t>를 선언하거나 접근할 때 사용</a:t>
            </a:r>
            <a:r>
              <a:rPr lang="en-US" altLang="ko-KR" sz="2400" dirty="0" smtClean="0">
                <a:solidFill>
                  <a:schemeClr val="bg1"/>
                </a:solidFill>
              </a:rPr>
              <a:t>. </a:t>
            </a:r>
            <a:r>
              <a:rPr lang="ko-KR" altLang="en-US" sz="2400" dirty="0" smtClean="0">
                <a:solidFill>
                  <a:schemeClr val="bg1"/>
                </a:solidFill>
              </a:rPr>
              <a:t>즉 별칭</a:t>
            </a:r>
            <a:r>
              <a:rPr lang="en-US" altLang="ko-KR" sz="2400" dirty="0" smtClean="0">
                <a:solidFill>
                  <a:schemeClr val="bg1"/>
                </a:solidFill>
              </a:rPr>
              <a:t>(alias)</a:t>
            </a:r>
            <a:r>
              <a:rPr lang="ko-KR" altLang="en-US" sz="2400" dirty="0" smtClean="0">
                <a:solidFill>
                  <a:schemeClr val="bg1"/>
                </a:solidFill>
              </a:rPr>
              <a:t>이다</a:t>
            </a:r>
            <a:r>
              <a:rPr lang="en-US" altLang="ko-KR" sz="2400" dirty="0" smtClean="0">
                <a:solidFill>
                  <a:schemeClr val="bg1"/>
                </a:solidFill>
              </a:rPr>
              <a:t>.</a:t>
            </a:r>
            <a:br>
              <a:rPr lang="en-US" altLang="ko-KR" sz="2400" dirty="0" smtClean="0">
                <a:solidFill>
                  <a:schemeClr val="bg1"/>
                </a:solidFill>
              </a:rPr>
            </a:br>
            <a:r>
              <a:rPr lang="ko-KR" altLang="en-US" sz="2400" dirty="0" smtClean="0">
                <a:solidFill>
                  <a:schemeClr val="bg1"/>
                </a:solidFill>
              </a:rPr>
              <a:t>즉</a:t>
            </a:r>
            <a:r>
              <a:rPr lang="en-US" altLang="ko-KR" sz="2400" dirty="0" smtClean="0">
                <a:solidFill>
                  <a:schemeClr val="bg1"/>
                </a:solidFill>
              </a:rPr>
              <a:t>, $(selector).action()</a:t>
            </a:r>
            <a:r>
              <a:rPr lang="ko-KR" altLang="en-US" sz="2400" dirty="0" smtClean="0">
                <a:solidFill>
                  <a:schemeClr val="bg1"/>
                </a:solidFill>
              </a:rPr>
              <a:t>와 </a:t>
            </a:r>
            <a:r>
              <a:rPr lang="en-US" altLang="ko-KR" sz="2400" dirty="0" smtClean="0">
                <a:solidFill>
                  <a:schemeClr val="bg1"/>
                </a:solidFill>
              </a:rPr>
              <a:t> jQuery(selector</a:t>
            </a:r>
            <a:r>
              <a:rPr lang="en-US" altLang="ko-KR" sz="2400" dirty="0">
                <a:solidFill>
                  <a:schemeClr val="bg1"/>
                </a:solidFill>
              </a:rPr>
              <a:t>).action</a:t>
            </a:r>
            <a:r>
              <a:rPr lang="en-US" altLang="ko-KR" sz="2400" dirty="0" smtClean="0">
                <a:solidFill>
                  <a:schemeClr val="bg1"/>
                </a:solidFill>
              </a:rPr>
              <a:t>()</a:t>
            </a:r>
            <a:r>
              <a:rPr lang="ko-KR" altLang="en-US" sz="2400" dirty="0" smtClean="0">
                <a:solidFill>
                  <a:schemeClr val="bg1"/>
                </a:solidFill>
              </a:rPr>
              <a:t>의 결과는 같다</a:t>
            </a:r>
            <a:r>
              <a:rPr lang="en-US" altLang="ko-KR" sz="2400" dirty="0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400" dirty="0" smtClean="0">
                <a:solidFill>
                  <a:schemeClr val="bg1"/>
                </a:solidFill>
              </a:rPr>
              <a:t>selector</a:t>
            </a:r>
            <a:r>
              <a:rPr lang="ko-KR" altLang="en-US" sz="2400" dirty="0" smtClean="0">
                <a:solidFill>
                  <a:schemeClr val="bg1"/>
                </a:solidFill>
              </a:rPr>
              <a:t>는 </a:t>
            </a:r>
            <a:r>
              <a:rPr lang="en-US" altLang="ko-KR" sz="2400" dirty="0" smtClean="0">
                <a:solidFill>
                  <a:schemeClr val="bg1"/>
                </a:solidFill>
              </a:rPr>
              <a:t>CSS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선택자를</a:t>
            </a:r>
            <a:r>
              <a:rPr lang="ko-KR" altLang="en-US" sz="2400" dirty="0" smtClean="0">
                <a:solidFill>
                  <a:schemeClr val="bg1"/>
                </a:solidFill>
              </a:rPr>
              <a:t> 의미</a:t>
            </a:r>
            <a:r>
              <a:rPr lang="en-US" altLang="ko-KR" sz="2400" dirty="0" smtClean="0">
                <a:solidFill>
                  <a:schemeClr val="bg1"/>
                </a:solidFill>
              </a:rPr>
              <a:t>, </a:t>
            </a:r>
            <a:r>
              <a:rPr lang="ko-KR" altLang="en-US" sz="2400" dirty="0" smtClean="0">
                <a:solidFill>
                  <a:schemeClr val="bg1"/>
                </a:solidFill>
              </a:rPr>
              <a:t>일반적으로 </a:t>
            </a:r>
            <a:r>
              <a:rPr lang="en-US" altLang="ko-KR" sz="2400" dirty="0" smtClean="0">
                <a:solidFill>
                  <a:schemeClr val="bg1"/>
                </a:solidFill>
              </a:rPr>
              <a:t>HTML</a:t>
            </a:r>
            <a:r>
              <a:rPr lang="ko-KR" altLang="en-US" sz="2400" dirty="0" smtClean="0">
                <a:solidFill>
                  <a:schemeClr val="bg1"/>
                </a:solidFill>
              </a:rPr>
              <a:t>의 </a:t>
            </a:r>
            <a:r>
              <a:rPr lang="en-US" altLang="ko-KR" sz="2400" dirty="0" smtClean="0">
                <a:solidFill>
                  <a:schemeClr val="bg1"/>
                </a:solidFill>
              </a:rPr>
              <a:t>DOM</a:t>
            </a:r>
            <a:r>
              <a:rPr lang="ko-KR" altLang="en-US" sz="2400" dirty="0" smtClean="0">
                <a:solidFill>
                  <a:schemeClr val="bg1"/>
                </a:solidFill>
              </a:rPr>
              <a:t>을 참조하기 위하여 사용</a:t>
            </a:r>
            <a:r>
              <a:rPr lang="en-US" altLang="ko-KR" sz="2400" dirty="0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400" dirty="0" smtClean="0">
                <a:solidFill>
                  <a:schemeClr val="bg1"/>
                </a:solidFill>
              </a:rPr>
              <a:t>action()</a:t>
            </a:r>
            <a:r>
              <a:rPr lang="ko-KR" altLang="en-US" sz="2400" dirty="0" smtClean="0">
                <a:solidFill>
                  <a:schemeClr val="bg1"/>
                </a:solidFill>
              </a:rPr>
              <a:t>은 </a:t>
            </a:r>
            <a:r>
              <a:rPr lang="en-US" altLang="ko-KR" sz="2400" dirty="0" smtClean="0">
                <a:solidFill>
                  <a:schemeClr val="bg1"/>
                </a:solidFill>
              </a:rPr>
              <a:t>HTML</a:t>
            </a:r>
            <a:r>
              <a:rPr lang="ko-KR" altLang="en-US" sz="2400" dirty="0" smtClean="0">
                <a:solidFill>
                  <a:schemeClr val="bg1"/>
                </a:solidFill>
              </a:rPr>
              <a:t>에서 특정 이벤트가 발생할 때 사용되는 함수</a:t>
            </a:r>
            <a:endParaRPr lang="en-US" altLang="ko-KR" sz="2400" dirty="0" smtClean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362" y="4953022"/>
            <a:ext cx="5163271" cy="123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65651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5" y="84586"/>
            <a:ext cx="113601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+mn-ea"/>
              </a:rPr>
              <a:t>2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. :</a:t>
            </a:r>
            <a:r>
              <a:rPr lang="en-US" altLang="ko-KR" sz="4000" dirty="0" err="1" smtClean="0">
                <a:solidFill>
                  <a:schemeClr val="bg1"/>
                </a:solidFill>
                <a:latin typeface="+mn-ea"/>
              </a:rPr>
              <a:t>eq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(index) 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필터 </a:t>
            </a:r>
            <a:r>
              <a:rPr lang="ko-KR" altLang="en-US" sz="4000" dirty="0" err="1" smtClean="0">
                <a:solidFill>
                  <a:schemeClr val="bg1"/>
                </a:solidFill>
                <a:latin typeface="+mn-ea"/>
              </a:rPr>
              <a:t>선택자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7725" y="2584636"/>
            <a:ext cx="851426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</a:rPr>
              <a:t>지정한 </a:t>
            </a:r>
            <a:r>
              <a:rPr lang="en-US" altLang="ko-KR" sz="2400" dirty="0" smtClean="0">
                <a:solidFill>
                  <a:schemeClr val="bg1"/>
                </a:solidFill>
              </a:rPr>
              <a:t>index</a:t>
            </a:r>
            <a:r>
              <a:rPr lang="ko-KR" altLang="en-US" sz="2400" dirty="0" smtClean="0">
                <a:solidFill>
                  <a:schemeClr val="bg1"/>
                </a:solidFill>
              </a:rPr>
              <a:t>값에 해당하는 요소를 반환하는 필터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ko-KR" altLang="en-US" sz="2400" dirty="0" smtClean="0">
                <a:solidFill>
                  <a:schemeClr val="bg1"/>
                </a:solidFill>
              </a:rPr>
              <a:t>음수 값도 지정가능</a:t>
            </a:r>
            <a:r>
              <a:rPr lang="en-US" altLang="ko-KR" sz="2400" dirty="0" smtClean="0">
                <a:solidFill>
                  <a:schemeClr val="bg1"/>
                </a:solidFill>
              </a:rPr>
              <a:t>(</a:t>
            </a:r>
            <a:r>
              <a:rPr lang="ko-KR" altLang="en-US" sz="2400" dirty="0" smtClean="0">
                <a:solidFill>
                  <a:schemeClr val="bg1"/>
                </a:solidFill>
              </a:rPr>
              <a:t>마지막 요소부터 거꾸로 카운트</a:t>
            </a:r>
            <a:r>
              <a:rPr lang="en-US" altLang="ko-KR" sz="2400" dirty="0" smtClean="0">
                <a:solidFill>
                  <a:schemeClr val="bg1"/>
                </a:solidFill>
              </a:rPr>
              <a:t>)</a:t>
            </a: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index</a:t>
            </a:r>
            <a:r>
              <a:rPr lang="ko-KR" altLang="en-US" sz="2400" dirty="0" smtClean="0">
                <a:solidFill>
                  <a:schemeClr val="bg1"/>
                </a:solidFill>
              </a:rPr>
              <a:t>값은 </a:t>
            </a:r>
            <a:r>
              <a:rPr lang="en-US" altLang="ko-KR" sz="2400" dirty="0" smtClean="0">
                <a:solidFill>
                  <a:schemeClr val="bg1"/>
                </a:solidFill>
              </a:rPr>
              <a:t>0</a:t>
            </a:r>
            <a:r>
              <a:rPr lang="ko-KR" altLang="en-US" sz="2400" dirty="0" smtClean="0">
                <a:solidFill>
                  <a:schemeClr val="bg1"/>
                </a:solidFill>
              </a:rPr>
              <a:t>부터 시작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435437" y="1253622"/>
            <a:ext cx="314220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smtClean="0">
                <a:solidFill>
                  <a:srgbClr val="51B6C4"/>
                </a:solidFill>
                <a:latin typeface="Consolas" panose="020B0609020204030204" pitchFamily="49" charset="0"/>
              </a:rPr>
              <a:t>$</a:t>
            </a:r>
            <a:r>
              <a:rPr lang="en-US" altLang="ko-KR" sz="2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2800" dirty="0" err="1" smtClean="0">
                <a:solidFill>
                  <a:srgbClr val="CE9178"/>
                </a:solidFill>
                <a:latin typeface="Consolas" panose="020B0609020204030204" pitchFamily="49" charset="0"/>
              </a:rPr>
              <a:t>eq</a:t>
            </a:r>
            <a:r>
              <a:rPr lang="en-US" altLang="ko-KR" sz="2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(index)"</a:t>
            </a:r>
            <a:r>
              <a:rPr lang="en-US" altLang="ko-KR" sz="2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2800" dirty="0">
                <a:solidFill>
                  <a:srgbClr val="51B6C4"/>
                </a:solidFill>
                <a:latin typeface="Consolas" panose="020B0609020204030204" pitchFamily="49" charset="0"/>
              </a:rPr>
              <a:t>$</a:t>
            </a:r>
            <a:r>
              <a:rPr lang="en-US" altLang="ko-KR" sz="2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8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2800" dirty="0" err="1">
                <a:solidFill>
                  <a:srgbClr val="CE9178"/>
                </a:solidFill>
                <a:latin typeface="Consolas" panose="020B0609020204030204" pitchFamily="49" charset="0"/>
              </a:rPr>
              <a:t>eq</a:t>
            </a:r>
            <a:r>
              <a:rPr lang="en-US" altLang="ko-KR" sz="2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(-index)"</a:t>
            </a:r>
            <a:r>
              <a:rPr lang="en-US" altLang="ko-KR" sz="2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ko-KR" sz="28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146478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5" y="84586"/>
            <a:ext cx="113601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+mn-ea"/>
              </a:rPr>
              <a:t>2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. </a:t>
            </a:r>
            <a:r>
              <a:rPr lang="en-US" altLang="ko-KR" sz="4000" dirty="0">
                <a:solidFill>
                  <a:schemeClr val="bg1"/>
                </a:solidFill>
                <a:latin typeface="+mn-ea"/>
              </a:rPr>
              <a:t>:</a:t>
            </a:r>
            <a:r>
              <a:rPr lang="en-US" altLang="ko-KR" sz="4000" dirty="0" err="1">
                <a:solidFill>
                  <a:schemeClr val="bg1"/>
                </a:solidFill>
                <a:latin typeface="+mn-ea"/>
              </a:rPr>
              <a:t>eq</a:t>
            </a:r>
            <a:r>
              <a:rPr lang="en-US" altLang="ko-KR" sz="4000" dirty="0">
                <a:solidFill>
                  <a:schemeClr val="bg1"/>
                </a:solidFill>
                <a:latin typeface="+mn-ea"/>
              </a:rPr>
              <a:t>(index) </a:t>
            </a:r>
            <a:r>
              <a:rPr lang="ko-KR" altLang="en-US" sz="4000" dirty="0">
                <a:solidFill>
                  <a:schemeClr val="bg1"/>
                </a:solidFill>
                <a:latin typeface="+mn-ea"/>
              </a:rPr>
              <a:t>필터 </a:t>
            </a:r>
            <a:r>
              <a:rPr lang="ko-KR" altLang="en-US" sz="4000" dirty="0" err="1">
                <a:solidFill>
                  <a:schemeClr val="bg1"/>
                </a:solidFill>
                <a:latin typeface="+mn-ea"/>
              </a:rPr>
              <a:t>선택자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0417" y="726929"/>
            <a:ext cx="9167411" cy="83099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</a:rPr>
              <a:t>index</a:t>
            </a:r>
            <a:r>
              <a:rPr lang="ko-KR" altLang="en-US" sz="1600" dirty="0" smtClean="0">
                <a:solidFill>
                  <a:schemeClr val="bg1"/>
                </a:solidFill>
              </a:rPr>
              <a:t>값이 </a:t>
            </a:r>
            <a:r>
              <a:rPr lang="en-US" altLang="ko-KR" sz="1600" dirty="0" smtClean="0">
                <a:solidFill>
                  <a:schemeClr val="bg1"/>
                </a:solidFill>
              </a:rPr>
              <a:t>2</a:t>
            </a:r>
            <a:r>
              <a:rPr lang="ko-KR" altLang="en-US" sz="1600" dirty="0" smtClean="0">
                <a:solidFill>
                  <a:schemeClr val="bg1"/>
                </a:solidFill>
              </a:rPr>
              <a:t>인</a:t>
            </a:r>
            <a:r>
              <a:rPr lang="en-US" altLang="ko-KR" sz="1600" dirty="0" smtClean="0">
                <a:solidFill>
                  <a:schemeClr val="bg1"/>
                </a:solidFill>
              </a:rPr>
              <a:t> &lt;td&gt;</a:t>
            </a:r>
            <a:r>
              <a:rPr lang="ko-KR" altLang="en-US" sz="1600" dirty="0" smtClean="0">
                <a:solidFill>
                  <a:schemeClr val="bg1"/>
                </a:solidFill>
              </a:rPr>
              <a:t>태그의 배경색을 </a:t>
            </a:r>
            <a:r>
              <a:rPr lang="en-US" altLang="ko-KR" sz="1600" dirty="0" smtClean="0">
                <a:solidFill>
                  <a:schemeClr val="bg1"/>
                </a:solidFill>
              </a:rPr>
              <a:t>green</a:t>
            </a:r>
            <a:r>
              <a:rPr lang="ko-KR" altLang="en-US" sz="1600" dirty="0" smtClean="0">
                <a:solidFill>
                  <a:schemeClr val="bg1"/>
                </a:solidFill>
              </a:rPr>
              <a:t>으로 변경 </a:t>
            </a:r>
            <a:r>
              <a:rPr lang="en-US" altLang="ko-KR" sz="1600" dirty="0" smtClean="0">
                <a:solidFill>
                  <a:schemeClr val="bg1"/>
                </a:solidFill>
              </a:rPr>
              <a:t>0</a:t>
            </a:r>
            <a:r>
              <a:rPr lang="ko-KR" altLang="en-US" sz="1600" dirty="0" smtClean="0">
                <a:solidFill>
                  <a:schemeClr val="bg1"/>
                </a:solidFill>
              </a:rPr>
              <a:t>부터 시작 따라서 </a:t>
            </a:r>
            <a:r>
              <a:rPr lang="en-US" altLang="ko-KR" sz="1600" dirty="0" smtClean="0">
                <a:solidFill>
                  <a:schemeClr val="bg1"/>
                </a:solidFill>
              </a:rPr>
              <a:t>2</a:t>
            </a:r>
            <a:r>
              <a:rPr lang="ko-KR" altLang="en-US" sz="1600" dirty="0" smtClean="0">
                <a:solidFill>
                  <a:schemeClr val="bg1"/>
                </a:solidFill>
              </a:rPr>
              <a:t>인 위치는 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세번째</a:t>
            </a:r>
            <a:r>
              <a:rPr lang="ko-KR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</a:rPr>
              <a:t>&lt;td&gt;</a:t>
            </a:r>
          </a:p>
          <a:p>
            <a:r>
              <a:rPr lang="en-US" altLang="ko-KR" sz="1600" dirty="0" smtClean="0">
                <a:solidFill>
                  <a:schemeClr val="bg1"/>
                </a:solidFill>
              </a:rPr>
              <a:t>index</a:t>
            </a:r>
            <a:r>
              <a:rPr lang="ko-KR" altLang="en-US" sz="1600" dirty="0" smtClean="0">
                <a:solidFill>
                  <a:schemeClr val="bg1"/>
                </a:solidFill>
              </a:rPr>
              <a:t>값이 </a:t>
            </a:r>
            <a:r>
              <a:rPr lang="en-US" altLang="ko-KR" sz="1600" dirty="0" smtClean="0">
                <a:solidFill>
                  <a:schemeClr val="bg1"/>
                </a:solidFill>
              </a:rPr>
              <a:t>-1</a:t>
            </a:r>
            <a:r>
              <a:rPr lang="ko-KR" altLang="en-US" sz="1600" dirty="0" smtClean="0">
                <a:solidFill>
                  <a:schemeClr val="bg1"/>
                </a:solidFill>
              </a:rPr>
              <a:t>인 </a:t>
            </a:r>
            <a:r>
              <a:rPr lang="en-US" altLang="ko-KR" sz="1600" dirty="0" smtClean="0">
                <a:solidFill>
                  <a:schemeClr val="bg1"/>
                </a:solidFill>
              </a:rPr>
              <a:t>&lt;td&gt;</a:t>
            </a:r>
            <a:r>
              <a:rPr lang="ko-KR" altLang="en-US" sz="1600" dirty="0" smtClean="0">
                <a:solidFill>
                  <a:schemeClr val="bg1"/>
                </a:solidFill>
              </a:rPr>
              <a:t>태그의 배경색을 </a:t>
            </a:r>
            <a:r>
              <a:rPr lang="en-US" altLang="ko-KR" sz="1600" dirty="0" smtClean="0">
                <a:solidFill>
                  <a:schemeClr val="bg1"/>
                </a:solidFill>
              </a:rPr>
              <a:t>green</a:t>
            </a:r>
            <a:r>
              <a:rPr lang="ko-KR" altLang="en-US" sz="1600" dirty="0" smtClean="0">
                <a:solidFill>
                  <a:schemeClr val="bg1"/>
                </a:solidFill>
              </a:rPr>
              <a:t>으로 변경 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음수값은</a:t>
            </a:r>
            <a:r>
              <a:rPr lang="ko-KR" altLang="en-US" sz="1600" dirty="0" smtClean="0">
                <a:solidFill>
                  <a:schemeClr val="bg1"/>
                </a:solidFill>
              </a:rPr>
              <a:t> 마지막 태그로 부터 카운트 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r>
              <a:rPr lang="en-US" altLang="ko-KR" sz="1600" dirty="0" smtClean="0">
                <a:solidFill>
                  <a:schemeClr val="bg1"/>
                </a:solidFill>
              </a:rPr>
              <a:t>-1</a:t>
            </a:r>
            <a:r>
              <a:rPr lang="ko-KR" altLang="en-US" sz="1600" dirty="0" smtClean="0">
                <a:solidFill>
                  <a:schemeClr val="bg1"/>
                </a:solidFill>
              </a:rPr>
              <a:t>은 마지막 </a:t>
            </a:r>
            <a:r>
              <a:rPr lang="en-US" altLang="ko-KR" sz="1600" dirty="0" smtClean="0">
                <a:solidFill>
                  <a:schemeClr val="bg1"/>
                </a:solidFill>
              </a:rPr>
              <a:t>&lt;td&gt;</a:t>
            </a:r>
            <a:r>
              <a:rPr lang="ko-KR" altLang="en-US" sz="1600" dirty="0" smtClean="0">
                <a:solidFill>
                  <a:schemeClr val="bg1"/>
                </a:solidFill>
              </a:rPr>
              <a:t>를 의미</a:t>
            </a:r>
            <a:endParaRPr lang="en-US" altLang="ko-KR" sz="1600" dirty="0" smtClean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725" y="1121211"/>
            <a:ext cx="8144962" cy="543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43624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5" y="84586"/>
            <a:ext cx="113601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+mn-ea"/>
              </a:rPr>
              <a:t>3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. :even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과 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:odd 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필터 </a:t>
            </a:r>
            <a:r>
              <a:rPr lang="ko-KR" altLang="en-US" sz="4000" dirty="0" err="1" smtClean="0">
                <a:solidFill>
                  <a:schemeClr val="bg1"/>
                </a:solidFill>
                <a:latin typeface="+mn-ea"/>
              </a:rPr>
              <a:t>선택자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7725" y="2640619"/>
            <a:ext cx="985787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</a:rPr>
              <a:t>:even </a:t>
            </a:r>
            <a:r>
              <a:rPr lang="ko-KR" altLang="en-US" sz="2400" dirty="0" smtClean="0">
                <a:solidFill>
                  <a:schemeClr val="bg1"/>
                </a:solidFill>
              </a:rPr>
              <a:t>필터 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선택자는</a:t>
            </a:r>
            <a:r>
              <a:rPr lang="ko-KR" altLang="en-US" sz="2400" dirty="0" smtClean="0">
                <a:solidFill>
                  <a:schemeClr val="bg1"/>
                </a:solidFill>
              </a:rPr>
              <a:t> 짝수 번째 요소를 반환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endParaRPr lang="en-US" altLang="ko-KR" sz="2400" dirty="0" smtClean="0">
              <a:solidFill>
                <a:schemeClr val="bg1"/>
              </a:solidFill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:odd </a:t>
            </a:r>
            <a:r>
              <a:rPr lang="ko-KR" altLang="en-US" sz="2400" dirty="0" smtClean="0">
                <a:solidFill>
                  <a:schemeClr val="bg1"/>
                </a:solidFill>
              </a:rPr>
              <a:t>필터 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선택자는</a:t>
            </a:r>
            <a:r>
              <a:rPr lang="ko-KR" altLang="en-US" sz="2400" dirty="0" smtClean="0">
                <a:solidFill>
                  <a:schemeClr val="bg1"/>
                </a:solidFill>
              </a:rPr>
              <a:t> 홀수 번째 요소를 반환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ko-KR" altLang="en-US" sz="2400" dirty="0" smtClean="0">
                <a:solidFill>
                  <a:schemeClr val="bg1"/>
                </a:solidFill>
              </a:rPr>
              <a:t>주의할 점은 실제 짝수</a:t>
            </a:r>
            <a:r>
              <a:rPr lang="en-US" altLang="ko-KR" sz="2400" dirty="0" smtClean="0">
                <a:solidFill>
                  <a:schemeClr val="bg1"/>
                </a:solidFill>
              </a:rPr>
              <a:t>(</a:t>
            </a:r>
            <a:r>
              <a:rPr lang="ko-KR" altLang="en-US" sz="2400" dirty="0" smtClean="0">
                <a:solidFill>
                  <a:schemeClr val="bg1"/>
                </a:solidFill>
              </a:rPr>
              <a:t>홀수</a:t>
            </a:r>
            <a:r>
              <a:rPr lang="en-US" altLang="ko-KR" sz="2400" dirty="0" smtClean="0">
                <a:solidFill>
                  <a:schemeClr val="bg1"/>
                </a:solidFill>
              </a:rPr>
              <a:t>)</a:t>
            </a:r>
            <a:r>
              <a:rPr lang="ko-KR" altLang="en-US" sz="2400" dirty="0" smtClean="0">
                <a:solidFill>
                  <a:schemeClr val="bg1"/>
                </a:solidFill>
              </a:rPr>
              <a:t>번째가 아닌 </a:t>
            </a:r>
            <a:r>
              <a:rPr lang="en-US" altLang="ko-KR" sz="2400" dirty="0" smtClean="0">
                <a:solidFill>
                  <a:schemeClr val="bg1"/>
                </a:solidFill>
              </a:rPr>
              <a:t>index </a:t>
            </a:r>
            <a:r>
              <a:rPr lang="ko-KR" altLang="en-US" sz="2400" dirty="0" smtClean="0">
                <a:solidFill>
                  <a:schemeClr val="bg1"/>
                </a:solidFill>
              </a:rPr>
              <a:t>짝수</a:t>
            </a:r>
            <a:r>
              <a:rPr lang="en-US" altLang="ko-KR" sz="2400" dirty="0" smtClean="0">
                <a:solidFill>
                  <a:schemeClr val="bg1"/>
                </a:solidFill>
              </a:rPr>
              <a:t>(</a:t>
            </a:r>
            <a:r>
              <a:rPr lang="ko-KR" altLang="en-US" sz="2400" dirty="0" smtClean="0">
                <a:solidFill>
                  <a:schemeClr val="bg1"/>
                </a:solidFill>
              </a:rPr>
              <a:t>홀수</a:t>
            </a:r>
            <a:r>
              <a:rPr lang="en-US" altLang="ko-KR" sz="2400" dirty="0" smtClean="0">
                <a:solidFill>
                  <a:schemeClr val="bg1"/>
                </a:solidFill>
              </a:rPr>
              <a:t>)</a:t>
            </a:r>
            <a:r>
              <a:rPr lang="ko-KR" altLang="en-US" sz="2400" dirty="0" smtClean="0">
                <a:solidFill>
                  <a:schemeClr val="bg1"/>
                </a:solidFill>
              </a:rPr>
              <a:t>값을 의미 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index</a:t>
            </a:r>
            <a:r>
              <a:rPr lang="ko-KR" altLang="en-US" sz="2400" dirty="0" smtClean="0">
                <a:solidFill>
                  <a:schemeClr val="bg1"/>
                </a:solidFill>
              </a:rPr>
              <a:t>는 </a:t>
            </a:r>
            <a:r>
              <a:rPr lang="en-US" altLang="ko-KR" sz="2400" dirty="0" smtClean="0">
                <a:solidFill>
                  <a:schemeClr val="bg1"/>
                </a:solidFill>
              </a:rPr>
              <a:t>0</a:t>
            </a:r>
            <a:r>
              <a:rPr lang="ko-KR" altLang="en-US" sz="2400" dirty="0" smtClean="0">
                <a:solidFill>
                  <a:schemeClr val="bg1"/>
                </a:solidFill>
              </a:rPr>
              <a:t>부터 시작하기 때문에 </a:t>
            </a:r>
            <a:r>
              <a:rPr lang="en-US" altLang="ko-KR" sz="2400" dirty="0" smtClean="0">
                <a:solidFill>
                  <a:schemeClr val="bg1"/>
                </a:solidFill>
              </a:rPr>
              <a:t>:even</a:t>
            </a:r>
            <a:r>
              <a:rPr lang="ko-KR" altLang="en-US" sz="2400" dirty="0" smtClean="0">
                <a:solidFill>
                  <a:schemeClr val="bg1"/>
                </a:solidFill>
              </a:rPr>
              <a:t>을 사용하면 실제 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첫번째</a:t>
            </a:r>
            <a:r>
              <a:rPr lang="ko-KR" altLang="en-US" sz="2400" dirty="0" smtClean="0">
                <a:solidFill>
                  <a:schemeClr val="bg1"/>
                </a:solidFill>
              </a:rPr>
              <a:t> 요소와 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세번째</a:t>
            </a:r>
            <a:r>
              <a:rPr lang="ko-KR" altLang="en-US" sz="2400" dirty="0" smtClean="0">
                <a:solidFill>
                  <a:schemeClr val="bg1"/>
                </a:solidFill>
              </a:rPr>
              <a:t> 요소가 선택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006608" y="1144373"/>
            <a:ext cx="266233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 smtClean="0">
                <a:solidFill>
                  <a:srgbClr val="51B6C4"/>
                </a:solidFill>
                <a:latin typeface="Consolas" panose="020B0609020204030204" pitchFamily="49" charset="0"/>
              </a:rPr>
              <a:t>$</a:t>
            </a:r>
            <a:r>
              <a:rPr lang="en-US" altLang="ko-KR" sz="2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":even"</a:t>
            </a:r>
            <a:r>
              <a:rPr lang="en-US" altLang="ko-KR" sz="2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ko-KR" alt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2800" dirty="0" smtClean="0">
                <a:solidFill>
                  <a:srgbClr val="51B6C4"/>
                </a:solidFill>
                <a:latin typeface="Consolas" panose="020B0609020204030204" pitchFamily="49" charset="0"/>
              </a:rPr>
              <a:t>$</a:t>
            </a:r>
            <a:r>
              <a:rPr lang="en-US" altLang="ko-KR" sz="2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":odd"</a:t>
            </a:r>
            <a:r>
              <a:rPr lang="en-US" altLang="ko-KR" sz="2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ko-KR" altLang="en-US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000737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5" y="84586"/>
            <a:ext cx="113601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+mn-ea"/>
              </a:rPr>
              <a:t>3. :even</a:t>
            </a:r>
            <a:r>
              <a:rPr lang="ko-KR" altLang="en-US" sz="4000" dirty="0">
                <a:solidFill>
                  <a:schemeClr val="bg1"/>
                </a:solidFill>
                <a:latin typeface="+mn-ea"/>
              </a:rPr>
              <a:t>과 </a:t>
            </a:r>
            <a:r>
              <a:rPr lang="en-US" altLang="ko-KR" sz="4000" dirty="0">
                <a:solidFill>
                  <a:schemeClr val="bg1"/>
                </a:solidFill>
                <a:latin typeface="+mn-ea"/>
              </a:rPr>
              <a:t>:odd </a:t>
            </a:r>
            <a:r>
              <a:rPr lang="ko-KR" altLang="en-US" sz="4000" dirty="0">
                <a:solidFill>
                  <a:schemeClr val="bg1"/>
                </a:solidFill>
                <a:latin typeface="+mn-ea"/>
              </a:rPr>
              <a:t>필터 </a:t>
            </a:r>
            <a:r>
              <a:rPr lang="ko-KR" altLang="en-US" sz="4000" dirty="0" err="1">
                <a:solidFill>
                  <a:schemeClr val="bg1"/>
                </a:solidFill>
                <a:latin typeface="+mn-ea"/>
              </a:rPr>
              <a:t>선택자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71369" y="3544774"/>
            <a:ext cx="8894533" cy="5847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</a:rPr>
              <a:t>&lt;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tr</a:t>
            </a:r>
            <a:r>
              <a:rPr lang="en-US" altLang="ko-KR" sz="1600" dirty="0" smtClean="0">
                <a:solidFill>
                  <a:schemeClr val="bg1"/>
                </a:solidFill>
              </a:rPr>
              <a:t>&gt;</a:t>
            </a:r>
            <a:r>
              <a:rPr lang="ko-KR" altLang="en-US" sz="1600" dirty="0" smtClean="0">
                <a:solidFill>
                  <a:schemeClr val="bg1"/>
                </a:solidFill>
              </a:rPr>
              <a:t>태그 중 짝수 번째 요소에 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css</a:t>
            </a:r>
            <a:r>
              <a:rPr lang="ko-KR" altLang="en-US" sz="1600" dirty="0" smtClean="0">
                <a:solidFill>
                  <a:schemeClr val="bg1"/>
                </a:solidFill>
              </a:rPr>
              <a:t>스타일 적용</a:t>
            </a:r>
            <a:r>
              <a:rPr lang="en-US" altLang="ko-KR" sz="1600" dirty="0" smtClean="0">
                <a:solidFill>
                  <a:schemeClr val="bg1"/>
                </a:solidFill>
              </a:rPr>
              <a:t>, </a:t>
            </a:r>
            <a:r>
              <a:rPr lang="ko-KR" altLang="en-US" sz="1600" dirty="0" smtClean="0">
                <a:solidFill>
                  <a:schemeClr val="bg1"/>
                </a:solidFill>
              </a:rPr>
              <a:t>실제 짝수 번째 요소가 아닌 </a:t>
            </a:r>
            <a:r>
              <a:rPr lang="en-US" altLang="ko-KR" sz="1600" dirty="0" smtClean="0">
                <a:solidFill>
                  <a:schemeClr val="bg1"/>
                </a:solidFill>
              </a:rPr>
              <a:t>index</a:t>
            </a:r>
            <a:r>
              <a:rPr lang="ko-KR" altLang="en-US" sz="1600" dirty="0" smtClean="0">
                <a:solidFill>
                  <a:schemeClr val="bg1"/>
                </a:solidFill>
              </a:rPr>
              <a:t>가 짝수인 것</a:t>
            </a:r>
            <a:r>
              <a:rPr lang="en-US" altLang="ko-KR" sz="1600" dirty="0" smtClean="0">
                <a:solidFill>
                  <a:schemeClr val="bg1"/>
                </a:solidFill>
              </a:rPr>
              <a:t>.</a:t>
            </a:r>
            <a:r>
              <a:rPr lang="ko-KR" altLang="en-US" sz="1600" dirty="0" smtClean="0">
                <a:solidFill>
                  <a:schemeClr val="bg1"/>
                </a:solidFill>
              </a:rPr>
              <a:t> 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r>
              <a:rPr lang="en-US" altLang="ko-KR" sz="1600" dirty="0" smtClean="0">
                <a:solidFill>
                  <a:schemeClr val="bg1"/>
                </a:solidFill>
              </a:rPr>
              <a:t>&lt;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tr</a:t>
            </a:r>
            <a:r>
              <a:rPr lang="en-US" altLang="ko-KR" sz="1600" dirty="0" smtClean="0">
                <a:solidFill>
                  <a:schemeClr val="bg1"/>
                </a:solidFill>
              </a:rPr>
              <a:t>&gt;</a:t>
            </a:r>
            <a:r>
              <a:rPr lang="ko-KR" altLang="en-US" sz="1600" dirty="0" smtClean="0">
                <a:solidFill>
                  <a:schemeClr val="bg1"/>
                </a:solidFill>
              </a:rPr>
              <a:t>태그 중 홀수 번째 요소에 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css</a:t>
            </a:r>
            <a:r>
              <a:rPr lang="en-US" altLang="ko-KR" sz="1600" dirty="0" smtClean="0">
                <a:solidFill>
                  <a:schemeClr val="bg1"/>
                </a:solidFill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</a:rPr>
              <a:t>스타일 적용 실제 홀수 번째 요소가 아닌 </a:t>
            </a:r>
            <a:r>
              <a:rPr lang="en-US" altLang="ko-KR" sz="1600" dirty="0" smtClean="0">
                <a:solidFill>
                  <a:schemeClr val="bg1"/>
                </a:solidFill>
              </a:rPr>
              <a:t>index</a:t>
            </a:r>
            <a:r>
              <a:rPr lang="ko-KR" altLang="en-US" sz="1600" dirty="0" smtClean="0">
                <a:solidFill>
                  <a:schemeClr val="bg1"/>
                </a:solidFill>
              </a:rPr>
              <a:t>가 홀수 인 것</a:t>
            </a:r>
            <a:r>
              <a:rPr lang="en-US" altLang="ko-KR" sz="1600" dirty="0" smtClean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725" y="792472"/>
            <a:ext cx="10126334" cy="5706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50706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5" y="84586"/>
            <a:ext cx="113601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+mn-ea"/>
              </a:rPr>
              <a:t>4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. :first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와 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:last 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필터 </a:t>
            </a:r>
            <a:r>
              <a:rPr lang="ko-KR" altLang="en-US" sz="4000" dirty="0" err="1" smtClean="0">
                <a:solidFill>
                  <a:schemeClr val="bg1"/>
                </a:solidFill>
                <a:latin typeface="+mn-ea"/>
              </a:rPr>
              <a:t>선택자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08838" y="3153802"/>
            <a:ext cx="98578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</a:rPr>
              <a:t>:first </a:t>
            </a:r>
            <a:r>
              <a:rPr lang="ko-KR" altLang="en-US" sz="2400" dirty="0" smtClean="0">
                <a:solidFill>
                  <a:schemeClr val="bg1"/>
                </a:solidFill>
              </a:rPr>
              <a:t>필터 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선택자는</a:t>
            </a:r>
            <a:r>
              <a:rPr lang="ko-KR" altLang="en-US" sz="2400" dirty="0" smtClean="0">
                <a:solidFill>
                  <a:schemeClr val="bg1"/>
                </a:solidFill>
              </a:rPr>
              <a:t> 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첫번째</a:t>
            </a:r>
            <a:r>
              <a:rPr lang="ko-KR" altLang="en-US" sz="2400" dirty="0" smtClean="0">
                <a:solidFill>
                  <a:schemeClr val="bg1"/>
                </a:solidFill>
              </a:rPr>
              <a:t> 요소를 반환 </a:t>
            </a:r>
            <a:r>
              <a:rPr lang="en-US" altLang="ko-KR" sz="2400" dirty="0" smtClean="0">
                <a:solidFill>
                  <a:schemeClr val="bg1"/>
                </a:solidFill>
              </a:rPr>
              <a:t>(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eq</a:t>
            </a:r>
            <a:r>
              <a:rPr lang="en-US" altLang="ko-KR" sz="2400" dirty="0" smtClean="0">
                <a:solidFill>
                  <a:schemeClr val="bg1"/>
                </a:solidFill>
              </a:rPr>
              <a:t>(0)</a:t>
            </a:r>
            <a:r>
              <a:rPr lang="ko-KR" altLang="en-US" sz="2400" dirty="0" smtClean="0">
                <a:solidFill>
                  <a:schemeClr val="bg1"/>
                </a:solidFill>
              </a:rPr>
              <a:t>과 동일</a:t>
            </a:r>
            <a:r>
              <a:rPr lang="en-US" altLang="ko-KR" sz="2400" dirty="0" smtClean="0">
                <a:solidFill>
                  <a:schemeClr val="bg1"/>
                </a:solidFill>
              </a:rPr>
              <a:t>)</a:t>
            </a:r>
          </a:p>
          <a:p>
            <a:endParaRPr lang="en-US" altLang="ko-KR" sz="2400" dirty="0" smtClean="0">
              <a:solidFill>
                <a:schemeClr val="bg1"/>
              </a:solidFill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:last </a:t>
            </a:r>
            <a:r>
              <a:rPr lang="ko-KR" altLang="en-US" sz="2400" dirty="0">
                <a:solidFill>
                  <a:schemeClr val="bg1"/>
                </a:solidFill>
              </a:rPr>
              <a:t>필터 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선택자는</a:t>
            </a:r>
            <a:r>
              <a:rPr lang="ko-KR" altLang="en-US" sz="2400" dirty="0" smtClean="0">
                <a:solidFill>
                  <a:schemeClr val="bg1"/>
                </a:solidFill>
              </a:rPr>
              <a:t> 마지막 </a:t>
            </a:r>
            <a:r>
              <a:rPr lang="ko-KR" altLang="en-US" sz="2400" dirty="0">
                <a:solidFill>
                  <a:schemeClr val="bg1"/>
                </a:solidFill>
              </a:rPr>
              <a:t>요소를 반환 </a:t>
            </a:r>
            <a:r>
              <a:rPr lang="en-US" altLang="ko-KR" sz="2400" dirty="0">
                <a:solidFill>
                  <a:schemeClr val="bg1"/>
                </a:solidFill>
              </a:rPr>
              <a:t>(</a:t>
            </a:r>
            <a:r>
              <a:rPr lang="en-US" altLang="ko-KR" sz="2400" dirty="0" err="1">
                <a:solidFill>
                  <a:schemeClr val="bg1"/>
                </a:solidFill>
              </a:rPr>
              <a:t>eq</a:t>
            </a:r>
            <a:r>
              <a:rPr lang="en-US" altLang="ko-KR" sz="2400" dirty="0" smtClean="0">
                <a:solidFill>
                  <a:schemeClr val="bg1"/>
                </a:solidFill>
              </a:rPr>
              <a:t>(-1)</a:t>
            </a:r>
            <a:r>
              <a:rPr lang="ko-KR" altLang="en-US" sz="2400" dirty="0">
                <a:solidFill>
                  <a:schemeClr val="bg1"/>
                </a:solidFill>
              </a:rPr>
              <a:t>과 동일</a:t>
            </a:r>
            <a:r>
              <a:rPr lang="en-US" altLang="ko-KR" sz="2400" dirty="0">
                <a:solidFill>
                  <a:schemeClr val="bg1"/>
                </a:solidFill>
              </a:rPr>
              <a:t>)</a:t>
            </a:r>
          </a:p>
          <a:p>
            <a:endParaRPr lang="en-US" altLang="ko-KR" sz="2400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302147" y="961254"/>
            <a:ext cx="25690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 smtClean="0">
                <a:solidFill>
                  <a:srgbClr val="51B6C4"/>
                </a:solidFill>
                <a:latin typeface="Consolas" panose="020B0609020204030204" pitchFamily="49" charset="0"/>
              </a:rPr>
              <a:t>$</a:t>
            </a:r>
            <a:r>
              <a:rPr lang="en-US" altLang="ko-KR" sz="2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":first"</a:t>
            </a:r>
            <a:r>
              <a:rPr lang="en-US" altLang="ko-KR" sz="2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2800" dirty="0" smtClean="0">
                <a:solidFill>
                  <a:srgbClr val="51B6C4"/>
                </a:solidFill>
                <a:latin typeface="Consolas" panose="020B0609020204030204" pitchFamily="49" charset="0"/>
              </a:rPr>
              <a:t>$</a:t>
            </a:r>
            <a:r>
              <a:rPr lang="en-US" altLang="ko-KR" sz="2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":last"</a:t>
            </a:r>
            <a:r>
              <a:rPr lang="en-US" altLang="ko-KR" sz="2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ko-KR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972222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5" y="84586"/>
            <a:ext cx="113601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+mn-ea"/>
              </a:rPr>
              <a:t>4. :first</a:t>
            </a:r>
            <a:r>
              <a:rPr lang="ko-KR" altLang="en-US" sz="4000" dirty="0">
                <a:solidFill>
                  <a:schemeClr val="bg1"/>
                </a:solidFill>
                <a:latin typeface="+mn-ea"/>
              </a:rPr>
              <a:t>와 </a:t>
            </a:r>
            <a:r>
              <a:rPr lang="en-US" altLang="ko-KR" sz="4000" dirty="0">
                <a:solidFill>
                  <a:schemeClr val="bg1"/>
                </a:solidFill>
                <a:latin typeface="+mn-ea"/>
              </a:rPr>
              <a:t>:last </a:t>
            </a:r>
            <a:r>
              <a:rPr lang="ko-KR" altLang="en-US" sz="4000" dirty="0">
                <a:solidFill>
                  <a:schemeClr val="bg1"/>
                </a:solidFill>
                <a:latin typeface="+mn-ea"/>
              </a:rPr>
              <a:t>필터 </a:t>
            </a:r>
            <a:r>
              <a:rPr lang="ko-KR" altLang="en-US" sz="4000" dirty="0" err="1">
                <a:solidFill>
                  <a:schemeClr val="bg1"/>
                </a:solidFill>
                <a:latin typeface="+mn-ea"/>
              </a:rPr>
              <a:t>선택자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91590" y="4772036"/>
            <a:ext cx="5442207" cy="5847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</a:rPr>
              <a:t>&lt;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tr</a:t>
            </a:r>
            <a:r>
              <a:rPr lang="en-US" altLang="ko-KR" sz="1600" dirty="0" smtClean="0">
                <a:solidFill>
                  <a:schemeClr val="bg1"/>
                </a:solidFill>
              </a:rPr>
              <a:t>&gt;</a:t>
            </a:r>
            <a:r>
              <a:rPr lang="ko-KR" altLang="en-US" sz="1600" dirty="0" smtClean="0">
                <a:solidFill>
                  <a:schemeClr val="bg1"/>
                </a:solidFill>
              </a:rPr>
              <a:t>태그 중 첫 번째 요소를 선택하여 배경색을 변경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r>
              <a:rPr lang="en-US" altLang="ko-KR" sz="1600" dirty="0" smtClean="0">
                <a:solidFill>
                  <a:schemeClr val="bg1"/>
                </a:solidFill>
              </a:rPr>
              <a:t>&lt;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tr</a:t>
            </a:r>
            <a:r>
              <a:rPr lang="en-US" altLang="ko-KR" sz="1600" dirty="0" smtClean="0">
                <a:solidFill>
                  <a:schemeClr val="bg1"/>
                </a:solidFill>
              </a:rPr>
              <a:t>&gt;</a:t>
            </a:r>
            <a:r>
              <a:rPr lang="ko-KR" altLang="en-US" sz="1600" dirty="0" smtClean="0">
                <a:solidFill>
                  <a:schemeClr val="bg1"/>
                </a:solidFill>
              </a:rPr>
              <a:t>태그 중 마지막 요소를 선택하여 글꼴 스타일을 변경</a:t>
            </a:r>
            <a:endParaRPr lang="en-US" altLang="ko-KR" sz="1600" dirty="0" smtClean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725" y="792472"/>
            <a:ext cx="10120237" cy="571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95196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5" y="84586"/>
            <a:ext cx="113601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5. :</a:t>
            </a:r>
            <a:r>
              <a:rPr lang="en-US" altLang="ko-KR" sz="4000" dirty="0" err="1" smtClean="0">
                <a:solidFill>
                  <a:schemeClr val="bg1"/>
                </a:solidFill>
                <a:latin typeface="+mn-ea"/>
              </a:rPr>
              <a:t>gt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(index)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와 </a:t>
            </a:r>
            <a:r>
              <a:rPr lang="en-US" altLang="ko-KR" sz="4000" dirty="0" err="1" smtClean="0">
                <a:solidFill>
                  <a:schemeClr val="bg1"/>
                </a:solidFill>
                <a:latin typeface="+mn-ea"/>
              </a:rPr>
              <a:t>lt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(index) 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필터 </a:t>
            </a:r>
            <a:r>
              <a:rPr lang="ko-KR" altLang="en-US" sz="4000" dirty="0" err="1" smtClean="0">
                <a:solidFill>
                  <a:schemeClr val="bg1"/>
                </a:solidFill>
                <a:latin typeface="+mn-ea"/>
              </a:rPr>
              <a:t>선택자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7725" y="2696602"/>
            <a:ext cx="105483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</a:rPr>
              <a:t>: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gt</a:t>
            </a:r>
            <a:r>
              <a:rPr lang="en-US" altLang="ko-KR" sz="2400" dirty="0" smtClean="0">
                <a:solidFill>
                  <a:schemeClr val="bg1"/>
                </a:solidFill>
              </a:rPr>
              <a:t>(index) 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선택자는</a:t>
            </a:r>
            <a:r>
              <a:rPr lang="ko-KR" altLang="en-US" sz="2400" dirty="0" smtClean="0">
                <a:solidFill>
                  <a:schemeClr val="bg1"/>
                </a:solidFill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</a:rPr>
              <a:t>‘greater than</a:t>
            </a:r>
            <a:r>
              <a:rPr lang="ko-KR" altLang="en-US" sz="2400" dirty="0" smtClean="0">
                <a:solidFill>
                  <a:schemeClr val="bg1"/>
                </a:solidFill>
              </a:rPr>
              <a:t>의 의미로 동작 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endParaRPr lang="en-US" altLang="ko-KR" sz="2400" dirty="0" smtClean="0">
              <a:solidFill>
                <a:schemeClr val="bg1"/>
              </a:solidFill>
            </a:endParaRPr>
          </a:p>
          <a:p>
            <a:r>
              <a:rPr lang="ko-KR" altLang="en-US" sz="2400" dirty="0" smtClean="0">
                <a:solidFill>
                  <a:schemeClr val="bg1"/>
                </a:solidFill>
              </a:rPr>
              <a:t>지정된 </a:t>
            </a:r>
            <a:r>
              <a:rPr lang="en-US" altLang="ko-KR" sz="2400" dirty="0" smtClean="0">
                <a:solidFill>
                  <a:schemeClr val="bg1"/>
                </a:solidFill>
              </a:rPr>
              <a:t>index</a:t>
            </a:r>
            <a:r>
              <a:rPr lang="ko-KR" altLang="en-US" sz="2400" dirty="0" smtClean="0">
                <a:solidFill>
                  <a:schemeClr val="bg1"/>
                </a:solidFill>
              </a:rPr>
              <a:t>보다 큰 </a:t>
            </a:r>
            <a:r>
              <a:rPr lang="en-US" altLang="ko-KR" sz="2400" dirty="0" smtClean="0">
                <a:solidFill>
                  <a:schemeClr val="bg1"/>
                </a:solidFill>
              </a:rPr>
              <a:t>index</a:t>
            </a:r>
            <a:r>
              <a:rPr lang="ko-KR" altLang="en-US" sz="2400" dirty="0" smtClean="0">
                <a:solidFill>
                  <a:schemeClr val="bg1"/>
                </a:solidFill>
              </a:rPr>
              <a:t>에 해당하는 요소들을 반환 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endParaRPr lang="en-US" altLang="ko-KR" sz="2400" dirty="0" smtClean="0">
              <a:solidFill>
                <a:schemeClr val="bg1"/>
              </a:solidFill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: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lt</a:t>
            </a:r>
            <a:r>
              <a:rPr lang="en-US" altLang="ko-KR" sz="2400" dirty="0" smtClean="0">
                <a:solidFill>
                  <a:schemeClr val="bg1"/>
                </a:solidFill>
              </a:rPr>
              <a:t>(index) 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선택자는</a:t>
            </a:r>
            <a:r>
              <a:rPr lang="ko-KR" altLang="en-US" sz="2400" dirty="0" smtClean="0">
                <a:solidFill>
                  <a:schemeClr val="bg1"/>
                </a:solidFill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</a:rPr>
              <a:t>‘less</a:t>
            </a:r>
            <a:r>
              <a:rPr lang="ko-KR" altLang="en-US" sz="2400" dirty="0" smtClean="0">
                <a:solidFill>
                  <a:schemeClr val="bg1"/>
                </a:solidFill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</a:rPr>
              <a:t>than’</a:t>
            </a:r>
            <a:r>
              <a:rPr lang="ko-KR" altLang="en-US" sz="2400" dirty="0" smtClean="0">
                <a:solidFill>
                  <a:schemeClr val="bg1"/>
                </a:solidFill>
              </a:rPr>
              <a:t>의 의미로 동작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endParaRPr lang="en-US" altLang="ko-KR" sz="2400" dirty="0" smtClean="0">
              <a:solidFill>
                <a:schemeClr val="bg1"/>
              </a:solidFill>
            </a:endParaRPr>
          </a:p>
          <a:p>
            <a:r>
              <a:rPr lang="ko-KR" altLang="en-US" sz="2400" dirty="0" smtClean="0">
                <a:solidFill>
                  <a:schemeClr val="bg1"/>
                </a:solidFill>
              </a:rPr>
              <a:t>지정된 </a:t>
            </a:r>
            <a:r>
              <a:rPr lang="en-US" altLang="ko-KR" sz="2400" dirty="0" smtClean="0">
                <a:solidFill>
                  <a:schemeClr val="bg1"/>
                </a:solidFill>
              </a:rPr>
              <a:t>index</a:t>
            </a:r>
            <a:r>
              <a:rPr lang="ko-KR" altLang="en-US" sz="2400" dirty="0" smtClean="0">
                <a:solidFill>
                  <a:schemeClr val="bg1"/>
                </a:solidFill>
              </a:rPr>
              <a:t>보다 작은 </a:t>
            </a:r>
            <a:r>
              <a:rPr lang="en-US" altLang="ko-KR" sz="2400" dirty="0" smtClean="0">
                <a:solidFill>
                  <a:schemeClr val="bg1"/>
                </a:solidFill>
              </a:rPr>
              <a:t>index</a:t>
            </a:r>
            <a:r>
              <a:rPr lang="ko-KR" altLang="en-US" sz="2400" dirty="0" smtClean="0">
                <a:solidFill>
                  <a:schemeClr val="bg1"/>
                </a:solidFill>
              </a:rPr>
              <a:t>에 해당하는 요소들을 반환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ko-KR" altLang="en-US" sz="2400" dirty="0" smtClean="0">
                <a:solidFill>
                  <a:schemeClr val="bg1"/>
                </a:solidFill>
              </a:rPr>
              <a:t>두 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선택자</a:t>
            </a:r>
            <a:r>
              <a:rPr lang="ko-KR" altLang="en-US" sz="2400" dirty="0" smtClean="0">
                <a:solidFill>
                  <a:schemeClr val="bg1"/>
                </a:solidFill>
              </a:rPr>
              <a:t> 모두 음수 값 지정이 가능</a:t>
            </a:r>
            <a:r>
              <a:rPr lang="en-US" altLang="ko-KR" sz="2400" dirty="0" smtClean="0">
                <a:solidFill>
                  <a:schemeClr val="bg1"/>
                </a:solidFill>
              </a:rPr>
              <a:t>(</a:t>
            </a:r>
            <a:r>
              <a:rPr lang="ko-KR" altLang="en-US" sz="2400" dirty="0" smtClean="0">
                <a:solidFill>
                  <a:schemeClr val="bg1"/>
                </a:solidFill>
              </a:rPr>
              <a:t>음수 값은 마지막 요소부터 카운트</a:t>
            </a:r>
            <a:r>
              <a:rPr lang="en-US" altLang="ko-KR" sz="2400" dirty="0" smtClean="0">
                <a:solidFill>
                  <a:schemeClr val="bg1"/>
                </a:solidFill>
              </a:rPr>
              <a:t>)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572734" y="1119874"/>
            <a:ext cx="353008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 smtClean="0">
                <a:solidFill>
                  <a:srgbClr val="51B6C4"/>
                </a:solidFill>
                <a:latin typeface="Consolas" panose="020B0609020204030204" pitchFamily="49" charset="0"/>
              </a:rPr>
              <a:t>$</a:t>
            </a:r>
            <a:r>
              <a:rPr lang="en-US" altLang="ko-KR" sz="2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":</a:t>
            </a:r>
            <a:r>
              <a:rPr lang="en-US" altLang="ko-KR" sz="2800" dirty="0" err="1" smtClean="0">
                <a:solidFill>
                  <a:srgbClr val="CE9178"/>
                </a:solidFill>
                <a:latin typeface="Consolas" panose="020B0609020204030204" pitchFamily="49" charset="0"/>
              </a:rPr>
              <a:t>gt</a:t>
            </a:r>
            <a:r>
              <a:rPr lang="en-US" altLang="ko-KR" sz="2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(index)"</a:t>
            </a:r>
            <a:r>
              <a:rPr lang="en-US" altLang="ko-KR" sz="2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ko-KR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2800" dirty="0" smtClean="0">
                <a:solidFill>
                  <a:srgbClr val="51B6C4"/>
                </a:solidFill>
                <a:latin typeface="Consolas" panose="020B0609020204030204" pitchFamily="49" charset="0"/>
              </a:rPr>
              <a:t>$</a:t>
            </a:r>
            <a:r>
              <a:rPr lang="en-US" altLang="ko-KR" sz="2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":</a:t>
            </a:r>
            <a:r>
              <a:rPr lang="en-US" altLang="ko-KR" sz="2800" dirty="0" err="1">
                <a:solidFill>
                  <a:srgbClr val="CE9178"/>
                </a:solidFill>
                <a:latin typeface="Consolas" panose="020B0609020204030204" pitchFamily="49" charset="0"/>
              </a:rPr>
              <a:t>l</a:t>
            </a:r>
            <a:r>
              <a:rPr lang="en-US" altLang="ko-KR" sz="2800" dirty="0" err="1" smtClean="0">
                <a:solidFill>
                  <a:srgbClr val="CE9178"/>
                </a:solidFill>
                <a:latin typeface="Consolas" panose="020B0609020204030204" pitchFamily="49" charset="0"/>
              </a:rPr>
              <a:t>t</a:t>
            </a:r>
            <a:r>
              <a:rPr lang="en-US" altLang="ko-KR" sz="2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(-index)"</a:t>
            </a:r>
            <a:r>
              <a:rPr lang="en-US" altLang="ko-KR" sz="2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ko-KR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9636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5" y="84586"/>
            <a:ext cx="113601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+mn-ea"/>
              </a:rPr>
              <a:t>5. :</a:t>
            </a:r>
            <a:r>
              <a:rPr lang="en-US" altLang="ko-KR" sz="4000" dirty="0" err="1">
                <a:solidFill>
                  <a:schemeClr val="bg1"/>
                </a:solidFill>
                <a:latin typeface="+mn-ea"/>
              </a:rPr>
              <a:t>gt</a:t>
            </a:r>
            <a:r>
              <a:rPr lang="en-US" altLang="ko-KR" sz="4000" dirty="0">
                <a:solidFill>
                  <a:schemeClr val="bg1"/>
                </a:solidFill>
                <a:latin typeface="+mn-ea"/>
              </a:rPr>
              <a:t>(index)</a:t>
            </a:r>
            <a:r>
              <a:rPr lang="ko-KR" altLang="en-US" sz="4000" dirty="0">
                <a:solidFill>
                  <a:schemeClr val="bg1"/>
                </a:solidFill>
                <a:latin typeface="+mn-ea"/>
              </a:rPr>
              <a:t>와 </a:t>
            </a:r>
            <a:r>
              <a:rPr lang="en-US" altLang="ko-KR" sz="4000" dirty="0" err="1">
                <a:solidFill>
                  <a:schemeClr val="bg1"/>
                </a:solidFill>
                <a:latin typeface="+mn-ea"/>
              </a:rPr>
              <a:t>lt</a:t>
            </a:r>
            <a:r>
              <a:rPr lang="en-US" altLang="ko-KR" sz="4000" dirty="0">
                <a:solidFill>
                  <a:schemeClr val="bg1"/>
                </a:solidFill>
                <a:latin typeface="+mn-ea"/>
              </a:rPr>
              <a:t>(index) </a:t>
            </a:r>
            <a:r>
              <a:rPr lang="ko-KR" altLang="en-US" sz="4000" dirty="0">
                <a:solidFill>
                  <a:schemeClr val="bg1"/>
                </a:solidFill>
                <a:latin typeface="+mn-ea"/>
              </a:rPr>
              <a:t>필터 </a:t>
            </a:r>
            <a:r>
              <a:rPr lang="ko-KR" altLang="en-US" sz="4000" dirty="0" err="1">
                <a:solidFill>
                  <a:schemeClr val="bg1"/>
                </a:solidFill>
                <a:latin typeface="+mn-ea"/>
              </a:rPr>
              <a:t>선택자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44333" y="3736339"/>
            <a:ext cx="8677553" cy="5847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</a:rPr>
              <a:t>&lt;td&gt;</a:t>
            </a:r>
            <a:r>
              <a:rPr lang="ko-KR" altLang="en-US" sz="1600" dirty="0" smtClean="0">
                <a:solidFill>
                  <a:schemeClr val="bg1"/>
                </a:solidFill>
              </a:rPr>
              <a:t>태그 중에서 </a:t>
            </a:r>
            <a:r>
              <a:rPr lang="en-US" altLang="ko-KR" sz="1600" dirty="0" smtClean="0">
                <a:solidFill>
                  <a:schemeClr val="bg1"/>
                </a:solidFill>
              </a:rPr>
              <a:t>index</a:t>
            </a:r>
            <a:r>
              <a:rPr lang="ko-KR" altLang="en-US" sz="1600" dirty="0" smtClean="0">
                <a:solidFill>
                  <a:schemeClr val="bg1"/>
                </a:solidFill>
              </a:rPr>
              <a:t>값이 </a:t>
            </a:r>
            <a:r>
              <a:rPr lang="en-US" altLang="ko-KR" sz="1600" dirty="0" smtClean="0">
                <a:solidFill>
                  <a:schemeClr val="bg1"/>
                </a:solidFill>
              </a:rPr>
              <a:t>4</a:t>
            </a:r>
            <a:r>
              <a:rPr lang="ko-KR" altLang="en-US" sz="1600" dirty="0" smtClean="0">
                <a:solidFill>
                  <a:schemeClr val="bg1"/>
                </a:solidFill>
              </a:rPr>
              <a:t>보다 큰 요소들을 선택하여 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css</a:t>
            </a:r>
            <a:r>
              <a:rPr lang="en-US" altLang="ko-KR" sz="1600" dirty="0" smtClean="0">
                <a:solidFill>
                  <a:schemeClr val="bg1"/>
                </a:solidFill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</a:rPr>
              <a:t>스타일 적용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r>
              <a:rPr lang="en-US" altLang="ko-KR" sz="1600" dirty="0" smtClean="0">
                <a:solidFill>
                  <a:schemeClr val="bg1"/>
                </a:solidFill>
              </a:rPr>
              <a:t>&lt;td&gt;</a:t>
            </a:r>
            <a:r>
              <a:rPr lang="ko-KR" altLang="en-US" sz="1600" dirty="0" smtClean="0">
                <a:solidFill>
                  <a:schemeClr val="bg1"/>
                </a:solidFill>
              </a:rPr>
              <a:t>태그 중에서 </a:t>
            </a:r>
            <a:r>
              <a:rPr lang="en-US" altLang="ko-KR" sz="1600" dirty="0" smtClean="0">
                <a:solidFill>
                  <a:schemeClr val="bg1"/>
                </a:solidFill>
              </a:rPr>
              <a:t>index</a:t>
            </a:r>
            <a:r>
              <a:rPr lang="ko-KR" altLang="en-US" sz="1600" dirty="0" smtClean="0">
                <a:solidFill>
                  <a:schemeClr val="bg1"/>
                </a:solidFill>
              </a:rPr>
              <a:t>값이 </a:t>
            </a:r>
            <a:r>
              <a:rPr lang="en-US" altLang="ko-KR" sz="1600" dirty="0" smtClean="0">
                <a:solidFill>
                  <a:schemeClr val="bg1"/>
                </a:solidFill>
              </a:rPr>
              <a:t>-2</a:t>
            </a:r>
            <a:r>
              <a:rPr lang="ko-KR" altLang="en-US" sz="1600" dirty="0" smtClean="0">
                <a:solidFill>
                  <a:schemeClr val="bg1"/>
                </a:solidFill>
              </a:rPr>
              <a:t>보다</a:t>
            </a:r>
            <a:r>
              <a:rPr lang="en-US" altLang="ko-KR" sz="1600" dirty="0" smtClean="0">
                <a:solidFill>
                  <a:schemeClr val="bg1"/>
                </a:solidFill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</a:rPr>
              <a:t>큰 요소들을 선택 </a:t>
            </a:r>
            <a:r>
              <a:rPr lang="en-US" altLang="ko-KR" sz="1600" dirty="0" smtClean="0">
                <a:solidFill>
                  <a:schemeClr val="bg1"/>
                </a:solidFill>
              </a:rPr>
              <a:t>“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gt</a:t>
            </a:r>
            <a:r>
              <a:rPr lang="en-US" altLang="ko-KR" sz="1600" dirty="0" smtClean="0">
                <a:solidFill>
                  <a:schemeClr val="bg1"/>
                </a:solidFill>
              </a:rPr>
              <a:t>(-2)”</a:t>
            </a:r>
            <a:r>
              <a:rPr lang="ko-KR" altLang="en-US" sz="1600" dirty="0" smtClean="0">
                <a:solidFill>
                  <a:schemeClr val="bg1"/>
                </a:solidFill>
              </a:rPr>
              <a:t>문자열 설정</a:t>
            </a:r>
            <a:endParaRPr lang="en-US" altLang="ko-KR" sz="1600" dirty="0" smtClean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725" y="1020335"/>
            <a:ext cx="8431499" cy="5432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13352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5" y="84586"/>
            <a:ext cx="113601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+mn-ea"/>
              </a:rPr>
              <a:t>6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. :not(selector) 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필터 </a:t>
            </a:r>
            <a:r>
              <a:rPr lang="ko-KR" altLang="en-US" sz="4000" dirty="0" err="1" smtClean="0">
                <a:solidFill>
                  <a:schemeClr val="bg1"/>
                </a:solidFill>
                <a:latin typeface="+mn-ea"/>
              </a:rPr>
              <a:t>선택자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372334" y="1387542"/>
            <a:ext cx="3930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smtClean="0">
                <a:solidFill>
                  <a:srgbClr val="51B6C4"/>
                </a:solidFill>
                <a:latin typeface="Consolas" panose="020B0609020204030204" pitchFamily="49" charset="0"/>
              </a:rPr>
              <a:t>$</a:t>
            </a:r>
            <a:r>
              <a:rPr lang="en-US" altLang="ko-KR" sz="2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":not(selector)"</a:t>
            </a:r>
            <a:r>
              <a:rPr lang="en-US" altLang="ko-KR" sz="2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ko-KR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7725" y="2696602"/>
            <a:ext cx="105483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</a:rPr>
              <a:t>selector</a:t>
            </a:r>
            <a:r>
              <a:rPr lang="ko-KR" altLang="en-US" sz="2400" dirty="0" smtClean="0">
                <a:solidFill>
                  <a:schemeClr val="bg1"/>
                </a:solidFill>
              </a:rPr>
              <a:t>와 일치하지 않는 모든 요소를 반환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selector</a:t>
            </a:r>
            <a:r>
              <a:rPr lang="ko-KR" altLang="en-US" sz="2400" dirty="0" smtClean="0">
                <a:solidFill>
                  <a:schemeClr val="bg1"/>
                </a:solidFill>
              </a:rPr>
              <a:t>의 위치에는 앞서 배운 모든 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선택자를</a:t>
            </a:r>
            <a:r>
              <a:rPr lang="ko-KR" altLang="en-US" sz="2400" dirty="0" smtClean="0">
                <a:solidFill>
                  <a:schemeClr val="bg1"/>
                </a:solidFill>
              </a:rPr>
              <a:t> 사용 가능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725227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725" y="983172"/>
            <a:ext cx="10931075" cy="515766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57725" y="84586"/>
            <a:ext cx="113601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+mn-ea"/>
              </a:rPr>
              <a:t>6. :not(selector) </a:t>
            </a:r>
            <a:r>
              <a:rPr lang="ko-KR" altLang="en-US" sz="4000" dirty="0">
                <a:solidFill>
                  <a:schemeClr val="bg1"/>
                </a:solidFill>
                <a:latin typeface="+mn-ea"/>
              </a:rPr>
              <a:t>필터 </a:t>
            </a:r>
            <a:r>
              <a:rPr lang="ko-KR" altLang="en-US" sz="4000" dirty="0" err="1">
                <a:solidFill>
                  <a:schemeClr val="bg1"/>
                </a:solidFill>
                <a:latin typeface="+mn-ea"/>
              </a:rPr>
              <a:t>선택자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63078" y="3381776"/>
            <a:ext cx="8854750" cy="5847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</a:rPr>
              <a:t>:checked </a:t>
            </a:r>
            <a:r>
              <a:rPr lang="ko-KR" altLang="en-US" sz="1600" dirty="0" smtClean="0">
                <a:solidFill>
                  <a:schemeClr val="bg1"/>
                </a:solidFill>
              </a:rPr>
              <a:t>필터 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선택자는</a:t>
            </a:r>
            <a:r>
              <a:rPr lang="ko-KR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</a:rPr>
              <a:t>&lt;form&gt; </a:t>
            </a:r>
            <a:r>
              <a:rPr lang="ko-KR" altLang="en-US" sz="1600" dirty="0" smtClean="0">
                <a:solidFill>
                  <a:schemeClr val="bg1"/>
                </a:solidFill>
              </a:rPr>
              <a:t>태그 내에서 사용하는 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선택자로서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</a:rPr>
              <a:t>check</a:t>
            </a:r>
            <a:r>
              <a:rPr lang="ko-KR" altLang="en-US" sz="1600" dirty="0" smtClean="0">
                <a:solidFill>
                  <a:schemeClr val="bg1"/>
                </a:solidFill>
              </a:rPr>
              <a:t>된 모든 요소를 반환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r>
              <a:rPr lang="en-US" altLang="ko-KR" sz="1600" dirty="0" smtClean="0">
                <a:solidFill>
                  <a:schemeClr val="bg1"/>
                </a:solidFill>
              </a:rPr>
              <a:t>:not(:checked)</a:t>
            </a:r>
            <a:r>
              <a:rPr lang="ko-KR" altLang="en-US" sz="1600" dirty="0" smtClean="0">
                <a:solidFill>
                  <a:schemeClr val="bg1"/>
                </a:solidFill>
              </a:rPr>
              <a:t>는 선택되지 않은 요소를 반환</a:t>
            </a:r>
            <a:endParaRPr lang="en-US" altLang="ko-KR" sz="16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997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838200" y="2238"/>
            <a:ext cx="10515600" cy="903849"/>
          </a:xfrm>
        </p:spPr>
        <p:txBody>
          <a:bodyPr>
            <a:norm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+mj-ea"/>
              </a:rPr>
              <a:t>$(document).ready()</a:t>
            </a:r>
            <a:r>
              <a:rPr lang="ko-KR" altLang="en-US" sz="3200" dirty="0" smtClean="0">
                <a:solidFill>
                  <a:schemeClr val="bg1"/>
                </a:solidFill>
                <a:latin typeface="+mj-ea"/>
              </a:rPr>
              <a:t>함수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8474" y="906087"/>
            <a:ext cx="1063504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400" dirty="0" smtClean="0">
                <a:solidFill>
                  <a:schemeClr val="bg1"/>
                </a:solidFill>
              </a:rPr>
              <a:t>jQuery</a:t>
            </a:r>
            <a:r>
              <a:rPr lang="ko-KR" altLang="en-US" sz="2400" dirty="0" smtClean="0">
                <a:solidFill>
                  <a:schemeClr val="bg1"/>
                </a:solidFill>
              </a:rPr>
              <a:t>를 사용하는 모든 페이지는 </a:t>
            </a:r>
            <a:r>
              <a:rPr lang="en-US" altLang="ko-KR" sz="2400" dirty="0" smtClean="0">
                <a:solidFill>
                  <a:schemeClr val="bg1"/>
                </a:solidFill>
              </a:rPr>
              <a:t>ready()</a:t>
            </a:r>
            <a:r>
              <a:rPr lang="ko-KR" altLang="en-US" sz="2400" dirty="0" smtClean="0">
                <a:solidFill>
                  <a:schemeClr val="bg1"/>
                </a:solidFill>
              </a:rPr>
              <a:t>함수로 시작</a:t>
            </a:r>
            <a:endParaRPr lang="en-US" altLang="ko-KR" sz="24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2400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24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400" dirty="0" err="1" smtClean="0">
                <a:solidFill>
                  <a:schemeClr val="bg1"/>
                </a:solidFill>
              </a:rPr>
              <a:t>javascript</a:t>
            </a:r>
            <a:r>
              <a:rPr lang="ko-KR" altLang="en-US" sz="2400" dirty="0" smtClean="0">
                <a:solidFill>
                  <a:schemeClr val="bg1"/>
                </a:solidFill>
              </a:rPr>
              <a:t>와 </a:t>
            </a:r>
            <a:r>
              <a:rPr lang="en-US" altLang="ko-KR" sz="2400" dirty="0" smtClean="0">
                <a:solidFill>
                  <a:schemeClr val="bg1"/>
                </a:solidFill>
              </a:rPr>
              <a:t>jQuery</a:t>
            </a:r>
            <a:r>
              <a:rPr lang="ko-KR" altLang="en-US" sz="2400" dirty="0" smtClean="0">
                <a:solidFill>
                  <a:schemeClr val="bg1"/>
                </a:solidFill>
              </a:rPr>
              <a:t>에서 </a:t>
            </a:r>
            <a:r>
              <a:rPr lang="en-US" altLang="ko-KR" sz="2400" dirty="0" smtClean="0">
                <a:solidFill>
                  <a:schemeClr val="bg1"/>
                </a:solidFill>
              </a:rPr>
              <a:t>DOM </a:t>
            </a:r>
            <a:r>
              <a:rPr lang="ko-KR" altLang="en-US" sz="2400" dirty="0" smtClean="0">
                <a:solidFill>
                  <a:schemeClr val="bg1"/>
                </a:solidFill>
              </a:rPr>
              <a:t>객체를 사용하기 위해서는 반드시 </a:t>
            </a:r>
            <a:r>
              <a:rPr lang="en-US" altLang="ko-KR" sz="2400" dirty="0" smtClean="0">
                <a:solidFill>
                  <a:schemeClr val="bg1"/>
                </a:solidFill>
              </a:rPr>
              <a:t>HTML</a:t>
            </a:r>
            <a:r>
              <a:rPr lang="ko-KR" altLang="en-US" sz="2400" dirty="0" smtClean="0">
                <a:solidFill>
                  <a:schemeClr val="bg1"/>
                </a:solidFill>
              </a:rPr>
              <a:t>의 모든 문서가 로드</a:t>
            </a:r>
            <a:r>
              <a:rPr lang="en-US" altLang="ko-KR" sz="2400" dirty="0" smtClean="0">
                <a:solidFill>
                  <a:schemeClr val="bg1"/>
                </a:solidFill>
              </a:rPr>
              <a:t>(</a:t>
            </a:r>
            <a:r>
              <a:rPr lang="ko-KR" altLang="en-US" sz="2400" dirty="0" smtClean="0">
                <a:solidFill>
                  <a:schemeClr val="bg1"/>
                </a:solidFill>
              </a:rPr>
              <a:t>준비상태</a:t>
            </a:r>
            <a:r>
              <a:rPr lang="en-US" altLang="ko-KR" sz="2400" dirty="0" smtClean="0">
                <a:solidFill>
                  <a:schemeClr val="bg1"/>
                </a:solidFill>
              </a:rPr>
              <a:t>)</a:t>
            </a:r>
            <a:r>
              <a:rPr lang="ko-KR" altLang="en-US" sz="2400" dirty="0" smtClean="0">
                <a:solidFill>
                  <a:schemeClr val="bg1"/>
                </a:solidFill>
              </a:rPr>
              <a:t>되어야 한다</a:t>
            </a:r>
            <a:r>
              <a:rPr lang="en-US" altLang="ko-KR" sz="2400" dirty="0" smtClean="0">
                <a:solidFill>
                  <a:schemeClr val="bg1"/>
                </a:solidFill>
              </a:rPr>
              <a:t>.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400" dirty="0" err="1" smtClean="0">
                <a:solidFill>
                  <a:schemeClr val="bg1"/>
                </a:solidFill>
              </a:rPr>
              <a:t>window.onload</a:t>
            </a:r>
            <a:r>
              <a:rPr lang="ko-KR" altLang="en-US" sz="2400" dirty="0" smtClean="0">
                <a:solidFill>
                  <a:schemeClr val="bg1"/>
                </a:solidFill>
              </a:rPr>
              <a:t>와 같은 기능 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400" dirty="0" smtClean="0">
                <a:solidFill>
                  <a:schemeClr val="bg1"/>
                </a:solidFill>
              </a:rPr>
              <a:t>하나의 웹 페이지에서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window.onload</a:t>
            </a:r>
            <a:r>
              <a:rPr lang="ko-KR" altLang="en-US" sz="2400" dirty="0" smtClean="0">
                <a:solidFill>
                  <a:schemeClr val="bg1"/>
                </a:solidFill>
              </a:rPr>
              <a:t> 이벤트 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핸들러는</a:t>
            </a:r>
            <a:r>
              <a:rPr lang="ko-KR" altLang="en-US" sz="2400" dirty="0" smtClean="0">
                <a:solidFill>
                  <a:schemeClr val="bg1"/>
                </a:solidFill>
              </a:rPr>
              <a:t> 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한번만사용</a:t>
            </a:r>
            <a:r>
              <a:rPr lang="ko-KR" altLang="en-US" sz="2400" dirty="0" smtClean="0">
                <a:solidFill>
                  <a:schemeClr val="bg1"/>
                </a:solidFill>
              </a:rPr>
              <a:t> 가능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400" dirty="0" smtClean="0">
                <a:solidFill>
                  <a:schemeClr val="bg1"/>
                </a:solidFill>
              </a:rPr>
              <a:t>ready()</a:t>
            </a:r>
            <a:r>
              <a:rPr lang="ko-KR" altLang="en-US" sz="2400" dirty="0" smtClean="0">
                <a:solidFill>
                  <a:schemeClr val="bg1"/>
                </a:solidFill>
              </a:rPr>
              <a:t>함수는 여러 번 사용 가능 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550" y="1741098"/>
            <a:ext cx="2314898" cy="65731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8522" y="4855009"/>
            <a:ext cx="2983673" cy="1772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72479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5" y="84586"/>
            <a:ext cx="113601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+mn-ea"/>
              </a:rPr>
              <a:t>7. :focus </a:t>
            </a:r>
            <a:r>
              <a:rPr lang="ko-KR" altLang="en-US" sz="4000" dirty="0">
                <a:solidFill>
                  <a:schemeClr val="bg1"/>
                </a:solidFill>
                <a:latin typeface="+mn-ea"/>
              </a:rPr>
              <a:t>필터 </a:t>
            </a:r>
            <a:r>
              <a:rPr lang="ko-KR" altLang="en-US" sz="4000" dirty="0" err="1">
                <a:solidFill>
                  <a:schemeClr val="bg1"/>
                </a:solidFill>
                <a:latin typeface="+mn-ea"/>
              </a:rPr>
              <a:t>선택자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161011" y="1284906"/>
            <a:ext cx="23535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smtClean="0">
                <a:solidFill>
                  <a:srgbClr val="51B6C4"/>
                </a:solidFill>
                <a:latin typeface="Consolas" panose="020B0609020204030204" pitchFamily="49" charset="0"/>
              </a:rPr>
              <a:t>$</a:t>
            </a:r>
            <a:r>
              <a:rPr lang="en-US" altLang="ko-KR" sz="2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":focus"</a:t>
            </a:r>
            <a:r>
              <a:rPr lang="en-US" altLang="ko-KR" sz="2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ko-KR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7725" y="2300560"/>
            <a:ext cx="1114549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</a:rPr>
              <a:t>현재 포커스 받은 요소를 반환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ko-KR" altLang="en-US" sz="2400" dirty="0" smtClean="0">
                <a:solidFill>
                  <a:schemeClr val="bg1"/>
                </a:solidFill>
              </a:rPr>
              <a:t>일반적으로 </a:t>
            </a:r>
            <a:r>
              <a:rPr lang="en-US" altLang="ko-KR" sz="2400" dirty="0">
                <a:solidFill>
                  <a:schemeClr val="bg1"/>
                </a:solidFill>
              </a:rPr>
              <a:t>$( "</a:t>
            </a:r>
            <a:r>
              <a:rPr lang="en-US" altLang="ko-KR" sz="2400" dirty="0" err="1">
                <a:solidFill>
                  <a:schemeClr val="bg1"/>
                </a:solidFill>
              </a:rPr>
              <a:t>input:focus</a:t>
            </a:r>
            <a:r>
              <a:rPr lang="en-US" altLang="ko-KR" sz="2400" dirty="0">
                <a:solidFill>
                  <a:schemeClr val="bg1"/>
                </a:solidFill>
              </a:rPr>
              <a:t>" </a:t>
            </a:r>
            <a:r>
              <a:rPr lang="en-US" altLang="ko-KR" sz="2400" dirty="0" smtClean="0">
                <a:solidFill>
                  <a:schemeClr val="bg1"/>
                </a:solidFill>
              </a:rPr>
              <a:t>)</a:t>
            </a:r>
            <a:r>
              <a:rPr lang="ko-KR" altLang="en-US" sz="2400" dirty="0" smtClean="0">
                <a:solidFill>
                  <a:schemeClr val="bg1"/>
                </a:solidFill>
              </a:rPr>
              <a:t>와 같이 </a:t>
            </a:r>
            <a:r>
              <a:rPr lang="en-US" altLang="ko-KR" sz="2400" dirty="0" smtClean="0">
                <a:solidFill>
                  <a:schemeClr val="bg1"/>
                </a:solidFill>
              </a:rPr>
              <a:t>:focus</a:t>
            </a:r>
            <a:r>
              <a:rPr lang="ko-KR" altLang="en-US" sz="2400" dirty="0" smtClean="0">
                <a:solidFill>
                  <a:schemeClr val="bg1"/>
                </a:solidFill>
              </a:rPr>
              <a:t>필터 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선택자</a:t>
            </a:r>
            <a:r>
              <a:rPr lang="ko-KR" altLang="en-US" sz="2400" dirty="0" smtClean="0">
                <a:solidFill>
                  <a:schemeClr val="bg1"/>
                </a:solidFill>
              </a:rPr>
              <a:t> 앞에 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태그명</a:t>
            </a:r>
            <a:r>
              <a:rPr lang="ko-KR" altLang="en-US" sz="2400" dirty="0" smtClean="0">
                <a:solidFill>
                  <a:schemeClr val="bg1"/>
                </a:solidFill>
              </a:rPr>
              <a:t> 또는 일반 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선택자와</a:t>
            </a:r>
            <a:r>
              <a:rPr lang="ko-KR" altLang="en-US" sz="2400" dirty="0" smtClean="0">
                <a:solidFill>
                  <a:schemeClr val="bg1"/>
                </a:solidFill>
              </a:rPr>
              <a:t> 함께 사용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ko-KR" altLang="en-US" sz="2400" dirty="0" smtClean="0">
                <a:solidFill>
                  <a:schemeClr val="bg1"/>
                </a:solidFill>
              </a:rPr>
              <a:t>그렇지 않으면 </a:t>
            </a:r>
            <a:r>
              <a:rPr lang="en-US" altLang="ko-KR" sz="2400" dirty="0" smtClean="0">
                <a:solidFill>
                  <a:schemeClr val="bg1"/>
                </a:solidFill>
              </a:rPr>
              <a:t>“*”</a:t>
            </a:r>
            <a:r>
              <a:rPr lang="ko-KR" altLang="en-US" sz="2400" dirty="0" smtClean="0">
                <a:solidFill>
                  <a:schemeClr val="bg1"/>
                </a:solidFill>
              </a:rPr>
              <a:t>선택자가 자동 적용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ko-KR" altLang="en-US" sz="2400" dirty="0" smtClean="0">
                <a:solidFill>
                  <a:schemeClr val="bg1"/>
                </a:solidFill>
              </a:rPr>
              <a:t>주로 사용자의 포커스가 위치한 지점을 표시하거나 입력하고 있는 폼 요소를 강조할 목적으로 사용</a:t>
            </a:r>
            <a:endParaRPr lang="en-US" altLang="ko-KR" sz="2400" dirty="0">
              <a:solidFill>
                <a:schemeClr val="bg1"/>
              </a:solidFill>
            </a:endParaRPr>
          </a:p>
          <a:p>
            <a:endParaRPr lang="en-US" altLang="ko-K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22009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5" y="84586"/>
            <a:ext cx="113601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+mn-ea"/>
              </a:rPr>
              <a:t>7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. :focus 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필터 </a:t>
            </a:r>
            <a:r>
              <a:rPr lang="ko-KR" altLang="en-US" sz="4000" dirty="0" err="1" smtClean="0">
                <a:solidFill>
                  <a:schemeClr val="bg1"/>
                </a:solidFill>
                <a:latin typeface="+mn-ea"/>
              </a:rPr>
              <a:t>선택자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33869" y="3838975"/>
            <a:ext cx="9367934" cy="83099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</a:rPr>
              <a:t>&lt;input&gt;</a:t>
            </a:r>
            <a:r>
              <a:rPr lang="ko-KR" altLang="en-US" sz="1600" dirty="0" smtClean="0">
                <a:solidFill>
                  <a:schemeClr val="bg1"/>
                </a:solidFill>
              </a:rPr>
              <a:t>태그를 선택하면 </a:t>
            </a:r>
            <a:r>
              <a:rPr lang="en-US" altLang="ko-KR" sz="1600" dirty="0" smtClean="0">
                <a:solidFill>
                  <a:schemeClr val="bg1"/>
                </a:solidFill>
              </a:rPr>
              <a:t>click </a:t>
            </a:r>
            <a:r>
              <a:rPr lang="ko-KR" altLang="en-US" sz="1600" dirty="0" smtClean="0">
                <a:solidFill>
                  <a:schemeClr val="bg1"/>
                </a:solidFill>
              </a:rPr>
              <a:t>이벤트가 동작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r>
              <a:rPr lang="en-US" altLang="ko-KR" sz="1600" dirty="0" smtClean="0">
                <a:solidFill>
                  <a:schemeClr val="bg1"/>
                </a:solidFill>
              </a:rPr>
              <a:t>&lt;input&gt;</a:t>
            </a:r>
            <a:r>
              <a:rPr lang="ko-KR" altLang="en-US" sz="1600" dirty="0" smtClean="0">
                <a:solidFill>
                  <a:schemeClr val="bg1"/>
                </a:solidFill>
              </a:rPr>
              <a:t>태그 중에서 </a:t>
            </a:r>
            <a:r>
              <a:rPr lang="en-US" altLang="ko-KR" sz="1600" dirty="0" smtClean="0">
                <a:solidFill>
                  <a:schemeClr val="bg1"/>
                </a:solidFill>
              </a:rPr>
              <a:t>focus</a:t>
            </a:r>
            <a:r>
              <a:rPr lang="ko-KR" altLang="en-US" sz="1600" dirty="0" smtClean="0">
                <a:solidFill>
                  <a:schemeClr val="bg1"/>
                </a:solidFill>
              </a:rPr>
              <a:t>된 요소를 찾아 배경색을 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yello</a:t>
            </a:r>
            <a:r>
              <a:rPr lang="ko-KR" altLang="en-US" sz="1600" dirty="0" smtClean="0">
                <a:solidFill>
                  <a:schemeClr val="bg1"/>
                </a:solidFill>
              </a:rPr>
              <a:t>로 변경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r>
              <a:rPr lang="en-US" altLang="ko-KR" sz="1600" dirty="0" smtClean="0">
                <a:solidFill>
                  <a:schemeClr val="bg1"/>
                </a:solidFill>
              </a:rPr>
              <a:t>&lt;input&gt;</a:t>
            </a:r>
            <a:r>
              <a:rPr lang="ko-KR" altLang="en-US" sz="1600" dirty="0" smtClean="0">
                <a:solidFill>
                  <a:schemeClr val="bg1"/>
                </a:solidFill>
              </a:rPr>
              <a:t>태그 중에서 </a:t>
            </a:r>
            <a:r>
              <a:rPr lang="en-US" altLang="ko-KR" sz="1600" dirty="0" smtClean="0">
                <a:solidFill>
                  <a:schemeClr val="bg1"/>
                </a:solidFill>
              </a:rPr>
              <a:t>focus</a:t>
            </a:r>
            <a:r>
              <a:rPr lang="ko-KR" altLang="en-US" sz="1600" dirty="0" smtClean="0">
                <a:solidFill>
                  <a:schemeClr val="bg1"/>
                </a:solidFill>
              </a:rPr>
              <a:t>되지 않은 요소를 찾아 </a:t>
            </a:r>
            <a:r>
              <a:rPr lang="en-US" altLang="ko-KR" sz="1600" dirty="0" smtClean="0">
                <a:solidFill>
                  <a:schemeClr val="bg1"/>
                </a:solidFill>
              </a:rPr>
              <a:t>focus</a:t>
            </a:r>
            <a:r>
              <a:rPr lang="ko-KR" altLang="en-US" sz="1600" dirty="0" smtClean="0">
                <a:solidFill>
                  <a:schemeClr val="bg1"/>
                </a:solidFill>
              </a:rPr>
              <a:t>를 받을 때 동적으로 지정된 </a:t>
            </a:r>
            <a:r>
              <a:rPr lang="en-US" altLang="ko-KR" sz="1600" dirty="0" smtClean="0">
                <a:solidFill>
                  <a:schemeClr val="bg1"/>
                </a:solidFill>
              </a:rPr>
              <a:t>style</a:t>
            </a:r>
            <a:r>
              <a:rPr lang="ko-KR" altLang="en-US" sz="1600" dirty="0" smtClean="0">
                <a:solidFill>
                  <a:schemeClr val="bg1"/>
                </a:solidFill>
              </a:rPr>
              <a:t>속성을 제거</a:t>
            </a:r>
            <a:endParaRPr lang="en-US" altLang="ko-KR" sz="1600" dirty="0" smtClean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991" y="792472"/>
            <a:ext cx="8815580" cy="571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877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838200" y="2238"/>
            <a:ext cx="10515600" cy="903849"/>
          </a:xfrm>
        </p:spPr>
        <p:txBody>
          <a:bodyPr>
            <a:norm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+mj-ea"/>
              </a:rPr>
              <a:t>$(document).ready()</a:t>
            </a:r>
            <a:r>
              <a:rPr lang="ko-KR" altLang="en-US" sz="3200" dirty="0" smtClean="0">
                <a:solidFill>
                  <a:schemeClr val="bg1"/>
                </a:solidFill>
                <a:latin typeface="+mj-ea"/>
              </a:rPr>
              <a:t>함수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8474" y="906087"/>
            <a:ext cx="10635049" cy="1128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400" dirty="0" smtClean="0">
                <a:solidFill>
                  <a:schemeClr val="bg1"/>
                </a:solidFill>
              </a:rPr>
              <a:t>ready()</a:t>
            </a:r>
            <a:r>
              <a:rPr lang="ko-KR" altLang="en-US" sz="2400" dirty="0" smtClean="0">
                <a:solidFill>
                  <a:schemeClr val="bg1"/>
                </a:solidFill>
              </a:rPr>
              <a:t>함수와 같은 기능의 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표현식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2400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0846" y="138695"/>
            <a:ext cx="3029373" cy="262926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8200" y="2820885"/>
            <a:ext cx="10635049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400" dirty="0" smtClean="0">
                <a:solidFill>
                  <a:schemeClr val="bg1"/>
                </a:solidFill>
              </a:rPr>
              <a:t>예제 실습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0576" y="2273643"/>
            <a:ext cx="5391391" cy="4503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735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</a:rPr>
              <a:t>jQuery </a:t>
            </a:r>
            <a:r>
              <a:rPr lang="ko-KR" altLang="en-US" sz="2800" dirty="0" smtClean="0">
                <a:solidFill>
                  <a:schemeClr val="bg1"/>
                </a:solidFill>
              </a:rPr>
              <a:t>기본</a:t>
            </a:r>
            <a:r>
              <a:rPr lang="en-US" altLang="ko-KR" sz="2800" dirty="0" smtClean="0">
                <a:solidFill>
                  <a:schemeClr val="bg1"/>
                </a:solidFill>
              </a:rPr>
              <a:t>(Core) </a:t>
            </a:r>
            <a:r>
              <a:rPr lang="ko-KR" altLang="en-US" sz="2800" dirty="0" err="1" smtClean="0">
                <a:solidFill>
                  <a:schemeClr val="bg1"/>
                </a:solidFill>
              </a:rPr>
              <a:t>선택자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613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838200" y="2238"/>
            <a:ext cx="10515600" cy="903849"/>
          </a:xfrm>
        </p:spPr>
        <p:txBody>
          <a:bodyPr>
            <a:norm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+mj-ea"/>
              </a:rPr>
              <a:t>jQuery </a:t>
            </a:r>
            <a:r>
              <a:rPr lang="ko-KR" altLang="en-US" sz="3200" dirty="0" smtClean="0">
                <a:solidFill>
                  <a:schemeClr val="bg1"/>
                </a:solidFill>
                <a:latin typeface="+mj-ea"/>
              </a:rPr>
              <a:t>기본</a:t>
            </a:r>
            <a:r>
              <a:rPr lang="en-US" altLang="ko-KR" sz="3200" dirty="0" smtClean="0">
                <a:solidFill>
                  <a:schemeClr val="bg1"/>
                </a:solidFill>
                <a:latin typeface="+mj-ea"/>
              </a:rPr>
              <a:t>(Core) </a:t>
            </a:r>
            <a:r>
              <a:rPr lang="ko-KR" altLang="en-US" sz="3200" dirty="0" err="1" smtClean="0">
                <a:solidFill>
                  <a:schemeClr val="bg1"/>
                </a:solidFill>
                <a:latin typeface="+mj-ea"/>
              </a:rPr>
              <a:t>선택자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129658"/>
              </p:ext>
            </p:extLst>
          </p:nvPr>
        </p:nvGraphicFramePr>
        <p:xfrm>
          <a:off x="1288190" y="3005740"/>
          <a:ext cx="961561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02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6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486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선택자</a:t>
                      </a:r>
                      <a:r>
                        <a:rPr lang="ko-KR" altLang="en-US" dirty="0" smtClean="0"/>
                        <a:t> 종류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표현식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All Selector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dirty="0" smtClean="0">
                          <a:solidFill>
                            <a:srgbClr val="DCDCAA"/>
                          </a:solidFill>
                          <a:latin typeface="Consolas" panose="020B0609020204030204" pitchFamily="49" charset="0"/>
                        </a:rPr>
                        <a:t>$</a:t>
                      </a:r>
                      <a:r>
                        <a:rPr lang="sv-SE" altLang="ko-KR" dirty="0" smtClean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sv-SE" altLang="ko-KR" dirty="0" smtClean="0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"*"</a:t>
                      </a:r>
                      <a:r>
                        <a:rPr lang="sv-SE" altLang="ko-KR" dirty="0" smtClean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HTML DOM</a:t>
                      </a:r>
                      <a:r>
                        <a:rPr lang="ko-KR" altLang="en-US" dirty="0" smtClean="0"/>
                        <a:t>의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모든 </a:t>
                      </a:r>
                      <a:r>
                        <a:rPr lang="en-US" altLang="ko-KR" dirty="0" smtClean="0"/>
                        <a:t>Element </a:t>
                      </a:r>
                      <a:r>
                        <a:rPr lang="ko-KR" altLang="en-US" dirty="0" smtClean="0"/>
                        <a:t>선택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Element Selector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dirty="0" smtClean="0">
                          <a:solidFill>
                            <a:srgbClr val="DCDCAA"/>
                          </a:solidFill>
                          <a:latin typeface="Consolas" panose="020B0609020204030204" pitchFamily="49" charset="0"/>
                        </a:rPr>
                        <a:t>$</a:t>
                      </a:r>
                      <a:r>
                        <a:rPr lang="sv-SE" altLang="ko-KR" dirty="0" smtClean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sv-SE" altLang="ko-KR" dirty="0" smtClean="0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"tag"</a:t>
                      </a:r>
                      <a:r>
                        <a:rPr lang="sv-SE" altLang="ko-KR" dirty="0" smtClean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지정된 </a:t>
                      </a:r>
                      <a:r>
                        <a:rPr lang="en-US" altLang="ko-KR" dirty="0" smtClean="0"/>
                        <a:t>tag</a:t>
                      </a:r>
                      <a:r>
                        <a:rPr lang="ko-KR" altLang="en-US" dirty="0" smtClean="0"/>
                        <a:t>와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일치하는 모든 </a:t>
                      </a:r>
                      <a:r>
                        <a:rPr lang="en-US" altLang="ko-KR" dirty="0" smtClean="0"/>
                        <a:t>Element</a:t>
                      </a:r>
                      <a:r>
                        <a:rPr lang="ko-KR" altLang="en-US" dirty="0" smtClean="0"/>
                        <a:t>선택</a:t>
                      </a:r>
                      <a:endParaRPr lang="en-US" altLang="ko-K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ID Selector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dirty="0" smtClean="0">
                          <a:solidFill>
                            <a:srgbClr val="DCDCAA"/>
                          </a:solidFill>
                          <a:latin typeface="Consolas" panose="020B0609020204030204" pitchFamily="49" charset="0"/>
                        </a:rPr>
                        <a:t>$</a:t>
                      </a:r>
                      <a:r>
                        <a:rPr lang="sv-SE" altLang="ko-KR" dirty="0" smtClean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sv-SE" altLang="ko-KR" dirty="0" smtClean="0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"#id"</a:t>
                      </a:r>
                      <a:r>
                        <a:rPr lang="sv-SE" altLang="ko-KR" dirty="0" smtClean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지정된 </a:t>
                      </a:r>
                      <a:r>
                        <a:rPr lang="en-US" altLang="ko-KR" dirty="0" smtClean="0"/>
                        <a:t>id</a:t>
                      </a:r>
                      <a:r>
                        <a:rPr lang="ko-KR" altLang="en-US" dirty="0" smtClean="0"/>
                        <a:t>와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일치하는 모든 </a:t>
                      </a:r>
                      <a:r>
                        <a:rPr lang="en-US" altLang="ko-KR" dirty="0" smtClean="0"/>
                        <a:t>Element</a:t>
                      </a:r>
                      <a:r>
                        <a:rPr lang="ko-KR" altLang="en-US" dirty="0" smtClean="0"/>
                        <a:t>선택</a:t>
                      </a:r>
                      <a:endParaRPr lang="en-US" altLang="ko-K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Class Selector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sv-SE" altLang="ko-KR" dirty="0" smtClean="0">
                          <a:solidFill>
                            <a:srgbClr val="DCDCAA"/>
                          </a:solidFill>
                          <a:latin typeface="Consolas" panose="020B0609020204030204" pitchFamily="49" charset="0"/>
                        </a:rPr>
                        <a:t>$</a:t>
                      </a:r>
                      <a:r>
                        <a:rPr lang="sv-SE" altLang="ko-KR" dirty="0" smtClean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sv-SE" altLang="ko-KR" dirty="0" smtClean="0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".class"</a:t>
                      </a:r>
                      <a:r>
                        <a:rPr lang="sv-SE" altLang="ko-KR" dirty="0" smtClean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지정된 </a:t>
                      </a:r>
                      <a:r>
                        <a:rPr lang="en-US" altLang="ko-KR" dirty="0" smtClean="0"/>
                        <a:t>class</a:t>
                      </a:r>
                      <a:r>
                        <a:rPr lang="ko-KR" altLang="en-US" dirty="0" smtClean="0"/>
                        <a:t>와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일치하는 모든 </a:t>
                      </a:r>
                      <a:r>
                        <a:rPr lang="en-US" altLang="ko-KR" dirty="0" smtClean="0"/>
                        <a:t>Element</a:t>
                      </a:r>
                      <a:r>
                        <a:rPr lang="ko-KR" altLang="en-US" dirty="0" smtClean="0"/>
                        <a:t>선택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Multiple Selector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sv-SE" altLang="ko-KR" dirty="0" smtClean="0">
                          <a:solidFill>
                            <a:srgbClr val="DCDCAA"/>
                          </a:solidFill>
                          <a:latin typeface="Consolas" panose="020B0609020204030204" pitchFamily="49" charset="0"/>
                        </a:rPr>
                        <a:t>$</a:t>
                      </a:r>
                      <a:r>
                        <a:rPr lang="sv-SE" altLang="ko-KR" dirty="0" smtClean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sv-SE" altLang="ko-KR" dirty="0" smtClean="0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"tag1, tag2"</a:t>
                      </a:r>
                      <a:r>
                        <a:rPr lang="sv-SE" altLang="ko-KR" dirty="0" smtClean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지정된 </a:t>
                      </a:r>
                      <a:r>
                        <a:rPr lang="en-US" altLang="ko-KR" dirty="0" smtClean="0"/>
                        <a:t>tag1,</a:t>
                      </a:r>
                      <a:r>
                        <a:rPr lang="en-US" altLang="ko-KR" baseline="0" dirty="0" smtClean="0"/>
                        <a:t> tag2 </a:t>
                      </a:r>
                      <a:r>
                        <a:rPr lang="ko-KR" altLang="en-US" baseline="0" dirty="0" err="1" smtClean="0"/>
                        <a:t>와</a:t>
                      </a:r>
                      <a:r>
                        <a:rPr lang="ko-KR" altLang="en-US" dirty="0" err="1" smtClean="0"/>
                        <a:t>일치하는</a:t>
                      </a:r>
                      <a:r>
                        <a:rPr lang="ko-KR" altLang="en-US" dirty="0" smtClean="0"/>
                        <a:t> 모든 </a:t>
                      </a:r>
                      <a:r>
                        <a:rPr lang="en-US" altLang="ko-KR" dirty="0" smtClean="0"/>
                        <a:t>Element</a:t>
                      </a:r>
                      <a:r>
                        <a:rPr lang="ko-KR" altLang="en-US" dirty="0" smtClean="0"/>
                        <a:t>선택</a:t>
                      </a:r>
                      <a:endParaRPr lang="en-US" altLang="ko-K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78474" y="906087"/>
            <a:ext cx="106350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400" dirty="0" smtClean="0">
                <a:solidFill>
                  <a:schemeClr val="bg1"/>
                </a:solidFill>
              </a:rPr>
              <a:t>jQuery</a:t>
            </a:r>
            <a:r>
              <a:rPr lang="ko-KR" altLang="en-US" sz="2400" dirty="0" smtClean="0">
                <a:solidFill>
                  <a:schemeClr val="bg1"/>
                </a:solidFill>
              </a:rPr>
              <a:t>에서</a:t>
            </a:r>
            <a:r>
              <a:rPr lang="en-US" altLang="ko-KR" sz="2400" dirty="0" smtClean="0">
                <a:solidFill>
                  <a:schemeClr val="bg1"/>
                </a:solidFill>
              </a:rPr>
              <a:t> </a:t>
            </a:r>
            <a:r>
              <a:rPr lang="ko-KR" altLang="en-US" sz="2400" dirty="0" smtClean="0">
                <a:solidFill>
                  <a:schemeClr val="bg1"/>
                </a:solidFill>
              </a:rPr>
              <a:t>가장</a:t>
            </a:r>
            <a:r>
              <a:rPr lang="en-US" altLang="ko-KR" sz="2400" dirty="0" smtClean="0">
                <a:solidFill>
                  <a:schemeClr val="bg1"/>
                </a:solidFill>
              </a:rPr>
              <a:t> </a:t>
            </a:r>
            <a:r>
              <a:rPr lang="ko-KR" altLang="en-US" sz="2400" dirty="0" smtClean="0">
                <a:solidFill>
                  <a:schemeClr val="bg1"/>
                </a:solidFill>
              </a:rPr>
              <a:t>중요한 역할이 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선택자</a:t>
            </a:r>
            <a:r>
              <a:rPr lang="en-US" altLang="ko-KR" sz="2400" dirty="0" smtClean="0">
                <a:solidFill>
                  <a:schemeClr val="bg1"/>
                </a:solidFill>
              </a:rPr>
              <a:t>(Selector)</a:t>
            </a:r>
            <a:r>
              <a:rPr lang="ko-KR" altLang="en-US" sz="2400" dirty="0" smtClean="0">
                <a:solidFill>
                  <a:schemeClr val="bg1"/>
                </a:solidFill>
              </a:rPr>
              <a:t>이다</a:t>
            </a:r>
            <a:r>
              <a:rPr lang="en-US" altLang="ko-KR" sz="2400" dirty="0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400" dirty="0" smtClean="0">
                <a:solidFill>
                  <a:schemeClr val="bg1"/>
                </a:solidFill>
              </a:rPr>
              <a:t>CSS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선택자와</a:t>
            </a:r>
            <a:r>
              <a:rPr lang="ko-KR" altLang="en-US" sz="2400" dirty="0" smtClean="0">
                <a:solidFill>
                  <a:schemeClr val="bg1"/>
                </a:solidFill>
              </a:rPr>
              <a:t> 유사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400" dirty="0" smtClean="0">
                <a:solidFill>
                  <a:schemeClr val="bg1"/>
                </a:solidFill>
              </a:rPr>
              <a:t>아래 가장 기본이 되는 기본</a:t>
            </a:r>
            <a:r>
              <a:rPr lang="en-US" altLang="ko-KR" sz="2400" dirty="0" smtClean="0">
                <a:solidFill>
                  <a:schemeClr val="bg1"/>
                </a:solidFill>
              </a:rPr>
              <a:t>(Core) 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선택자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0250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2348</Words>
  <Application>Microsoft Office PowerPoint</Application>
  <PresentationFormat>와이드스크린</PresentationFormat>
  <Paragraphs>370</Paragraphs>
  <Slides>61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61</vt:i4>
      </vt:variant>
    </vt:vector>
  </HeadingPairs>
  <TitlesOfParts>
    <vt:vector size="66" baseType="lpstr">
      <vt:lpstr>맑은 고딕</vt:lpstr>
      <vt:lpstr>Arial</vt:lpstr>
      <vt:lpstr>Consolas</vt:lpstr>
      <vt:lpstr>Wingdings</vt:lpstr>
      <vt:lpstr>Office 테마</vt:lpstr>
      <vt:lpstr>jQuery(제이쿼리)</vt:lpstr>
      <vt:lpstr>jQuery</vt:lpstr>
      <vt:lpstr>jQuery의 특징</vt:lpstr>
      <vt:lpstr>jQuery의 설치</vt:lpstr>
      <vt:lpstr>jQuery의 문법</vt:lpstr>
      <vt:lpstr>$(document).ready()함수</vt:lpstr>
      <vt:lpstr>$(document).ready()함수</vt:lpstr>
      <vt:lpstr>PowerPoint 프레젠테이션</vt:lpstr>
      <vt:lpstr>jQuery 기본(Core) 선택자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추가 객체</dc:title>
  <dc:creator>Mirim</dc:creator>
  <cp:lastModifiedBy>Mirim</cp:lastModifiedBy>
  <cp:revision>41</cp:revision>
  <cp:lastPrinted>2020-06-10T23:33:39Z</cp:lastPrinted>
  <dcterms:created xsi:type="dcterms:W3CDTF">2020-05-26T05:26:18Z</dcterms:created>
  <dcterms:modified xsi:type="dcterms:W3CDTF">2020-06-10T23:36:39Z</dcterms:modified>
</cp:coreProperties>
</file>