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C3CA-C1C6-472F-AA54-5EFE3780AACC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1301-5A8C-4E8F-BDDA-E98952B87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82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C3CA-C1C6-472F-AA54-5EFE3780AACC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1301-5A8C-4E8F-BDDA-E98952B87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24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C3CA-C1C6-472F-AA54-5EFE3780AACC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1301-5A8C-4E8F-BDDA-E98952B87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69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C3CA-C1C6-472F-AA54-5EFE3780AACC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1301-5A8C-4E8F-BDDA-E98952B87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18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C3CA-C1C6-472F-AA54-5EFE3780AACC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1301-5A8C-4E8F-BDDA-E98952B87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98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C3CA-C1C6-472F-AA54-5EFE3780AACC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1301-5A8C-4E8F-BDDA-E98952B87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40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C3CA-C1C6-472F-AA54-5EFE3780AACC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1301-5A8C-4E8F-BDDA-E98952B87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95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C3CA-C1C6-472F-AA54-5EFE3780AACC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1301-5A8C-4E8F-BDDA-E98952B87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36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C3CA-C1C6-472F-AA54-5EFE3780AACC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1301-5A8C-4E8F-BDDA-E98952B87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34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C3CA-C1C6-472F-AA54-5EFE3780AACC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1301-5A8C-4E8F-BDDA-E98952B87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4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C3CA-C1C6-472F-AA54-5EFE3780AACC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1301-5A8C-4E8F-BDDA-E98952B87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44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0C3CA-C1C6-472F-AA54-5EFE3780AACC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D1301-5A8C-4E8F-BDDA-E98952B87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43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3583" y="1235675"/>
            <a:ext cx="1013254" cy="6343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消息源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0577" y="1235675"/>
            <a:ext cx="1013254" cy="6343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加密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T</a:t>
            </a:r>
            <a:r>
              <a:rPr lang="en-US" altLang="zh-CN" sz="1000" baseline="-25000" dirty="0" smtClean="0">
                <a:solidFill>
                  <a:schemeClr val="tx1"/>
                </a:solidFill>
              </a:rPr>
              <a:t>K</a:t>
            </a:r>
            <a:endParaRPr lang="zh-CN" altLang="en-US" sz="1000" baseline="-25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727258" y="1252151"/>
                <a:ext cx="1013254" cy="63431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 smtClean="0">
                    <a:solidFill>
                      <a:schemeClr val="tx1"/>
                    </a:solidFill>
                  </a:rPr>
                  <a:t>解密</a:t>
                </a:r>
                <a:endParaRPr lang="en-US" altLang="zh-CN" sz="1000" baseline="-2500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>
                          <m:r>
                            <a:rPr lang="en-US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altLang="zh-CN" sz="1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258" y="1252151"/>
                <a:ext cx="1013254" cy="6343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140577" y="2842054"/>
            <a:ext cx="1013254" cy="6343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密钥源</a:t>
            </a:r>
            <a:endParaRPr lang="zh-CN" altLang="en-US" sz="1000" baseline="-250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1456837" y="1552832"/>
            <a:ext cx="6837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153831" y="1552832"/>
            <a:ext cx="888100" cy="82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680024" y="50812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敌手分析</a:t>
            </a:r>
            <a:endParaRPr lang="zh-CN" altLang="en-US" sz="1000" dirty="0"/>
          </a:p>
        </p:txBody>
      </p:sp>
      <p:cxnSp>
        <p:nvCxnSpPr>
          <p:cNvPr id="14" name="直接箭头连接符 13"/>
          <p:cNvCxnSpPr>
            <a:endCxn id="13" idx="2"/>
          </p:cNvCxnSpPr>
          <p:nvPr/>
        </p:nvCxnSpPr>
        <p:spPr>
          <a:xfrm flipV="1">
            <a:off x="4028837" y="754350"/>
            <a:ext cx="1" cy="7984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837571" y="1552832"/>
            <a:ext cx="888100" cy="82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282071" y="130661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密文</a:t>
            </a:r>
            <a:endParaRPr lang="zh-CN" altLang="en-US" sz="1000" dirty="0"/>
          </a:p>
        </p:txBody>
      </p:sp>
      <p:sp>
        <p:nvSpPr>
          <p:cNvPr id="22" name="文本框 21"/>
          <p:cNvSpPr txBox="1"/>
          <p:nvPr/>
        </p:nvSpPr>
        <p:spPr>
          <a:xfrm>
            <a:off x="1581831" y="130661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消息</a:t>
            </a:r>
            <a:endParaRPr lang="en-US" altLang="zh-CN" sz="1000" dirty="0" smtClean="0"/>
          </a:p>
        </p:txBody>
      </p:sp>
      <p:sp>
        <p:nvSpPr>
          <p:cNvPr id="23" name="文本框 22"/>
          <p:cNvSpPr txBox="1"/>
          <p:nvPr/>
        </p:nvSpPr>
        <p:spPr>
          <a:xfrm>
            <a:off x="1650864" y="1552831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/>
              <a:t>M</a:t>
            </a:r>
            <a:endParaRPr lang="zh-CN" altLang="en-US" sz="1000" dirty="0"/>
          </a:p>
        </p:txBody>
      </p:sp>
      <p:sp>
        <p:nvSpPr>
          <p:cNvPr id="24" name="文本框 23"/>
          <p:cNvSpPr txBox="1"/>
          <p:nvPr/>
        </p:nvSpPr>
        <p:spPr>
          <a:xfrm>
            <a:off x="3354834" y="155283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</a:t>
            </a:r>
            <a:endParaRPr lang="zh-CN" altLang="en-US" sz="10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973133" y="825286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</a:t>
            </a:r>
            <a:endParaRPr lang="zh-CN" altLang="en-US" sz="1000" dirty="0"/>
          </a:p>
        </p:txBody>
      </p:sp>
      <p:sp>
        <p:nvSpPr>
          <p:cNvPr id="26" name="文本框 25"/>
          <p:cNvSpPr txBox="1"/>
          <p:nvPr/>
        </p:nvSpPr>
        <p:spPr>
          <a:xfrm>
            <a:off x="4284151" y="1552831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</a:t>
            </a:r>
            <a:endParaRPr lang="zh-CN" altLang="en-US" sz="1000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740512" y="1552831"/>
            <a:ext cx="6837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848623" y="12629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消息</a:t>
            </a:r>
            <a:endParaRPr lang="en-US" altLang="zh-CN" sz="1000" dirty="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5917656" y="1509129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/>
              <a:t>M</a:t>
            </a:r>
            <a:endParaRPr lang="zh-CN" altLang="en-US" sz="1000" dirty="0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2647203" y="2442813"/>
            <a:ext cx="0" cy="3992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2647203" y="1886467"/>
            <a:ext cx="0" cy="7559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647203" y="2442813"/>
            <a:ext cx="138163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6" idx="2"/>
          </p:cNvCxnSpPr>
          <p:nvPr/>
        </p:nvCxnSpPr>
        <p:spPr>
          <a:xfrm flipV="1">
            <a:off x="5233885" y="1886465"/>
            <a:ext cx="0" cy="56279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973133" y="2444124"/>
            <a:ext cx="1260752" cy="1027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752560" y="2471401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密钥 </a:t>
            </a:r>
            <a:r>
              <a:rPr lang="en-US" altLang="zh-CN" sz="1000" dirty="0" smtClean="0"/>
              <a:t>K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2140577" y="218835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密钥</a:t>
            </a:r>
            <a:endParaRPr lang="en-US" altLang="zh-CN" sz="1000" dirty="0" smtClean="0"/>
          </a:p>
          <a:p>
            <a:pPr algn="ctr"/>
            <a:r>
              <a:rPr lang="en-US" altLang="zh-CN" sz="1000" dirty="0" smtClean="0"/>
              <a:t>K</a:t>
            </a:r>
          </a:p>
        </p:txBody>
      </p:sp>
      <p:sp>
        <p:nvSpPr>
          <p:cNvPr id="51" name="椭圆 50"/>
          <p:cNvSpPr/>
          <p:nvPr/>
        </p:nvSpPr>
        <p:spPr>
          <a:xfrm>
            <a:off x="6024282" y="3476368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6024282" y="4166650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6026219" y="4845205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6006950" y="5546098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6886689" y="3467399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6886689" y="4157681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6888626" y="4836236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869357" y="5537129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连接符 59"/>
          <p:cNvCxnSpPr>
            <a:stCxn id="51" idx="6"/>
            <a:endCxn id="55" idx="2"/>
          </p:cNvCxnSpPr>
          <p:nvPr/>
        </p:nvCxnSpPr>
        <p:spPr>
          <a:xfrm flipV="1">
            <a:off x="6140968" y="3525742"/>
            <a:ext cx="745721" cy="8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51" idx="5"/>
            <a:endCxn id="58" idx="1"/>
          </p:cNvCxnSpPr>
          <p:nvPr/>
        </p:nvCxnSpPr>
        <p:spPr>
          <a:xfrm>
            <a:off x="6123880" y="3575966"/>
            <a:ext cx="762565" cy="19782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1" idx="6"/>
            <a:endCxn id="56" idx="5"/>
          </p:cNvCxnSpPr>
          <p:nvPr/>
        </p:nvCxnSpPr>
        <p:spPr>
          <a:xfrm>
            <a:off x="6140968" y="3534711"/>
            <a:ext cx="845319" cy="7225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2" idx="6"/>
            <a:endCxn id="55" idx="3"/>
          </p:cNvCxnSpPr>
          <p:nvPr/>
        </p:nvCxnSpPr>
        <p:spPr>
          <a:xfrm flipV="1">
            <a:off x="6140968" y="3566997"/>
            <a:ext cx="762809" cy="65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2" idx="6"/>
            <a:endCxn id="57" idx="5"/>
          </p:cNvCxnSpPr>
          <p:nvPr/>
        </p:nvCxnSpPr>
        <p:spPr>
          <a:xfrm>
            <a:off x="6140968" y="4224993"/>
            <a:ext cx="847256" cy="7108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2" idx="6"/>
            <a:endCxn id="58" idx="1"/>
          </p:cNvCxnSpPr>
          <p:nvPr/>
        </p:nvCxnSpPr>
        <p:spPr>
          <a:xfrm>
            <a:off x="6140968" y="4224993"/>
            <a:ext cx="745477" cy="1329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3" idx="3"/>
            <a:endCxn id="55" idx="3"/>
          </p:cNvCxnSpPr>
          <p:nvPr/>
        </p:nvCxnSpPr>
        <p:spPr>
          <a:xfrm flipV="1">
            <a:off x="6043307" y="3566997"/>
            <a:ext cx="860470" cy="13778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53" idx="6"/>
            <a:endCxn id="57" idx="2"/>
          </p:cNvCxnSpPr>
          <p:nvPr/>
        </p:nvCxnSpPr>
        <p:spPr>
          <a:xfrm flipV="1">
            <a:off x="6142905" y="4894579"/>
            <a:ext cx="745721" cy="8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53" idx="5"/>
            <a:endCxn id="58" idx="2"/>
          </p:cNvCxnSpPr>
          <p:nvPr/>
        </p:nvCxnSpPr>
        <p:spPr>
          <a:xfrm>
            <a:off x="6125817" y="4944803"/>
            <a:ext cx="743540" cy="6506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54" idx="6"/>
            <a:endCxn id="57" idx="3"/>
          </p:cNvCxnSpPr>
          <p:nvPr/>
        </p:nvCxnSpPr>
        <p:spPr>
          <a:xfrm flipV="1">
            <a:off x="6123636" y="4935834"/>
            <a:ext cx="782078" cy="668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弧形 97"/>
          <p:cNvSpPr/>
          <p:nvPr/>
        </p:nvSpPr>
        <p:spPr>
          <a:xfrm rot="2498848">
            <a:off x="4677694" y="2946386"/>
            <a:ext cx="1685730" cy="4011929"/>
          </a:xfrm>
          <a:prstGeom prst="arc">
            <a:avLst>
              <a:gd name="adj1" fmla="val 17344775"/>
              <a:gd name="adj2" fmla="val 57586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弧形 98"/>
          <p:cNvSpPr/>
          <p:nvPr/>
        </p:nvSpPr>
        <p:spPr>
          <a:xfrm rot="8123869" flipV="1">
            <a:off x="5716373" y="4248701"/>
            <a:ext cx="2736949" cy="1029456"/>
          </a:xfrm>
          <a:prstGeom prst="arc">
            <a:avLst>
              <a:gd name="adj1" fmla="val 14589779"/>
              <a:gd name="adj2" fmla="val 2127735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5552554" y="3352406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</a:t>
            </a:r>
            <a:r>
              <a:rPr lang="en-US" altLang="zh-CN" sz="1600" b="1" baseline="-25000" dirty="0" smtClean="0"/>
              <a:t>1</a:t>
            </a:r>
            <a:endParaRPr lang="zh-CN" altLang="en-US" sz="1600" b="1" baseline="-25000" dirty="0"/>
          </a:p>
        </p:txBody>
      </p:sp>
      <p:sp>
        <p:nvSpPr>
          <p:cNvPr id="101" name="文本框 100"/>
          <p:cNvSpPr txBox="1"/>
          <p:nvPr/>
        </p:nvSpPr>
        <p:spPr>
          <a:xfrm>
            <a:off x="5520118" y="4046747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</a:t>
            </a:r>
            <a:r>
              <a:rPr lang="en-US" altLang="zh-CN" sz="1600" b="1" baseline="-25000" dirty="0"/>
              <a:t>2</a:t>
            </a:r>
            <a:endParaRPr lang="zh-CN" altLang="en-US" sz="1600" b="1" baseline="-25000" dirty="0"/>
          </a:p>
        </p:txBody>
      </p:sp>
      <p:sp>
        <p:nvSpPr>
          <p:cNvPr id="102" name="文本框 101"/>
          <p:cNvSpPr txBox="1"/>
          <p:nvPr/>
        </p:nvSpPr>
        <p:spPr>
          <a:xfrm>
            <a:off x="5520118" y="4676321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</a:t>
            </a:r>
            <a:r>
              <a:rPr lang="en-US" altLang="zh-CN" sz="1600" b="1" baseline="-25000" dirty="0"/>
              <a:t>3</a:t>
            </a:r>
            <a:endParaRPr lang="zh-CN" altLang="en-US" sz="1600" b="1" baseline="-25000" dirty="0"/>
          </a:p>
        </p:txBody>
      </p:sp>
      <p:sp>
        <p:nvSpPr>
          <p:cNvPr id="103" name="文本框 102"/>
          <p:cNvSpPr txBox="1"/>
          <p:nvPr/>
        </p:nvSpPr>
        <p:spPr>
          <a:xfrm>
            <a:off x="5509550" y="5353949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</a:t>
            </a:r>
            <a:r>
              <a:rPr lang="en-US" altLang="zh-CN" sz="1600" b="1" baseline="-25000" dirty="0"/>
              <a:t>4</a:t>
            </a:r>
            <a:endParaRPr lang="zh-CN" altLang="en-US" sz="1600" b="1" baseline="-250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6123636" y="330701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zh-CN" altLang="en-US" sz="1000" dirty="0"/>
          </a:p>
        </p:txBody>
      </p:sp>
      <p:sp>
        <p:nvSpPr>
          <p:cNvPr id="105" name="文本框 104"/>
          <p:cNvSpPr txBox="1"/>
          <p:nvPr/>
        </p:nvSpPr>
        <p:spPr>
          <a:xfrm>
            <a:off x="6221297" y="3532920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3</a:t>
            </a:r>
            <a:endParaRPr lang="zh-CN" altLang="en-US" sz="1000" dirty="0"/>
          </a:p>
        </p:txBody>
      </p:sp>
      <p:sp>
        <p:nvSpPr>
          <p:cNvPr id="106" name="文本框 105"/>
          <p:cNvSpPr txBox="1"/>
          <p:nvPr/>
        </p:nvSpPr>
        <p:spPr>
          <a:xfrm>
            <a:off x="5995115" y="3661933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2</a:t>
            </a:r>
            <a:endParaRPr lang="zh-CN" altLang="en-US" sz="10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6165788" y="414595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zh-CN" altLang="en-US" sz="1000" dirty="0"/>
          </a:p>
        </p:txBody>
      </p:sp>
      <p:sp>
        <p:nvSpPr>
          <p:cNvPr id="108" name="文本框 107"/>
          <p:cNvSpPr txBox="1"/>
          <p:nvPr/>
        </p:nvSpPr>
        <p:spPr>
          <a:xfrm>
            <a:off x="6027420" y="398427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2</a:t>
            </a:r>
            <a:endParaRPr lang="zh-CN" altLang="en-US" sz="1000" dirty="0"/>
          </a:p>
        </p:txBody>
      </p:sp>
      <p:sp>
        <p:nvSpPr>
          <p:cNvPr id="109" name="文本框 108"/>
          <p:cNvSpPr txBox="1"/>
          <p:nvPr/>
        </p:nvSpPr>
        <p:spPr>
          <a:xfrm>
            <a:off x="6049853" y="4285399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3</a:t>
            </a:r>
            <a:endParaRPr lang="zh-CN" altLang="en-US" sz="1000" dirty="0"/>
          </a:p>
        </p:txBody>
      </p:sp>
      <p:sp>
        <p:nvSpPr>
          <p:cNvPr id="110" name="文本框 109"/>
          <p:cNvSpPr txBox="1"/>
          <p:nvPr/>
        </p:nvSpPr>
        <p:spPr>
          <a:xfrm>
            <a:off x="5951436" y="4619680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</a:t>
            </a:r>
            <a:endParaRPr lang="zh-CN" altLang="en-US" sz="1000" dirty="0"/>
          </a:p>
        </p:txBody>
      </p:sp>
      <p:sp>
        <p:nvSpPr>
          <p:cNvPr id="111" name="文本框 110"/>
          <p:cNvSpPr txBox="1"/>
          <p:nvPr/>
        </p:nvSpPr>
        <p:spPr>
          <a:xfrm>
            <a:off x="6079369" y="4707126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</a:t>
            </a:r>
            <a:endParaRPr lang="zh-CN" altLang="en-US" sz="1000" dirty="0"/>
          </a:p>
        </p:txBody>
      </p:sp>
      <p:sp>
        <p:nvSpPr>
          <p:cNvPr id="112" name="文本框 111"/>
          <p:cNvSpPr txBox="1"/>
          <p:nvPr/>
        </p:nvSpPr>
        <p:spPr>
          <a:xfrm>
            <a:off x="5973788" y="4910700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zh-CN" altLang="en-US" sz="1000" dirty="0"/>
          </a:p>
        </p:txBody>
      </p:sp>
      <p:sp>
        <p:nvSpPr>
          <p:cNvPr id="113" name="文本框 112"/>
          <p:cNvSpPr txBox="1"/>
          <p:nvPr/>
        </p:nvSpPr>
        <p:spPr>
          <a:xfrm>
            <a:off x="5844827" y="5298150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zh-CN" altLang="en-US" sz="1000" dirty="0"/>
          </a:p>
        </p:txBody>
      </p:sp>
      <p:sp>
        <p:nvSpPr>
          <p:cNvPr id="114" name="文本框 113"/>
          <p:cNvSpPr txBox="1"/>
          <p:nvPr/>
        </p:nvSpPr>
        <p:spPr>
          <a:xfrm>
            <a:off x="6038553" y="5278531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2</a:t>
            </a:r>
            <a:endParaRPr lang="zh-CN" altLang="en-US" sz="10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6092837" y="5491980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</a:t>
            </a:r>
            <a:endParaRPr lang="zh-CN" altLang="en-US" sz="10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5706103" y="5847778"/>
            <a:ext cx="1532792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Closed System</a:t>
            </a:r>
          </a:p>
          <a:p>
            <a:pPr algn="ctr"/>
            <a:r>
              <a:rPr lang="en-US" altLang="zh-CN" sz="1600" b="1" baseline="-25000" dirty="0" smtClean="0"/>
              <a:t>(</a:t>
            </a:r>
            <a:r>
              <a:rPr lang="zh-CN" altLang="en-US" sz="1600" b="1" baseline="-25000" dirty="0" smtClean="0"/>
              <a:t>封闭系统）</a:t>
            </a:r>
            <a:endParaRPr lang="zh-CN" altLang="en-US" sz="1600" b="1" baseline="-25000" dirty="0"/>
          </a:p>
        </p:txBody>
      </p:sp>
      <p:sp>
        <p:nvSpPr>
          <p:cNvPr id="117" name="椭圆 116"/>
          <p:cNvSpPr/>
          <p:nvPr/>
        </p:nvSpPr>
        <p:spPr>
          <a:xfrm>
            <a:off x="8801548" y="3805366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8801548" y="4495648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9663955" y="3796397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9663955" y="4486679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9665892" y="5165234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连接符 122"/>
          <p:cNvCxnSpPr>
            <a:stCxn id="117" idx="6"/>
            <a:endCxn id="120" idx="2"/>
          </p:cNvCxnSpPr>
          <p:nvPr/>
        </p:nvCxnSpPr>
        <p:spPr>
          <a:xfrm flipV="1">
            <a:off x="8918234" y="3854740"/>
            <a:ext cx="745721" cy="8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17" idx="6"/>
            <a:endCxn id="121" idx="5"/>
          </p:cNvCxnSpPr>
          <p:nvPr/>
        </p:nvCxnSpPr>
        <p:spPr>
          <a:xfrm>
            <a:off x="8918234" y="3863709"/>
            <a:ext cx="845319" cy="7225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118" idx="6"/>
            <a:endCxn id="120" idx="3"/>
          </p:cNvCxnSpPr>
          <p:nvPr/>
        </p:nvCxnSpPr>
        <p:spPr>
          <a:xfrm flipV="1">
            <a:off x="8918234" y="3895995"/>
            <a:ext cx="762809" cy="65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118" idx="6"/>
            <a:endCxn id="122" idx="5"/>
          </p:cNvCxnSpPr>
          <p:nvPr/>
        </p:nvCxnSpPr>
        <p:spPr>
          <a:xfrm>
            <a:off x="8918234" y="4553991"/>
            <a:ext cx="847256" cy="7108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8329820" y="368140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</a:t>
            </a:r>
            <a:r>
              <a:rPr lang="en-US" altLang="zh-CN" sz="1600" b="1" baseline="-25000" dirty="0" smtClean="0"/>
              <a:t>1</a:t>
            </a:r>
            <a:endParaRPr lang="zh-CN" altLang="en-US" sz="1600" b="1" baseline="-25000" dirty="0"/>
          </a:p>
        </p:txBody>
      </p:sp>
      <p:sp>
        <p:nvSpPr>
          <p:cNvPr id="130" name="文本框 129"/>
          <p:cNvSpPr txBox="1"/>
          <p:nvPr/>
        </p:nvSpPr>
        <p:spPr>
          <a:xfrm>
            <a:off x="8297384" y="4375745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</a:t>
            </a:r>
            <a:r>
              <a:rPr lang="en-US" altLang="zh-CN" sz="1600" b="1" baseline="-25000" dirty="0"/>
              <a:t>2</a:t>
            </a:r>
            <a:endParaRPr lang="zh-CN" altLang="en-US" sz="1600" b="1" baseline="-25000" dirty="0"/>
          </a:p>
        </p:txBody>
      </p:sp>
      <p:sp>
        <p:nvSpPr>
          <p:cNvPr id="131" name="文本框 130"/>
          <p:cNvSpPr txBox="1"/>
          <p:nvPr/>
        </p:nvSpPr>
        <p:spPr>
          <a:xfrm>
            <a:off x="9778943" y="5041208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E</a:t>
            </a:r>
            <a:r>
              <a:rPr lang="en-US" altLang="zh-CN" sz="1600" b="1" baseline="-25000" dirty="0" smtClean="0"/>
              <a:t>3</a:t>
            </a:r>
            <a:endParaRPr lang="zh-CN" altLang="en-US" sz="1600" b="1" baseline="-25000" dirty="0"/>
          </a:p>
        </p:txBody>
      </p:sp>
      <p:sp>
        <p:nvSpPr>
          <p:cNvPr id="132" name="文本框 131"/>
          <p:cNvSpPr txBox="1"/>
          <p:nvPr/>
        </p:nvSpPr>
        <p:spPr>
          <a:xfrm>
            <a:off x="8826776" y="3548797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zh-CN" altLang="en-US" sz="10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8997605" y="3702236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3</a:t>
            </a:r>
            <a:endParaRPr lang="zh-CN" altLang="en-US" sz="1000" dirty="0"/>
          </a:p>
        </p:txBody>
      </p:sp>
      <p:sp>
        <p:nvSpPr>
          <p:cNvPr id="134" name="文本框 133"/>
          <p:cNvSpPr txBox="1"/>
          <p:nvPr/>
        </p:nvSpPr>
        <p:spPr>
          <a:xfrm>
            <a:off x="8772381" y="3990931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2</a:t>
            </a:r>
            <a:endParaRPr lang="zh-CN" altLang="en-US" sz="1000" dirty="0"/>
          </a:p>
        </p:txBody>
      </p:sp>
      <p:sp>
        <p:nvSpPr>
          <p:cNvPr id="135" name="文本框 134"/>
          <p:cNvSpPr txBox="1"/>
          <p:nvPr/>
        </p:nvSpPr>
        <p:spPr>
          <a:xfrm>
            <a:off x="8943054" y="4474952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zh-CN" altLang="en-US" sz="1000" dirty="0"/>
          </a:p>
        </p:txBody>
      </p:sp>
      <p:sp>
        <p:nvSpPr>
          <p:cNvPr id="136" name="文本框 135"/>
          <p:cNvSpPr txBox="1"/>
          <p:nvPr/>
        </p:nvSpPr>
        <p:spPr>
          <a:xfrm>
            <a:off x="8804686" y="4313273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2</a:t>
            </a:r>
            <a:endParaRPr lang="zh-CN" altLang="en-US" sz="1000" dirty="0"/>
          </a:p>
        </p:txBody>
      </p:sp>
      <p:sp>
        <p:nvSpPr>
          <p:cNvPr id="137" name="文本框 136"/>
          <p:cNvSpPr txBox="1"/>
          <p:nvPr/>
        </p:nvSpPr>
        <p:spPr>
          <a:xfrm>
            <a:off x="8827119" y="4614397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3</a:t>
            </a:r>
            <a:endParaRPr lang="zh-CN" altLang="en-US" sz="1000" dirty="0"/>
          </a:p>
        </p:txBody>
      </p:sp>
      <p:sp>
        <p:nvSpPr>
          <p:cNvPr id="140" name="文本框 139"/>
          <p:cNvSpPr txBox="1"/>
          <p:nvPr/>
        </p:nvSpPr>
        <p:spPr>
          <a:xfrm>
            <a:off x="9797729" y="4362343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E</a:t>
            </a:r>
            <a:r>
              <a:rPr lang="en-US" altLang="zh-CN" sz="1600" b="1" baseline="-25000" dirty="0"/>
              <a:t>2</a:t>
            </a:r>
            <a:endParaRPr lang="zh-CN" altLang="en-US" sz="1600" b="1" baseline="-25000" dirty="0"/>
          </a:p>
        </p:txBody>
      </p:sp>
      <p:sp>
        <p:nvSpPr>
          <p:cNvPr id="141" name="文本框 140"/>
          <p:cNvSpPr txBox="1"/>
          <p:nvPr/>
        </p:nvSpPr>
        <p:spPr>
          <a:xfrm>
            <a:off x="9787132" y="3652377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E</a:t>
            </a:r>
            <a:r>
              <a:rPr lang="en-US" altLang="zh-CN" sz="1600" b="1" baseline="-25000" dirty="0"/>
              <a:t>1</a:t>
            </a:r>
            <a:endParaRPr lang="zh-CN" altLang="en-US" sz="1600" b="1" baseline="-25000" dirty="0"/>
          </a:p>
        </p:txBody>
      </p:sp>
      <p:cxnSp>
        <p:nvCxnSpPr>
          <p:cNvPr id="143" name="直接连接符 142"/>
          <p:cNvCxnSpPr>
            <a:stCxn id="118" idx="5"/>
            <a:endCxn id="121" idx="2"/>
          </p:cNvCxnSpPr>
          <p:nvPr/>
        </p:nvCxnSpPr>
        <p:spPr>
          <a:xfrm flipV="1">
            <a:off x="8901146" y="4545022"/>
            <a:ext cx="762809" cy="50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弧形 145"/>
          <p:cNvSpPr/>
          <p:nvPr/>
        </p:nvSpPr>
        <p:spPr>
          <a:xfrm>
            <a:off x="8859891" y="3691059"/>
            <a:ext cx="814939" cy="328899"/>
          </a:xfrm>
          <a:prstGeom prst="arc">
            <a:avLst>
              <a:gd name="adj1" fmla="val 10873313"/>
              <a:gd name="adj2" fmla="val 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文本框 146"/>
          <p:cNvSpPr txBox="1"/>
          <p:nvPr/>
        </p:nvSpPr>
        <p:spPr>
          <a:xfrm>
            <a:off x="8573387" y="5849298"/>
            <a:ext cx="1217000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Not Closed</a:t>
            </a:r>
          </a:p>
          <a:p>
            <a:pPr algn="ctr"/>
            <a:r>
              <a:rPr lang="en-US" altLang="zh-CN" sz="1600" b="1" baseline="-25000" dirty="0" smtClean="0"/>
              <a:t>(</a:t>
            </a:r>
            <a:r>
              <a:rPr lang="zh-CN" altLang="en-US" sz="1600" b="1" baseline="-25000" dirty="0" smtClean="0"/>
              <a:t>非封闭）</a:t>
            </a:r>
            <a:endParaRPr lang="zh-CN" altLang="en-US" sz="1600" b="1" baseline="-25000" dirty="0"/>
          </a:p>
        </p:txBody>
      </p:sp>
      <p:sp>
        <p:nvSpPr>
          <p:cNvPr id="87" name="文本框 86"/>
          <p:cNvSpPr txBox="1"/>
          <p:nvPr/>
        </p:nvSpPr>
        <p:spPr>
          <a:xfrm>
            <a:off x="7054120" y="4681789"/>
            <a:ext cx="505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E</a:t>
            </a:r>
            <a:r>
              <a:rPr lang="en-US" altLang="zh-CN" sz="1600" b="1" baseline="-25000" dirty="0"/>
              <a:t>4</a:t>
            </a:r>
            <a:endParaRPr lang="zh-CN" altLang="en-US" sz="1600" b="1" baseline="-25000" dirty="0"/>
          </a:p>
        </p:txBody>
      </p:sp>
      <p:sp>
        <p:nvSpPr>
          <p:cNvPr id="89" name="文本框 88"/>
          <p:cNvSpPr txBox="1"/>
          <p:nvPr/>
        </p:nvSpPr>
        <p:spPr>
          <a:xfrm>
            <a:off x="7039488" y="4034581"/>
            <a:ext cx="53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E</a:t>
            </a:r>
            <a:r>
              <a:rPr lang="en-US" altLang="zh-CN" sz="1600" b="1" baseline="-25000" dirty="0"/>
              <a:t>2</a:t>
            </a:r>
            <a:endParaRPr lang="zh-CN" altLang="en-US" sz="1600" b="1" baseline="-25000" dirty="0"/>
          </a:p>
        </p:txBody>
      </p:sp>
      <p:sp>
        <p:nvSpPr>
          <p:cNvPr id="90" name="文本框 89"/>
          <p:cNvSpPr txBox="1"/>
          <p:nvPr/>
        </p:nvSpPr>
        <p:spPr>
          <a:xfrm>
            <a:off x="7028891" y="3324615"/>
            <a:ext cx="385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E</a:t>
            </a:r>
            <a:r>
              <a:rPr lang="en-US" altLang="zh-CN" sz="1600" b="1" baseline="-25000" dirty="0"/>
              <a:t>1</a:t>
            </a:r>
            <a:endParaRPr lang="zh-CN" altLang="en-US" sz="1600" b="1" baseline="-25000" dirty="0"/>
          </a:p>
        </p:txBody>
      </p:sp>
      <p:sp>
        <p:nvSpPr>
          <p:cNvPr id="91" name="文本框 90"/>
          <p:cNvSpPr txBox="1"/>
          <p:nvPr/>
        </p:nvSpPr>
        <p:spPr>
          <a:xfrm>
            <a:off x="7042812" y="5401641"/>
            <a:ext cx="505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E</a:t>
            </a:r>
            <a:r>
              <a:rPr lang="en-US" altLang="zh-CN" sz="1600" b="1" baseline="-25000" dirty="0" smtClean="0"/>
              <a:t>3</a:t>
            </a:r>
            <a:endParaRPr lang="zh-CN" altLang="en-US" sz="1600" b="1" baseline="-25000" dirty="0"/>
          </a:p>
        </p:txBody>
      </p:sp>
    </p:spTree>
    <p:extLst>
      <p:ext uri="{BB962C8B-B14F-4D97-AF65-F5344CB8AC3E}">
        <p14:creationId xmlns:p14="http://schemas.microsoft.com/office/powerpoint/2010/main" val="235337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781181"/>
              </p:ext>
            </p:extLst>
          </p:nvPr>
        </p:nvGraphicFramePr>
        <p:xfrm>
          <a:off x="2419276" y="717972"/>
          <a:ext cx="39384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699">
                  <a:extLst>
                    <a:ext uri="{9D8B030D-6E8A-4147-A177-3AD203B41FA5}">
                      <a16:colId xmlns:a16="http://schemas.microsoft.com/office/drawing/2014/main" val="3992866807"/>
                    </a:ext>
                  </a:extLst>
                </a:gridCol>
                <a:gridCol w="787699">
                  <a:extLst>
                    <a:ext uri="{9D8B030D-6E8A-4147-A177-3AD203B41FA5}">
                      <a16:colId xmlns:a16="http://schemas.microsoft.com/office/drawing/2014/main" val="1820576870"/>
                    </a:ext>
                  </a:extLst>
                </a:gridCol>
                <a:gridCol w="787699">
                  <a:extLst>
                    <a:ext uri="{9D8B030D-6E8A-4147-A177-3AD203B41FA5}">
                      <a16:colId xmlns:a16="http://schemas.microsoft.com/office/drawing/2014/main" val="1923848310"/>
                    </a:ext>
                  </a:extLst>
                </a:gridCol>
                <a:gridCol w="787699">
                  <a:extLst>
                    <a:ext uri="{9D8B030D-6E8A-4147-A177-3AD203B41FA5}">
                      <a16:colId xmlns:a16="http://schemas.microsoft.com/office/drawing/2014/main" val="4025134757"/>
                    </a:ext>
                  </a:extLst>
                </a:gridCol>
                <a:gridCol w="787699">
                  <a:extLst>
                    <a:ext uri="{9D8B030D-6E8A-4147-A177-3AD203B41FA5}">
                      <a16:colId xmlns:a16="http://schemas.microsoft.com/office/drawing/2014/main" val="176821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97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337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53035" y="7211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位置号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5953" y="109201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分组后的字符序列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1721224" y="905840"/>
            <a:ext cx="698052" cy="105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2113663" y="1226530"/>
            <a:ext cx="349026" cy="100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101185"/>
              </p:ext>
            </p:extLst>
          </p:nvPr>
        </p:nvGraphicFramePr>
        <p:xfrm>
          <a:off x="2419276" y="2707697"/>
          <a:ext cx="39384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699">
                  <a:extLst>
                    <a:ext uri="{9D8B030D-6E8A-4147-A177-3AD203B41FA5}">
                      <a16:colId xmlns:a16="http://schemas.microsoft.com/office/drawing/2014/main" val="3992866807"/>
                    </a:ext>
                  </a:extLst>
                </a:gridCol>
                <a:gridCol w="787699">
                  <a:extLst>
                    <a:ext uri="{9D8B030D-6E8A-4147-A177-3AD203B41FA5}">
                      <a16:colId xmlns:a16="http://schemas.microsoft.com/office/drawing/2014/main" val="1820576870"/>
                    </a:ext>
                  </a:extLst>
                </a:gridCol>
                <a:gridCol w="787699">
                  <a:extLst>
                    <a:ext uri="{9D8B030D-6E8A-4147-A177-3AD203B41FA5}">
                      <a16:colId xmlns:a16="http://schemas.microsoft.com/office/drawing/2014/main" val="1923848310"/>
                    </a:ext>
                  </a:extLst>
                </a:gridCol>
                <a:gridCol w="787699">
                  <a:extLst>
                    <a:ext uri="{9D8B030D-6E8A-4147-A177-3AD203B41FA5}">
                      <a16:colId xmlns:a16="http://schemas.microsoft.com/office/drawing/2014/main" val="4025134757"/>
                    </a:ext>
                  </a:extLst>
                </a:gridCol>
                <a:gridCol w="787699">
                  <a:extLst>
                    <a:ext uri="{9D8B030D-6E8A-4147-A177-3AD203B41FA5}">
                      <a16:colId xmlns:a16="http://schemas.microsoft.com/office/drawing/2014/main" val="176821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3374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75953" y="1985241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密钥（置换顺序）：</a:t>
            </a:r>
            <a:r>
              <a:rPr lang="en-US" altLang="zh-CN" dirty="0" smtClean="0"/>
              <a:t>2 3 1 5 4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829261" y="1459652"/>
            <a:ext cx="796066" cy="12480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625327" y="1459652"/>
            <a:ext cx="763196" cy="12480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9" idx="0"/>
          </p:cNvCxnSpPr>
          <p:nvPr/>
        </p:nvCxnSpPr>
        <p:spPr>
          <a:xfrm>
            <a:off x="2810304" y="1459652"/>
            <a:ext cx="1578219" cy="12480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5177601" y="1459652"/>
            <a:ext cx="754070" cy="12480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177601" y="1459652"/>
            <a:ext cx="857439" cy="12480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53033" y="26938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密文</a:t>
            </a:r>
          </a:p>
        </p:txBody>
      </p:sp>
      <p:sp>
        <p:nvSpPr>
          <p:cNvPr id="22" name="右箭头 21"/>
          <p:cNvSpPr/>
          <p:nvPr/>
        </p:nvSpPr>
        <p:spPr>
          <a:xfrm>
            <a:off x="1613845" y="2825778"/>
            <a:ext cx="698052" cy="105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207278" y="4044778"/>
            <a:ext cx="964290" cy="72493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906378" y="4044778"/>
            <a:ext cx="964290" cy="72493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T</a:t>
            </a:r>
            <a:endParaRPr lang="zh-CN" altLang="en-US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49526" y="4048849"/>
            <a:ext cx="964290" cy="72493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R</a:t>
            </a:r>
            <a:endParaRPr lang="zh-CN" alt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532166" y="4046232"/>
            <a:ext cx="964290" cy="72493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R</a:t>
            </a:r>
            <a:r>
              <a:rPr lang="en-US" altLang="zh-CN" baseline="30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-1</a:t>
            </a:r>
            <a:endParaRPr lang="zh-CN" altLang="en-US" baseline="30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075314" y="4050303"/>
            <a:ext cx="964290" cy="72493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T</a:t>
            </a:r>
            <a:r>
              <a:rPr lang="en-US" altLang="zh-CN" baseline="30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-1</a:t>
            </a:r>
            <a:endParaRPr lang="zh-CN" altLang="en-US" baseline="30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06378" y="5970397"/>
            <a:ext cx="964290" cy="72493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K</a:t>
            </a:r>
            <a:r>
              <a:rPr lang="en-US" altLang="zh-CN" baseline="-25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  <a:endParaRPr lang="zh-CN" altLang="en-US" baseline="-25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449526" y="5952952"/>
            <a:ext cx="964290" cy="72493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K</a:t>
            </a:r>
            <a:r>
              <a:rPr lang="en-US" altLang="zh-CN" baseline="-25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  <a:endParaRPr lang="zh-CN" altLang="en-US" baseline="-25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1" name="直接箭头连接符 10"/>
          <p:cNvCxnSpPr>
            <a:stCxn id="2" idx="3"/>
            <a:endCxn id="17" idx="1"/>
          </p:cNvCxnSpPr>
          <p:nvPr/>
        </p:nvCxnSpPr>
        <p:spPr>
          <a:xfrm>
            <a:off x="3171568" y="4407243"/>
            <a:ext cx="7348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7" idx="3"/>
            <a:endCxn id="19" idx="1"/>
          </p:cNvCxnSpPr>
          <p:nvPr/>
        </p:nvCxnSpPr>
        <p:spPr>
          <a:xfrm>
            <a:off x="4870668" y="4407243"/>
            <a:ext cx="578858" cy="40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9" idx="3"/>
            <a:endCxn id="23" idx="1"/>
          </p:cNvCxnSpPr>
          <p:nvPr/>
        </p:nvCxnSpPr>
        <p:spPr>
          <a:xfrm flipV="1">
            <a:off x="6413816" y="4408697"/>
            <a:ext cx="2118350" cy="2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3" idx="3"/>
            <a:endCxn id="24" idx="1"/>
          </p:cNvCxnSpPr>
          <p:nvPr/>
        </p:nvCxnSpPr>
        <p:spPr>
          <a:xfrm>
            <a:off x="9496456" y="4408697"/>
            <a:ext cx="578858" cy="40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7358235" y="4356842"/>
            <a:ext cx="75303" cy="75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7401267" y="3603812"/>
            <a:ext cx="0" cy="7906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5" idx="0"/>
            <a:endCxn id="17" idx="2"/>
          </p:cNvCxnSpPr>
          <p:nvPr/>
        </p:nvCxnSpPr>
        <p:spPr>
          <a:xfrm flipV="1">
            <a:off x="4388523" y="4769708"/>
            <a:ext cx="0" cy="1200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6" idx="0"/>
            <a:endCxn id="19" idx="2"/>
          </p:cNvCxnSpPr>
          <p:nvPr/>
        </p:nvCxnSpPr>
        <p:spPr>
          <a:xfrm flipV="1">
            <a:off x="5931671" y="4773779"/>
            <a:ext cx="0" cy="11791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4388523" y="5185175"/>
            <a:ext cx="6168935" cy="322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24" idx="2"/>
          </p:cNvCxnSpPr>
          <p:nvPr/>
        </p:nvCxnSpPr>
        <p:spPr>
          <a:xfrm flipV="1">
            <a:off x="10557458" y="4775233"/>
            <a:ext cx="1" cy="414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5894019" y="5461057"/>
            <a:ext cx="75303" cy="75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4350870" y="5181991"/>
            <a:ext cx="75303" cy="75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/>
          <p:cNvCxnSpPr>
            <a:endCxn id="23" idx="2"/>
          </p:cNvCxnSpPr>
          <p:nvPr/>
        </p:nvCxnSpPr>
        <p:spPr>
          <a:xfrm flipV="1">
            <a:off x="9014311" y="4771162"/>
            <a:ext cx="0" cy="6898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4" idx="1"/>
          </p:cNvCxnSpPr>
          <p:nvPr/>
        </p:nvCxnSpPr>
        <p:spPr>
          <a:xfrm flipV="1">
            <a:off x="5905047" y="5461057"/>
            <a:ext cx="3109264" cy="110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70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47363" y="6406130"/>
            <a:ext cx="36246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040827" y="6406130"/>
            <a:ext cx="36246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621739" y="6402495"/>
            <a:ext cx="36246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215203" y="6402495"/>
            <a:ext cx="36246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880384" y="6402495"/>
            <a:ext cx="36246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473848" y="6402495"/>
            <a:ext cx="36246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128271" y="6402495"/>
            <a:ext cx="36246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721735" y="6402495"/>
            <a:ext cx="36246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807285" y="6013525"/>
            <a:ext cx="0" cy="1828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807285" y="6013525"/>
            <a:ext cx="5701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388198" y="6013525"/>
            <a:ext cx="0" cy="1828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1280161" y="5701553"/>
            <a:ext cx="2355924" cy="129092"/>
            <a:chOff x="2721685" y="722556"/>
            <a:chExt cx="580913" cy="182880"/>
          </a:xfrm>
        </p:grpSpPr>
        <p:cxnSp>
          <p:nvCxnSpPr>
            <p:cNvPr id="19" name="直接连接符 18"/>
            <p:cNvCxnSpPr/>
            <p:nvPr/>
          </p:nvCxnSpPr>
          <p:spPr>
            <a:xfrm flipV="1">
              <a:off x="2721685" y="722556"/>
              <a:ext cx="0" cy="182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721685" y="722556"/>
              <a:ext cx="5701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3302598" y="722556"/>
              <a:ext cx="0" cy="182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椭圆 22"/>
          <p:cNvSpPr/>
          <p:nvPr/>
        </p:nvSpPr>
        <p:spPr>
          <a:xfrm>
            <a:off x="7599853" y="981925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599853" y="1672207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7601790" y="2350762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7582521" y="3051655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128125" y="857963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</a:t>
            </a:r>
            <a:r>
              <a:rPr lang="en-US" altLang="zh-CN" sz="1600" b="1" baseline="-25000" dirty="0" smtClean="0"/>
              <a:t>1</a:t>
            </a:r>
            <a:endParaRPr lang="zh-CN" altLang="en-US" sz="1600" b="1" baseline="-25000" dirty="0"/>
          </a:p>
        </p:txBody>
      </p:sp>
      <p:sp>
        <p:nvSpPr>
          <p:cNvPr id="28" name="文本框 27"/>
          <p:cNvSpPr txBox="1"/>
          <p:nvPr/>
        </p:nvSpPr>
        <p:spPr>
          <a:xfrm>
            <a:off x="7095689" y="155230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</a:t>
            </a:r>
            <a:r>
              <a:rPr lang="en-US" altLang="zh-CN" sz="1600" b="1" baseline="-25000" dirty="0"/>
              <a:t>2</a:t>
            </a:r>
            <a:endParaRPr lang="zh-CN" altLang="en-US" sz="1600" b="1" baseline="-25000" dirty="0"/>
          </a:p>
        </p:txBody>
      </p:sp>
      <p:sp>
        <p:nvSpPr>
          <p:cNvPr id="29" name="文本框 28"/>
          <p:cNvSpPr txBox="1"/>
          <p:nvPr/>
        </p:nvSpPr>
        <p:spPr>
          <a:xfrm>
            <a:off x="7095689" y="2181878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</a:t>
            </a:r>
            <a:r>
              <a:rPr lang="en-US" altLang="zh-CN" sz="1600" b="1" baseline="-25000" dirty="0"/>
              <a:t>3</a:t>
            </a:r>
            <a:endParaRPr lang="zh-CN" altLang="en-US" sz="1600" b="1" baseline="-25000" dirty="0"/>
          </a:p>
        </p:txBody>
      </p:sp>
      <p:sp>
        <p:nvSpPr>
          <p:cNvPr id="30" name="文本框 29"/>
          <p:cNvSpPr txBox="1"/>
          <p:nvPr/>
        </p:nvSpPr>
        <p:spPr>
          <a:xfrm>
            <a:off x="7085121" y="2859506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</a:t>
            </a:r>
            <a:r>
              <a:rPr lang="en-US" altLang="zh-CN" sz="1600" b="1" baseline="-25000" dirty="0"/>
              <a:t>4</a:t>
            </a:r>
            <a:endParaRPr lang="zh-CN" altLang="en-US" sz="1600" b="1" baseline="-25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5843530" y="393937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消息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剩余类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10757620" y="33559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密文</a:t>
            </a:r>
            <a:endParaRPr lang="en-US" altLang="zh-CN" dirty="0" smtClean="0"/>
          </a:p>
          <a:p>
            <a:r>
              <a:rPr lang="zh-CN" altLang="en-US" dirty="0" smtClean="0"/>
              <a:t>剩余类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7580584" y="3666903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7582521" y="4345458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7563252" y="5046351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076420" y="3547000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</a:t>
            </a:r>
            <a:r>
              <a:rPr lang="en-US" altLang="zh-CN" sz="1600" b="1" baseline="-25000" dirty="0"/>
              <a:t>5</a:t>
            </a:r>
            <a:endParaRPr lang="zh-CN" altLang="en-US" sz="1600" b="1" baseline="-25000" dirty="0"/>
          </a:p>
        </p:txBody>
      </p:sp>
      <p:sp>
        <p:nvSpPr>
          <p:cNvPr id="38" name="文本框 37"/>
          <p:cNvSpPr txBox="1"/>
          <p:nvPr/>
        </p:nvSpPr>
        <p:spPr>
          <a:xfrm>
            <a:off x="7076420" y="4176574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</a:t>
            </a:r>
            <a:r>
              <a:rPr lang="en-US" altLang="zh-CN" sz="1600" b="1" baseline="-25000" dirty="0"/>
              <a:t>6</a:t>
            </a:r>
            <a:endParaRPr lang="zh-CN" altLang="en-US" sz="1600" b="1" baseline="-25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7065852" y="4854202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</a:t>
            </a:r>
            <a:r>
              <a:rPr lang="en-US" altLang="zh-CN" sz="1600" b="1" baseline="-25000" dirty="0"/>
              <a:t>7</a:t>
            </a:r>
            <a:endParaRPr lang="zh-CN" altLang="en-US" sz="1600" b="1" baseline="-25000" dirty="0"/>
          </a:p>
        </p:txBody>
      </p:sp>
      <p:sp>
        <p:nvSpPr>
          <p:cNvPr id="40" name="左中括号 39"/>
          <p:cNvSpPr/>
          <p:nvPr/>
        </p:nvSpPr>
        <p:spPr>
          <a:xfrm>
            <a:off x="6798833" y="981925"/>
            <a:ext cx="329292" cy="2216135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左中括号 40"/>
          <p:cNvSpPr/>
          <p:nvPr/>
        </p:nvSpPr>
        <p:spPr>
          <a:xfrm>
            <a:off x="6772047" y="3576598"/>
            <a:ext cx="356078" cy="885546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左中括号 41"/>
          <p:cNvSpPr/>
          <p:nvPr/>
        </p:nvSpPr>
        <p:spPr>
          <a:xfrm>
            <a:off x="6798833" y="4854202"/>
            <a:ext cx="296856" cy="338554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9933040" y="981925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9933040" y="1672207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9934977" y="2350762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9915708" y="3051655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10112025" y="857963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E</a:t>
            </a:r>
            <a:r>
              <a:rPr lang="en-US" altLang="zh-CN" sz="1600" b="1" baseline="-25000" dirty="0" smtClean="0"/>
              <a:t>1</a:t>
            </a:r>
            <a:endParaRPr lang="zh-CN" altLang="en-US" sz="1600" b="1" baseline="-25000" dirty="0"/>
          </a:p>
        </p:txBody>
      </p:sp>
      <p:sp>
        <p:nvSpPr>
          <p:cNvPr id="48" name="文本框 47"/>
          <p:cNvSpPr txBox="1"/>
          <p:nvPr/>
        </p:nvSpPr>
        <p:spPr>
          <a:xfrm>
            <a:off x="10079589" y="1552304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E</a:t>
            </a:r>
            <a:r>
              <a:rPr lang="en-US" altLang="zh-CN" sz="1600" b="1" baseline="-25000" dirty="0" smtClean="0"/>
              <a:t>2</a:t>
            </a:r>
            <a:endParaRPr lang="zh-CN" altLang="en-US" sz="1600" b="1" baseline="-25000" dirty="0"/>
          </a:p>
        </p:txBody>
      </p:sp>
      <p:sp>
        <p:nvSpPr>
          <p:cNvPr id="49" name="文本框 48"/>
          <p:cNvSpPr txBox="1"/>
          <p:nvPr/>
        </p:nvSpPr>
        <p:spPr>
          <a:xfrm>
            <a:off x="10079589" y="2181878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E</a:t>
            </a:r>
            <a:r>
              <a:rPr lang="en-US" altLang="zh-CN" sz="1600" b="1" baseline="-25000" dirty="0" smtClean="0"/>
              <a:t>3</a:t>
            </a:r>
            <a:endParaRPr lang="zh-CN" altLang="en-US" sz="1600" b="1" baseline="-25000" dirty="0"/>
          </a:p>
        </p:txBody>
      </p:sp>
      <p:sp>
        <p:nvSpPr>
          <p:cNvPr id="50" name="文本框 49"/>
          <p:cNvSpPr txBox="1"/>
          <p:nvPr/>
        </p:nvSpPr>
        <p:spPr>
          <a:xfrm>
            <a:off x="10069021" y="2859506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E</a:t>
            </a:r>
            <a:r>
              <a:rPr lang="en-US" altLang="zh-CN" sz="1600" b="1" baseline="-25000" dirty="0" smtClean="0"/>
              <a:t>4</a:t>
            </a:r>
            <a:endParaRPr lang="zh-CN" altLang="en-US" sz="1600" b="1" baseline="-25000" dirty="0"/>
          </a:p>
        </p:txBody>
      </p:sp>
      <p:sp>
        <p:nvSpPr>
          <p:cNvPr id="51" name="椭圆 50"/>
          <p:cNvSpPr/>
          <p:nvPr/>
        </p:nvSpPr>
        <p:spPr>
          <a:xfrm>
            <a:off x="9913771" y="3666903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9915708" y="4345458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9896439" y="5046351"/>
            <a:ext cx="116686" cy="11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10060320" y="3547000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E</a:t>
            </a:r>
            <a:r>
              <a:rPr lang="en-US" altLang="zh-CN" sz="1600" b="1" baseline="-25000" dirty="0" smtClean="0"/>
              <a:t>5</a:t>
            </a:r>
            <a:endParaRPr lang="zh-CN" altLang="en-US" sz="1600" b="1" baseline="-25000" dirty="0"/>
          </a:p>
        </p:txBody>
      </p:sp>
      <p:sp>
        <p:nvSpPr>
          <p:cNvPr id="55" name="文本框 54"/>
          <p:cNvSpPr txBox="1"/>
          <p:nvPr/>
        </p:nvSpPr>
        <p:spPr>
          <a:xfrm>
            <a:off x="10060320" y="4176574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E</a:t>
            </a:r>
            <a:r>
              <a:rPr lang="en-US" altLang="zh-CN" sz="1600" b="1" baseline="-25000" dirty="0" smtClean="0"/>
              <a:t>6</a:t>
            </a:r>
            <a:endParaRPr lang="zh-CN" altLang="en-US" sz="1600" b="1" baseline="-25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10049752" y="4854202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E</a:t>
            </a:r>
            <a:r>
              <a:rPr lang="en-US" altLang="zh-CN" sz="1600" b="1" baseline="-25000" dirty="0" smtClean="0"/>
              <a:t>7</a:t>
            </a:r>
            <a:endParaRPr lang="zh-CN" altLang="en-US" sz="1600" b="1" baseline="-25000" dirty="0"/>
          </a:p>
        </p:txBody>
      </p:sp>
      <p:sp>
        <p:nvSpPr>
          <p:cNvPr id="57" name="右中括号 56"/>
          <p:cNvSpPr/>
          <p:nvPr/>
        </p:nvSpPr>
        <p:spPr>
          <a:xfrm>
            <a:off x="10434827" y="981925"/>
            <a:ext cx="279789" cy="2216135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中括号 57"/>
          <p:cNvSpPr/>
          <p:nvPr/>
        </p:nvSpPr>
        <p:spPr>
          <a:xfrm>
            <a:off x="10477831" y="3576598"/>
            <a:ext cx="279789" cy="885546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右中括号 58"/>
          <p:cNvSpPr/>
          <p:nvPr/>
        </p:nvSpPr>
        <p:spPr>
          <a:xfrm>
            <a:off x="10434827" y="4897864"/>
            <a:ext cx="299058" cy="338554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6125090" y="1788893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C</a:t>
            </a:r>
            <a:r>
              <a:rPr lang="en-US" altLang="zh-CN" sz="1600" b="1" baseline="-25000" dirty="0" smtClean="0"/>
              <a:t>1</a:t>
            </a:r>
            <a:endParaRPr lang="zh-CN" altLang="en-US" sz="1600" b="1" baseline="-25000" dirty="0"/>
          </a:p>
        </p:txBody>
      </p:sp>
      <p:sp>
        <p:nvSpPr>
          <p:cNvPr id="61" name="文本框 60"/>
          <p:cNvSpPr txBox="1"/>
          <p:nvPr/>
        </p:nvSpPr>
        <p:spPr>
          <a:xfrm>
            <a:off x="6163823" y="3885554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C</a:t>
            </a:r>
            <a:r>
              <a:rPr lang="en-US" altLang="zh-CN" sz="1600" b="1" baseline="-25000" dirty="0"/>
              <a:t>2</a:t>
            </a:r>
            <a:endParaRPr lang="zh-CN" altLang="en-US" sz="1600" b="1" baseline="-25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6163823" y="4824483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C</a:t>
            </a:r>
            <a:r>
              <a:rPr lang="en-US" altLang="zh-CN" sz="1600" b="1" baseline="-25000" dirty="0"/>
              <a:t>3</a:t>
            </a:r>
            <a:endParaRPr lang="zh-CN" altLang="en-US" sz="1600" b="1" baseline="-25000" dirty="0"/>
          </a:p>
        </p:txBody>
      </p:sp>
      <p:sp>
        <p:nvSpPr>
          <p:cNvPr id="63" name="文本框 62"/>
          <p:cNvSpPr txBox="1"/>
          <p:nvPr/>
        </p:nvSpPr>
        <p:spPr>
          <a:xfrm>
            <a:off x="10886298" y="1751438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C’</a:t>
            </a:r>
            <a:r>
              <a:rPr lang="en-US" altLang="zh-CN" sz="1600" b="1" baseline="-25000" dirty="0" smtClean="0"/>
              <a:t>1</a:t>
            </a:r>
            <a:endParaRPr lang="zh-CN" altLang="en-US" sz="1600" b="1" baseline="-25000" dirty="0"/>
          </a:p>
        </p:txBody>
      </p:sp>
      <p:sp>
        <p:nvSpPr>
          <p:cNvPr id="64" name="文本框 63"/>
          <p:cNvSpPr txBox="1"/>
          <p:nvPr/>
        </p:nvSpPr>
        <p:spPr>
          <a:xfrm>
            <a:off x="10886298" y="3783589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C’</a:t>
            </a:r>
            <a:r>
              <a:rPr lang="en-US" altLang="zh-CN" sz="1600" b="1" baseline="-25000" dirty="0"/>
              <a:t>2</a:t>
            </a:r>
            <a:endParaRPr lang="zh-CN" altLang="en-US" sz="1600" b="1" baseline="-25000" dirty="0"/>
          </a:p>
        </p:txBody>
      </p:sp>
      <p:sp>
        <p:nvSpPr>
          <p:cNvPr id="65" name="文本框 64"/>
          <p:cNvSpPr txBox="1"/>
          <p:nvPr/>
        </p:nvSpPr>
        <p:spPr>
          <a:xfrm>
            <a:off x="10886298" y="4897864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C’</a:t>
            </a:r>
            <a:r>
              <a:rPr lang="en-US" altLang="zh-CN" sz="1600" b="1" baseline="-25000" dirty="0"/>
              <a:t>3</a:t>
            </a:r>
            <a:endParaRPr lang="zh-CN" altLang="en-US" sz="1600" b="1" baseline="-25000" dirty="0"/>
          </a:p>
        </p:txBody>
      </p:sp>
      <p:cxnSp>
        <p:nvCxnSpPr>
          <p:cNvPr id="67" name="直接连接符 66"/>
          <p:cNvCxnSpPr>
            <a:stCxn id="23" idx="6"/>
            <a:endCxn id="43" idx="6"/>
          </p:cNvCxnSpPr>
          <p:nvPr/>
        </p:nvCxnSpPr>
        <p:spPr>
          <a:xfrm>
            <a:off x="7716539" y="1040268"/>
            <a:ext cx="233318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endCxn id="44" idx="6"/>
          </p:cNvCxnSpPr>
          <p:nvPr/>
        </p:nvCxnSpPr>
        <p:spPr>
          <a:xfrm>
            <a:off x="7609615" y="1052166"/>
            <a:ext cx="2440111" cy="6783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23" idx="5"/>
            <a:endCxn id="45" idx="5"/>
          </p:cNvCxnSpPr>
          <p:nvPr/>
        </p:nvCxnSpPr>
        <p:spPr>
          <a:xfrm>
            <a:off x="7699451" y="1081523"/>
            <a:ext cx="2335124" cy="13688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3" idx="5"/>
            <a:endCxn id="46" idx="1"/>
          </p:cNvCxnSpPr>
          <p:nvPr/>
        </p:nvCxnSpPr>
        <p:spPr>
          <a:xfrm>
            <a:off x="7699451" y="1081523"/>
            <a:ext cx="2233345" cy="1987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24" idx="6"/>
            <a:endCxn id="43" idx="3"/>
          </p:cNvCxnSpPr>
          <p:nvPr/>
        </p:nvCxnSpPr>
        <p:spPr>
          <a:xfrm flipV="1">
            <a:off x="7716539" y="1081523"/>
            <a:ext cx="2233589" cy="6490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24" idx="6"/>
            <a:endCxn id="44" idx="2"/>
          </p:cNvCxnSpPr>
          <p:nvPr/>
        </p:nvCxnSpPr>
        <p:spPr>
          <a:xfrm>
            <a:off x="7716539" y="1730550"/>
            <a:ext cx="22165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24" idx="6"/>
            <a:endCxn id="45" idx="2"/>
          </p:cNvCxnSpPr>
          <p:nvPr/>
        </p:nvCxnSpPr>
        <p:spPr>
          <a:xfrm>
            <a:off x="7716539" y="1730550"/>
            <a:ext cx="2218438" cy="6785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24" idx="6"/>
            <a:endCxn id="46" idx="1"/>
          </p:cNvCxnSpPr>
          <p:nvPr/>
        </p:nvCxnSpPr>
        <p:spPr>
          <a:xfrm>
            <a:off x="7716539" y="1730550"/>
            <a:ext cx="2216257" cy="13381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25" idx="6"/>
            <a:endCxn id="43" idx="3"/>
          </p:cNvCxnSpPr>
          <p:nvPr/>
        </p:nvCxnSpPr>
        <p:spPr>
          <a:xfrm flipV="1">
            <a:off x="7718476" y="1081523"/>
            <a:ext cx="2231652" cy="13275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25" idx="6"/>
            <a:endCxn id="44" idx="2"/>
          </p:cNvCxnSpPr>
          <p:nvPr/>
        </p:nvCxnSpPr>
        <p:spPr>
          <a:xfrm flipV="1">
            <a:off x="7718476" y="1730550"/>
            <a:ext cx="2214564" cy="6785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25" idx="6"/>
            <a:endCxn id="45" idx="2"/>
          </p:cNvCxnSpPr>
          <p:nvPr/>
        </p:nvCxnSpPr>
        <p:spPr>
          <a:xfrm>
            <a:off x="7718476" y="2409105"/>
            <a:ext cx="22165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25" idx="6"/>
            <a:endCxn id="46" idx="1"/>
          </p:cNvCxnSpPr>
          <p:nvPr/>
        </p:nvCxnSpPr>
        <p:spPr>
          <a:xfrm>
            <a:off x="7718476" y="2409105"/>
            <a:ext cx="2214320" cy="6596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26" idx="6"/>
            <a:endCxn id="43" idx="3"/>
          </p:cNvCxnSpPr>
          <p:nvPr/>
        </p:nvCxnSpPr>
        <p:spPr>
          <a:xfrm flipV="1">
            <a:off x="7699207" y="1081523"/>
            <a:ext cx="2250921" cy="20284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26" idx="6"/>
            <a:endCxn id="44" idx="2"/>
          </p:cNvCxnSpPr>
          <p:nvPr/>
        </p:nvCxnSpPr>
        <p:spPr>
          <a:xfrm flipV="1">
            <a:off x="7699207" y="1730550"/>
            <a:ext cx="2233833" cy="13794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26" idx="6"/>
            <a:endCxn id="45" idx="2"/>
          </p:cNvCxnSpPr>
          <p:nvPr/>
        </p:nvCxnSpPr>
        <p:spPr>
          <a:xfrm flipV="1">
            <a:off x="7699207" y="2409105"/>
            <a:ext cx="2235770" cy="7008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26" idx="6"/>
            <a:endCxn id="46" idx="2"/>
          </p:cNvCxnSpPr>
          <p:nvPr/>
        </p:nvCxnSpPr>
        <p:spPr>
          <a:xfrm>
            <a:off x="7699207" y="3109998"/>
            <a:ext cx="22165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34" idx="6"/>
            <a:endCxn id="51" idx="2"/>
          </p:cNvCxnSpPr>
          <p:nvPr/>
        </p:nvCxnSpPr>
        <p:spPr>
          <a:xfrm>
            <a:off x="7697270" y="3725246"/>
            <a:ext cx="22165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35" idx="6"/>
            <a:endCxn id="51" idx="2"/>
          </p:cNvCxnSpPr>
          <p:nvPr/>
        </p:nvCxnSpPr>
        <p:spPr>
          <a:xfrm flipV="1">
            <a:off x="7699207" y="3725246"/>
            <a:ext cx="2214564" cy="6785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35" idx="6"/>
            <a:endCxn id="52" idx="2"/>
          </p:cNvCxnSpPr>
          <p:nvPr/>
        </p:nvCxnSpPr>
        <p:spPr>
          <a:xfrm>
            <a:off x="7699207" y="4403801"/>
            <a:ext cx="22165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任意多边形 109"/>
          <p:cNvSpPr/>
          <p:nvPr/>
        </p:nvSpPr>
        <p:spPr>
          <a:xfrm>
            <a:off x="7670193" y="3525322"/>
            <a:ext cx="2284689" cy="201289"/>
          </a:xfrm>
          <a:custGeom>
            <a:avLst/>
            <a:gdLst>
              <a:gd name="connsiteX0" fmla="*/ 0 w 2340634"/>
              <a:gd name="connsiteY0" fmla="*/ 201289 h 201289"/>
              <a:gd name="connsiteX1" fmla="*/ 1230702 w 2340634"/>
              <a:gd name="connsiteY1" fmla="*/ 6 h 201289"/>
              <a:gd name="connsiteX2" fmla="*/ 2340634 w 2340634"/>
              <a:gd name="connsiteY2" fmla="*/ 195538 h 20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0634" h="201289">
                <a:moveTo>
                  <a:pt x="0" y="201289"/>
                </a:moveTo>
                <a:cubicBezTo>
                  <a:pt x="420298" y="101126"/>
                  <a:pt x="840596" y="964"/>
                  <a:pt x="1230702" y="6"/>
                </a:cubicBezTo>
                <a:cubicBezTo>
                  <a:pt x="1620808" y="-952"/>
                  <a:pt x="1980721" y="97293"/>
                  <a:pt x="2340634" y="195538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任意多边形 111"/>
          <p:cNvSpPr/>
          <p:nvPr/>
        </p:nvSpPr>
        <p:spPr>
          <a:xfrm>
            <a:off x="7671758" y="4422475"/>
            <a:ext cx="2254370" cy="212846"/>
          </a:xfrm>
          <a:custGeom>
            <a:avLst/>
            <a:gdLst>
              <a:gd name="connsiteX0" fmla="*/ 0 w 2254370"/>
              <a:gd name="connsiteY0" fmla="*/ 17253 h 212846"/>
              <a:gd name="connsiteX1" fmla="*/ 1219200 w 2254370"/>
              <a:gd name="connsiteY1" fmla="*/ 212785 h 212846"/>
              <a:gd name="connsiteX2" fmla="*/ 2254370 w 2254370"/>
              <a:gd name="connsiteY2" fmla="*/ 0 h 21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4370" h="212846">
                <a:moveTo>
                  <a:pt x="0" y="17253"/>
                </a:moveTo>
                <a:cubicBezTo>
                  <a:pt x="421736" y="116457"/>
                  <a:pt x="843472" y="215661"/>
                  <a:pt x="1219200" y="212785"/>
                </a:cubicBezTo>
                <a:cubicBezTo>
                  <a:pt x="1594928" y="209910"/>
                  <a:pt x="1924649" y="104955"/>
                  <a:pt x="2254370" y="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任意多边形 112"/>
          <p:cNvSpPr/>
          <p:nvPr/>
        </p:nvSpPr>
        <p:spPr>
          <a:xfrm>
            <a:off x="7689011" y="4290156"/>
            <a:ext cx="2208363" cy="120818"/>
          </a:xfrm>
          <a:custGeom>
            <a:avLst/>
            <a:gdLst>
              <a:gd name="connsiteX0" fmla="*/ 0 w 2208363"/>
              <a:gd name="connsiteY0" fmla="*/ 109316 h 120818"/>
              <a:gd name="connsiteX1" fmla="*/ 1086929 w 2208363"/>
              <a:gd name="connsiteY1" fmla="*/ 48 h 120818"/>
              <a:gd name="connsiteX2" fmla="*/ 2208363 w 2208363"/>
              <a:gd name="connsiteY2" fmla="*/ 120818 h 12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8363" h="120818">
                <a:moveTo>
                  <a:pt x="0" y="109316"/>
                </a:moveTo>
                <a:cubicBezTo>
                  <a:pt x="359434" y="53723"/>
                  <a:pt x="718869" y="-1869"/>
                  <a:pt x="1086929" y="48"/>
                </a:cubicBezTo>
                <a:cubicBezTo>
                  <a:pt x="1454989" y="1965"/>
                  <a:pt x="1831676" y="61391"/>
                  <a:pt x="2208363" y="120818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任意多边形 113"/>
          <p:cNvSpPr/>
          <p:nvPr/>
        </p:nvSpPr>
        <p:spPr>
          <a:xfrm>
            <a:off x="7666008" y="3738113"/>
            <a:ext cx="2237117" cy="638355"/>
          </a:xfrm>
          <a:custGeom>
            <a:avLst/>
            <a:gdLst>
              <a:gd name="connsiteX0" fmla="*/ 0 w 2237117"/>
              <a:gd name="connsiteY0" fmla="*/ 638355 h 638355"/>
              <a:gd name="connsiteX1" fmla="*/ 943154 w 2237117"/>
              <a:gd name="connsiteY1" fmla="*/ 184030 h 638355"/>
              <a:gd name="connsiteX2" fmla="*/ 2237117 w 2237117"/>
              <a:gd name="connsiteY2" fmla="*/ 0 h 63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7117" h="638355">
                <a:moveTo>
                  <a:pt x="0" y="638355"/>
                </a:moveTo>
                <a:cubicBezTo>
                  <a:pt x="285150" y="464388"/>
                  <a:pt x="570301" y="290422"/>
                  <a:pt x="943154" y="184030"/>
                </a:cubicBezTo>
                <a:cubicBezTo>
                  <a:pt x="1316007" y="77638"/>
                  <a:pt x="1776562" y="38819"/>
                  <a:pt x="2237117" y="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任意多边形 114"/>
          <p:cNvSpPr/>
          <p:nvPr/>
        </p:nvSpPr>
        <p:spPr>
          <a:xfrm>
            <a:off x="7671758" y="3755366"/>
            <a:ext cx="2277374" cy="638355"/>
          </a:xfrm>
          <a:custGeom>
            <a:avLst/>
            <a:gdLst>
              <a:gd name="connsiteX0" fmla="*/ 0 w 2277374"/>
              <a:gd name="connsiteY0" fmla="*/ 0 h 638355"/>
              <a:gd name="connsiteX1" fmla="*/ 1253706 w 2277374"/>
              <a:gd name="connsiteY1" fmla="*/ 132272 h 638355"/>
              <a:gd name="connsiteX2" fmla="*/ 2277374 w 2277374"/>
              <a:gd name="connsiteY2" fmla="*/ 638355 h 63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7374" h="638355">
                <a:moveTo>
                  <a:pt x="0" y="0"/>
                </a:moveTo>
                <a:cubicBezTo>
                  <a:pt x="437072" y="12940"/>
                  <a:pt x="874144" y="25880"/>
                  <a:pt x="1253706" y="132272"/>
                </a:cubicBezTo>
                <a:cubicBezTo>
                  <a:pt x="1633268" y="238665"/>
                  <a:pt x="1955321" y="438510"/>
                  <a:pt x="2277374" y="638355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任意多边形 115"/>
          <p:cNvSpPr/>
          <p:nvPr/>
        </p:nvSpPr>
        <p:spPr>
          <a:xfrm>
            <a:off x="7648755" y="3755366"/>
            <a:ext cx="2300377" cy="644106"/>
          </a:xfrm>
          <a:custGeom>
            <a:avLst/>
            <a:gdLst>
              <a:gd name="connsiteX0" fmla="*/ 0 w 2300377"/>
              <a:gd name="connsiteY0" fmla="*/ 0 h 644106"/>
              <a:gd name="connsiteX1" fmla="*/ 1138687 w 2300377"/>
              <a:gd name="connsiteY1" fmla="*/ 385313 h 644106"/>
              <a:gd name="connsiteX2" fmla="*/ 2300377 w 2300377"/>
              <a:gd name="connsiteY2" fmla="*/ 644106 h 644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0377" h="644106">
                <a:moveTo>
                  <a:pt x="0" y="0"/>
                </a:moveTo>
                <a:cubicBezTo>
                  <a:pt x="377645" y="138981"/>
                  <a:pt x="755291" y="277962"/>
                  <a:pt x="1138687" y="385313"/>
                </a:cubicBezTo>
                <a:cubicBezTo>
                  <a:pt x="1522083" y="492664"/>
                  <a:pt x="1911230" y="568385"/>
                  <a:pt x="2300377" y="644106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连接符 117"/>
          <p:cNvCxnSpPr>
            <a:stCxn id="36" idx="6"/>
            <a:endCxn id="53" idx="2"/>
          </p:cNvCxnSpPr>
          <p:nvPr/>
        </p:nvCxnSpPr>
        <p:spPr>
          <a:xfrm>
            <a:off x="7679938" y="5104694"/>
            <a:ext cx="22165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任意多边形 119"/>
          <p:cNvSpPr/>
          <p:nvPr/>
        </p:nvSpPr>
        <p:spPr>
          <a:xfrm>
            <a:off x="7631502" y="4922800"/>
            <a:ext cx="2317630" cy="166785"/>
          </a:xfrm>
          <a:custGeom>
            <a:avLst/>
            <a:gdLst>
              <a:gd name="connsiteX0" fmla="*/ 0 w 2317630"/>
              <a:gd name="connsiteY0" fmla="*/ 161034 h 166785"/>
              <a:gd name="connsiteX1" fmla="*/ 1023668 w 2317630"/>
              <a:gd name="connsiteY1" fmla="*/ 8 h 166785"/>
              <a:gd name="connsiteX2" fmla="*/ 2317630 w 2317630"/>
              <a:gd name="connsiteY2" fmla="*/ 166785 h 166785"/>
              <a:gd name="connsiteX3" fmla="*/ 2317630 w 2317630"/>
              <a:gd name="connsiteY3" fmla="*/ 166785 h 16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7630" h="166785">
                <a:moveTo>
                  <a:pt x="0" y="161034"/>
                </a:moveTo>
                <a:cubicBezTo>
                  <a:pt x="318698" y="80042"/>
                  <a:pt x="637396" y="-950"/>
                  <a:pt x="1023668" y="8"/>
                </a:cubicBezTo>
                <a:cubicBezTo>
                  <a:pt x="1409940" y="966"/>
                  <a:pt x="2317630" y="166785"/>
                  <a:pt x="2317630" y="166785"/>
                </a:cubicBezTo>
                <a:lnTo>
                  <a:pt x="2317630" y="166785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任意多边形 120"/>
          <p:cNvSpPr/>
          <p:nvPr/>
        </p:nvSpPr>
        <p:spPr>
          <a:xfrm>
            <a:off x="7643004" y="5129842"/>
            <a:ext cx="2294626" cy="195561"/>
          </a:xfrm>
          <a:custGeom>
            <a:avLst/>
            <a:gdLst>
              <a:gd name="connsiteX0" fmla="*/ 0 w 2294626"/>
              <a:gd name="connsiteY0" fmla="*/ 0 h 195561"/>
              <a:gd name="connsiteX1" fmla="*/ 1104181 w 2294626"/>
              <a:gd name="connsiteY1" fmla="*/ 195532 h 195561"/>
              <a:gd name="connsiteX2" fmla="*/ 2294626 w 2294626"/>
              <a:gd name="connsiteY2" fmla="*/ 11501 h 195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4626" h="195561">
                <a:moveTo>
                  <a:pt x="0" y="0"/>
                </a:moveTo>
                <a:cubicBezTo>
                  <a:pt x="360871" y="96807"/>
                  <a:pt x="721743" y="193615"/>
                  <a:pt x="1104181" y="195532"/>
                </a:cubicBezTo>
                <a:cubicBezTo>
                  <a:pt x="1486619" y="197449"/>
                  <a:pt x="1890622" y="104475"/>
                  <a:pt x="2294626" y="11501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任意多边形 121"/>
          <p:cNvSpPr/>
          <p:nvPr/>
        </p:nvSpPr>
        <p:spPr>
          <a:xfrm>
            <a:off x="7620000" y="5141343"/>
            <a:ext cx="2311879" cy="471580"/>
          </a:xfrm>
          <a:custGeom>
            <a:avLst/>
            <a:gdLst>
              <a:gd name="connsiteX0" fmla="*/ 0 w 2311879"/>
              <a:gd name="connsiteY0" fmla="*/ 0 h 471580"/>
              <a:gd name="connsiteX1" fmla="*/ 1201947 w 2311879"/>
              <a:gd name="connsiteY1" fmla="*/ 471578 h 471580"/>
              <a:gd name="connsiteX2" fmla="*/ 2311879 w 2311879"/>
              <a:gd name="connsiteY2" fmla="*/ 5751 h 4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1879" h="471580">
                <a:moveTo>
                  <a:pt x="0" y="0"/>
                </a:moveTo>
                <a:cubicBezTo>
                  <a:pt x="408317" y="235310"/>
                  <a:pt x="816634" y="470620"/>
                  <a:pt x="1201947" y="471578"/>
                </a:cubicBezTo>
                <a:cubicBezTo>
                  <a:pt x="1587260" y="472536"/>
                  <a:pt x="1949569" y="239143"/>
                  <a:pt x="2311879" y="5751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122"/>
          <p:cNvSpPr txBox="1"/>
          <p:nvPr/>
        </p:nvSpPr>
        <p:spPr>
          <a:xfrm>
            <a:off x="7673462" y="852390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zh-CN" altLang="en-US" sz="1000" dirty="0"/>
          </a:p>
        </p:txBody>
      </p:sp>
      <p:sp>
        <p:nvSpPr>
          <p:cNvPr id="124" name="文本框 123"/>
          <p:cNvSpPr txBox="1"/>
          <p:nvPr/>
        </p:nvSpPr>
        <p:spPr>
          <a:xfrm>
            <a:off x="8058563" y="1008072"/>
            <a:ext cx="222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2</a:t>
            </a:r>
            <a:endParaRPr lang="zh-CN" altLang="en-US" sz="10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8043631" y="114985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</a:t>
            </a:r>
            <a:endParaRPr lang="zh-CN" altLang="en-US" sz="100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7666008" y="1153557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4</a:t>
            </a:r>
            <a:endParaRPr lang="zh-CN" altLang="en-US" sz="10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8073832" y="1559773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zh-CN" altLang="en-US" sz="10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7658732" y="1516606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4</a:t>
            </a:r>
            <a:endParaRPr lang="zh-CN" altLang="en-US" sz="10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7675634" y="1730549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</a:t>
            </a:r>
            <a:endParaRPr lang="zh-CN" altLang="en-US" sz="1000" dirty="0"/>
          </a:p>
        </p:txBody>
      </p:sp>
      <p:sp>
        <p:nvSpPr>
          <p:cNvPr id="130" name="文本框 129"/>
          <p:cNvSpPr txBox="1"/>
          <p:nvPr/>
        </p:nvSpPr>
        <p:spPr>
          <a:xfrm>
            <a:off x="8092577" y="1679029"/>
            <a:ext cx="222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2</a:t>
            </a:r>
            <a:endParaRPr lang="zh-CN" altLang="en-US" sz="1000" dirty="0"/>
          </a:p>
        </p:txBody>
      </p:sp>
      <p:sp>
        <p:nvSpPr>
          <p:cNvPr id="131" name="文本框 130"/>
          <p:cNvSpPr txBox="1"/>
          <p:nvPr/>
        </p:nvSpPr>
        <p:spPr>
          <a:xfrm>
            <a:off x="7664078" y="2155329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</a:t>
            </a:r>
            <a:endParaRPr lang="zh-CN" altLang="en-US" sz="1000" dirty="0"/>
          </a:p>
        </p:txBody>
      </p:sp>
      <p:sp>
        <p:nvSpPr>
          <p:cNvPr id="132" name="文本框 131"/>
          <p:cNvSpPr txBox="1"/>
          <p:nvPr/>
        </p:nvSpPr>
        <p:spPr>
          <a:xfrm>
            <a:off x="8090923" y="21032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4</a:t>
            </a:r>
            <a:endParaRPr lang="zh-CN" altLang="en-US" sz="10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8114496" y="225575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zh-CN" altLang="en-US" sz="1000" dirty="0"/>
          </a:p>
        </p:txBody>
      </p:sp>
      <p:sp>
        <p:nvSpPr>
          <p:cNvPr id="134" name="文本框 133"/>
          <p:cNvSpPr txBox="1"/>
          <p:nvPr/>
        </p:nvSpPr>
        <p:spPr>
          <a:xfrm>
            <a:off x="7816793" y="2398063"/>
            <a:ext cx="222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2</a:t>
            </a:r>
            <a:endParaRPr lang="zh-CN" altLang="en-US" sz="1000" dirty="0"/>
          </a:p>
        </p:txBody>
      </p:sp>
      <p:sp>
        <p:nvSpPr>
          <p:cNvPr id="135" name="文本框 134"/>
          <p:cNvSpPr txBox="1"/>
          <p:nvPr/>
        </p:nvSpPr>
        <p:spPr>
          <a:xfrm>
            <a:off x="7660581" y="2824428"/>
            <a:ext cx="222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2</a:t>
            </a:r>
            <a:endParaRPr lang="zh-CN" altLang="en-US" sz="1000" dirty="0"/>
          </a:p>
        </p:txBody>
      </p:sp>
      <p:sp>
        <p:nvSpPr>
          <p:cNvPr id="136" name="文本框 135"/>
          <p:cNvSpPr txBox="1"/>
          <p:nvPr/>
        </p:nvSpPr>
        <p:spPr>
          <a:xfrm>
            <a:off x="7947836" y="2741349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</a:t>
            </a:r>
            <a:endParaRPr lang="zh-CN" altLang="en-US" sz="1000" dirty="0"/>
          </a:p>
        </p:txBody>
      </p:sp>
      <p:sp>
        <p:nvSpPr>
          <p:cNvPr id="137" name="文本框 136"/>
          <p:cNvSpPr txBox="1"/>
          <p:nvPr/>
        </p:nvSpPr>
        <p:spPr>
          <a:xfrm>
            <a:off x="8176433" y="278790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4</a:t>
            </a:r>
            <a:endParaRPr lang="zh-CN" altLang="en-US" sz="1000" dirty="0"/>
          </a:p>
        </p:txBody>
      </p:sp>
      <p:sp>
        <p:nvSpPr>
          <p:cNvPr id="138" name="文本框 137"/>
          <p:cNvSpPr txBox="1"/>
          <p:nvPr/>
        </p:nvSpPr>
        <p:spPr>
          <a:xfrm>
            <a:off x="7711172" y="3050772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zh-CN" altLang="en-US" sz="1000" dirty="0"/>
          </a:p>
        </p:txBody>
      </p:sp>
      <p:sp>
        <p:nvSpPr>
          <p:cNvPr id="139" name="文本框 138"/>
          <p:cNvSpPr txBox="1"/>
          <p:nvPr/>
        </p:nvSpPr>
        <p:spPr>
          <a:xfrm>
            <a:off x="7630718" y="3500846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zh-CN" altLang="en-US" sz="1000" dirty="0"/>
          </a:p>
        </p:txBody>
      </p:sp>
      <p:sp>
        <p:nvSpPr>
          <p:cNvPr id="140" name="文本框 139"/>
          <p:cNvSpPr txBox="1"/>
          <p:nvPr/>
        </p:nvSpPr>
        <p:spPr>
          <a:xfrm>
            <a:off x="8053146" y="3548743"/>
            <a:ext cx="222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2</a:t>
            </a:r>
            <a:endParaRPr lang="zh-CN" altLang="en-US" sz="1000" dirty="0"/>
          </a:p>
        </p:txBody>
      </p:sp>
      <p:sp>
        <p:nvSpPr>
          <p:cNvPr id="141" name="文本框 140"/>
          <p:cNvSpPr txBox="1"/>
          <p:nvPr/>
        </p:nvSpPr>
        <p:spPr>
          <a:xfrm>
            <a:off x="8046212" y="367940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</a:t>
            </a:r>
            <a:endParaRPr lang="zh-CN" altLang="en-US" sz="1000" dirty="0"/>
          </a:p>
        </p:txBody>
      </p:sp>
      <p:sp>
        <p:nvSpPr>
          <p:cNvPr id="142" name="文本框 141"/>
          <p:cNvSpPr txBox="1"/>
          <p:nvPr/>
        </p:nvSpPr>
        <p:spPr>
          <a:xfrm>
            <a:off x="7647971" y="37438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4</a:t>
            </a:r>
            <a:endParaRPr lang="zh-CN" altLang="en-US" sz="1000" dirty="0"/>
          </a:p>
        </p:txBody>
      </p:sp>
      <p:sp>
        <p:nvSpPr>
          <p:cNvPr id="143" name="文本框 142"/>
          <p:cNvSpPr txBox="1"/>
          <p:nvPr/>
        </p:nvSpPr>
        <p:spPr>
          <a:xfrm>
            <a:off x="7596294" y="4129539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4</a:t>
            </a:r>
            <a:endParaRPr lang="zh-CN" altLang="en-US" sz="1000" dirty="0"/>
          </a:p>
        </p:txBody>
      </p:sp>
      <p:sp>
        <p:nvSpPr>
          <p:cNvPr id="144" name="文本框 143"/>
          <p:cNvSpPr txBox="1"/>
          <p:nvPr/>
        </p:nvSpPr>
        <p:spPr>
          <a:xfrm>
            <a:off x="7994947" y="4096162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</a:t>
            </a:r>
            <a:endParaRPr lang="zh-CN" altLang="en-US" sz="1000" dirty="0"/>
          </a:p>
        </p:txBody>
      </p:sp>
      <p:sp>
        <p:nvSpPr>
          <p:cNvPr id="145" name="文本框 144"/>
          <p:cNvSpPr txBox="1"/>
          <p:nvPr/>
        </p:nvSpPr>
        <p:spPr>
          <a:xfrm>
            <a:off x="8231850" y="4151135"/>
            <a:ext cx="222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2</a:t>
            </a:r>
            <a:endParaRPr lang="zh-CN" altLang="en-US" sz="1000" dirty="0"/>
          </a:p>
        </p:txBody>
      </p:sp>
      <p:sp>
        <p:nvSpPr>
          <p:cNvPr id="146" name="文本框 145"/>
          <p:cNvSpPr txBox="1"/>
          <p:nvPr/>
        </p:nvSpPr>
        <p:spPr>
          <a:xfrm>
            <a:off x="7773967" y="442688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zh-CN" altLang="en-US" sz="1000" dirty="0"/>
          </a:p>
        </p:txBody>
      </p:sp>
      <p:sp>
        <p:nvSpPr>
          <p:cNvPr id="147" name="文本框 146"/>
          <p:cNvSpPr txBox="1"/>
          <p:nvPr/>
        </p:nvSpPr>
        <p:spPr>
          <a:xfrm>
            <a:off x="7695844" y="4854202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1</a:t>
            </a:r>
            <a:endParaRPr lang="zh-CN" altLang="en-US" sz="1000" dirty="0"/>
          </a:p>
        </p:txBody>
      </p:sp>
      <p:sp>
        <p:nvSpPr>
          <p:cNvPr id="148" name="文本框 147"/>
          <p:cNvSpPr txBox="1"/>
          <p:nvPr/>
        </p:nvSpPr>
        <p:spPr>
          <a:xfrm>
            <a:off x="8012326" y="4925362"/>
            <a:ext cx="222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2</a:t>
            </a:r>
            <a:endParaRPr lang="zh-CN" altLang="en-US" sz="1000" dirty="0"/>
          </a:p>
        </p:txBody>
      </p:sp>
      <p:sp>
        <p:nvSpPr>
          <p:cNvPr id="149" name="文本框 148"/>
          <p:cNvSpPr txBox="1"/>
          <p:nvPr/>
        </p:nvSpPr>
        <p:spPr>
          <a:xfrm>
            <a:off x="8012178" y="5079182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</a:t>
            </a:r>
            <a:endParaRPr lang="zh-CN" altLang="en-US" sz="1000" dirty="0"/>
          </a:p>
        </p:txBody>
      </p:sp>
      <p:sp>
        <p:nvSpPr>
          <p:cNvPr id="150" name="文本框 149"/>
          <p:cNvSpPr txBox="1"/>
          <p:nvPr/>
        </p:nvSpPr>
        <p:spPr>
          <a:xfrm>
            <a:off x="7695844" y="5208462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4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1722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386" y="1288706"/>
            <a:ext cx="2505075" cy="2581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672" y="1298231"/>
            <a:ext cx="23622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93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43076"/>
              </p:ext>
            </p:extLst>
          </p:nvPr>
        </p:nvGraphicFramePr>
        <p:xfrm>
          <a:off x="4105507" y="2695420"/>
          <a:ext cx="2880000" cy="1567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09459833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293515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0451726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98008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 Black" panose="020B0A04020102020204" pitchFamily="34" charset="0"/>
                        </a:rPr>
                        <a:t>……</a:t>
                      </a:r>
                      <a:endParaRPr lang="zh-CN" altLang="en-US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 Black" panose="020B0A04020102020204" pitchFamily="34" charset="0"/>
                        </a:rPr>
                        <a:t>h</a:t>
                      </a:r>
                      <a:endParaRPr lang="zh-CN" altLang="en-US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Arial Black" panose="020B0A04020102020204" pitchFamily="34" charset="0"/>
                        </a:rPr>
                        <a:t>i</a:t>
                      </a:r>
                      <a:endParaRPr lang="zh-CN" altLang="en-US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 Black" panose="020B0A04020102020204" pitchFamily="34" charset="0"/>
                        </a:rPr>
                        <a:t>……</a:t>
                      </a:r>
                      <a:endParaRPr lang="zh-CN" altLang="en-US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4811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 Black" panose="020B0A04020102020204" pitchFamily="34" charset="0"/>
                        </a:rPr>
                        <a:t>h</a:t>
                      </a:r>
                      <a:endParaRPr lang="zh-CN" altLang="en-US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 Black" panose="020B0A04020102020204" pitchFamily="34" charset="0"/>
                        </a:rPr>
                        <a:t>……</a:t>
                      </a:r>
                      <a:endParaRPr lang="zh-CN" altLang="en-US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7603047"/>
                  </a:ext>
                </a:extLst>
              </a:tr>
              <a:tr h="454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Arial Black" panose="020B0A04020102020204" pitchFamily="34" charset="0"/>
                        </a:rPr>
                        <a:t>i</a:t>
                      </a:r>
                      <a:endParaRPr lang="zh-CN" altLang="en-US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 Black" panose="020B0A04020102020204" pitchFamily="34" charset="0"/>
                        </a:rPr>
                        <a:t>……</a:t>
                      </a:r>
                      <a:endParaRPr lang="zh-CN" altLang="en-US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545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 Black" panose="020B0A04020102020204" pitchFamily="34" charset="0"/>
                        </a:rPr>
                        <a:t>……</a:t>
                      </a:r>
                      <a:endParaRPr lang="zh-CN" altLang="en-US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 Black" panose="020B0A04020102020204" pitchFamily="34" charset="0"/>
                        </a:rPr>
                        <a:t>……</a:t>
                      </a:r>
                      <a:endParaRPr lang="zh-CN" altLang="en-US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 Black" panose="020B0A04020102020204" pitchFamily="34" charset="0"/>
                        </a:rPr>
                        <a:t>……</a:t>
                      </a:r>
                      <a:endParaRPr lang="zh-CN" altLang="en-US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 Black" panose="020B0A04020102020204" pitchFamily="34" charset="0"/>
                        </a:rPr>
                        <a:t>……</a:t>
                      </a:r>
                      <a:endParaRPr lang="zh-CN" altLang="en-US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870687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612995" y="4482791"/>
            <a:ext cx="378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一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个图形元素的二元图替换表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部分</a:t>
            </a:r>
            <a:r>
              <a:rPr lang="en-US" altLang="zh-CN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9213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173</Words>
  <Application>Microsoft Office PowerPoint</Application>
  <PresentationFormat>宽屏</PresentationFormat>
  <Paragraphs>137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华文仿宋</vt:lpstr>
      <vt:lpstr>Arial</vt:lpstr>
      <vt:lpstr>Arial Black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xf li</dc:creator>
  <cp:lastModifiedBy>xf li</cp:lastModifiedBy>
  <cp:revision>18</cp:revision>
  <dcterms:created xsi:type="dcterms:W3CDTF">2022-09-14T04:22:28Z</dcterms:created>
  <dcterms:modified xsi:type="dcterms:W3CDTF">2023-11-01T06:21:35Z</dcterms:modified>
</cp:coreProperties>
</file>