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senia" userId="a3ae4da1dc98ac5c" providerId="LiveId" clId="{6A011FF6-FFDD-4603-AAF3-A6E6D6422A3F}"/>
    <pc:docChg chg="undo custSel modSld">
      <pc:chgData name="Yesenia" userId="a3ae4da1dc98ac5c" providerId="LiveId" clId="{6A011FF6-FFDD-4603-AAF3-A6E6D6422A3F}" dt="2022-02-23T04:33:17.762" v="289" actId="20577"/>
      <pc:docMkLst>
        <pc:docMk/>
      </pc:docMkLst>
      <pc:sldChg chg="modSp mod">
        <pc:chgData name="Yesenia" userId="a3ae4da1dc98ac5c" providerId="LiveId" clId="{6A011FF6-FFDD-4603-AAF3-A6E6D6422A3F}" dt="2022-02-23T04:26:13.306" v="29" actId="1076"/>
        <pc:sldMkLst>
          <pc:docMk/>
          <pc:sldMk cId="0" sldId="266"/>
        </pc:sldMkLst>
        <pc:spChg chg="mod">
          <ac:chgData name="Yesenia" userId="a3ae4da1dc98ac5c" providerId="LiveId" clId="{6A011FF6-FFDD-4603-AAF3-A6E6D6422A3F}" dt="2022-02-23T04:26:13.306" v="29" actId="1076"/>
          <ac:spMkLst>
            <pc:docMk/>
            <pc:sldMk cId="0" sldId="266"/>
            <ac:spMk id="214" creationId="{00000000-0000-0000-0000-000000000000}"/>
          </ac:spMkLst>
        </pc:spChg>
      </pc:sldChg>
      <pc:sldChg chg="modSp mod">
        <pc:chgData name="Yesenia" userId="a3ae4da1dc98ac5c" providerId="LiveId" clId="{6A011FF6-FFDD-4603-AAF3-A6E6D6422A3F}" dt="2022-02-23T04:26:00.551" v="28" actId="20577"/>
        <pc:sldMkLst>
          <pc:docMk/>
          <pc:sldMk cId="0" sldId="271"/>
        </pc:sldMkLst>
        <pc:spChg chg="mod">
          <ac:chgData name="Yesenia" userId="a3ae4da1dc98ac5c" providerId="LiveId" clId="{6A011FF6-FFDD-4603-AAF3-A6E6D6422A3F}" dt="2022-02-23T04:26:00.551" v="28" actId="20577"/>
          <ac:spMkLst>
            <pc:docMk/>
            <pc:sldMk cId="0" sldId="271"/>
            <ac:spMk id="349" creationId="{00000000-0000-0000-0000-000000000000}"/>
          </ac:spMkLst>
        </pc:spChg>
      </pc:sldChg>
      <pc:sldChg chg="addSp delSp modSp mod">
        <pc:chgData name="Yesenia" userId="a3ae4da1dc98ac5c" providerId="LiveId" clId="{6A011FF6-FFDD-4603-AAF3-A6E6D6422A3F}" dt="2022-02-23T04:33:17.762" v="289" actId="20577"/>
        <pc:sldMkLst>
          <pc:docMk/>
          <pc:sldMk cId="0" sldId="275"/>
        </pc:sldMkLst>
        <pc:spChg chg="mod">
          <ac:chgData name="Yesenia" userId="a3ae4da1dc98ac5c" providerId="LiveId" clId="{6A011FF6-FFDD-4603-AAF3-A6E6D6422A3F}" dt="2022-02-23T04:33:17.762" v="289" actId="20577"/>
          <ac:spMkLst>
            <pc:docMk/>
            <pc:sldMk cId="0" sldId="275"/>
            <ac:spMk id="479" creationId="{00000000-0000-0000-0000-000000000000}"/>
          </ac:spMkLst>
        </pc:spChg>
        <pc:spChg chg="mod">
          <ac:chgData name="Yesenia" userId="a3ae4da1dc98ac5c" providerId="LiveId" clId="{6A011FF6-FFDD-4603-AAF3-A6E6D6422A3F}" dt="2022-02-23T04:32:15.104" v="162" actId="20577"/>
          <ac:spMkLst>
            <pc:docMk/>
            <pc:sldMk cId="0" sldId="275"/>
            <ac:spMk id="480" creationId="{00000000-0000-0000-0000-000000000000}"/>
          </ac:spMkLst>
        </pc:spChg>
        <pc:spChg chg="add del mod">
          <ac:chgData name="Yesenia" userId="a3ae4da1dc98ac5c" providerId="LiveId" clId="{6A011FF6-FFDD-4603-AAF3-A6E6D6422A3F}" dt="2022-02-23T04:31:46.297" v="78" actId="20577"/>
          <ac:spMkLst>
            <pc:docMk/>
            <pc:sldMk cId="0" sldId="275"/>
            <ac:spMk id="48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100cdca61b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 name="Google Shape;25;g100cdca61b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00cdca61bd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100cdca61bd_0_1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01113c5161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101113c516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01113c5161_0_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101113c516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1113c5161_0_1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101113c5161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1113c5161_0_1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g101113c5161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0cdca61bd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100cdca61bd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01113c5161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g101113c516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01113c5161_1_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g101113c5161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1113c5161_1_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g101113c5161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01113c5161_1_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g101113c5161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g100cdca61b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 name="Google Shape;34;g100cdca61bd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01113c5161_0_1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g101113c5161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01113c5161_0_2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g101113c5161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01113c5161_0_2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g101113c5161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1113c5161_0_2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3" name="Google Shape;563;g101113c5161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01113c5161_0_2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g101113c5161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101113c5161_0_3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g101113c5161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01113c5161_0_3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g101113c5161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01113c5161_0_3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3" name="Google Shape;693;g101113c5161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01113c5161_0_4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0" name="Google Shape;720;g101113c5161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101113c5161_0_4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0" name="Google Shape;760;g101113c5161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100cdca61b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 name="Google Shape;41;g100cdca61bd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101113c5161_0_4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6" name="Google Shape;796;g101113c5161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101113c5161_0_5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3" name="Google Shape;823;g101113c5161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00cdca61b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g100cdca61bd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0cdca61bd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100cdca61bd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0cdca61bd_0_1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100cdca61b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00cdca61bd_0_1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100cdca61bd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00cdca61bd_0_1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100cdca61bd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No Background">
  <p:cSld name="Blank, No Background">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7" name="Google Shape;1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547D"/>
        </a:solidFill>
        <a:effectLst/>
      </p:bgPr>
    </p:bg>
    <p:spTree>
      <p:nvGrpSpPr>
        <p:cNvPr id="1" name="Shape 26"/>
        <p:cNvGrpSpPr/>
        <p:nvPr/>
      </p:nvGrpSpPr>
      <p:grpSpPr>
        <a:xfrm>
          <a:off x="0" y="0"/>
          <a:ext cx="0" cy="0"/>
          <a:chOff x="0" y="0"/>
          <a:chExt cx="0" cy="0"/>
        </a:xfrm>
      </p:grpSpPr>
      <p:sp>
        <p:nvSpPr>
          <p:cNvPr id="27" name="Google Shape;27;p5"/>
          <p:cNvSpPr txBox="1">
            <a:spLocks noGrp="1"/>
          </p:cNvSpPr>
          <p:nvPr>
            <p:ph type="ctrTitle"/>
          </p:nvPr>
        </p:nvSpPr>
        <p:spPr>
          <a:xfrm>
            <a:off x="311700" y="3720300"/>
            <a:ext cx="8520600" cy="7230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1100"/>
              <a:buFont typeface="Arial"/>
              <a:buNone/>
            </a:pPr>
            <a:r>
              <a:rPr lang="en-US" sz="3650" b="1">
                <a:solidFill>
                  <a:srgbClr val="FFFFFF"/>
                </a:solidFill>
                <a:latin typeface="Avenir"/>
                <a:ea typeface="Avenir"/>
                <a:cs typeface="Avenir"/>
                <a:sym typeface="Avenir"/>
              </a:rPr>
              <a:t>Plantillas para crear buyer personas</a:t>
            </a:r>
            <a:endParaRPr sz="7700" b="1">
              <a:solidFill>
                <a:srgbClr val="FFFFFF"/>
              </a:solidFill>
              <a:latin typeface="Avenir"/>
              <a:ea typeface="Avenir"/>
              <a:cs typeface="Avenir"/>
              <a:sym typeface="Avenir"/>
            </a:endParaRPr>
          </a:p>
        </p:txBody>
      </p:sp>
      <p:pic>
        <p:nvPicPr>
          <p:cNvPr id="28" name="Google Shape;28;p5"/>
          <p:cNvPicPr preferRelativeResize="0"/>
          <p:nvPr/>
        </p:nvPicPr>
        <p:blipFill rotWithShape="1">
          <a:blip r:embed="rId3">
            <a:alphaModFix/>
          </a:blip>
          <a:srcRect/>
          <a:stretch/>
        </p:blipFill>
        <p:spPr>
          <a:xfrm>
            <a:off x="464400" y="3282575"/>
            <a:ext cx="833025" cy="323550"/>
          </a:xfrm>
          <a:prstGeom prst="rect">
            <a:avLst/>
          </a:prstGeom>
          <a:noFill/>
          <a:ln>
            <a:noFill/>
          </a:ln>
        </p:spPr>
      </p:pic>
      <p:pic>
        <p:nvPicPr>
          <p:cNvPr id="29" name="Google Shape;29;p5"/>
          <p:cNvPicPr preferRelativeResize="0"/>
          <p:nvPr/>
        </p:nvPicPr>
        <p:blipFill rotWithShape="1">
          <a:blip r:embed="rId4">
            <a:alphaModFix/>
          </a:blip>
          <a:srcRect l="3729" r="3729"/>
          <a:stretch/>
        </p:blipFill>
        <p:spPr>
          <a:xfrm flipH="1">
            <a:off x="586002" y="477175"/>
            <a:ext cx="6980398" cy="2482401"/>
          </a:xfrm>
          <a:prstGeom prst="rect">
            <a:avLst/>
          </a:prstGeom>
          <a:noFill/>
          <a:ln>
            <a:noFill/>
          </a:ln>
        </p:spPr>
      </p:pic>
      <p:pic>
        <p:nvPicPr>
          <p:cNvPr id="30" name="Google Shape;30;p5"/>
          <p:cNvPicPr preferRelativeResize="0"/>
          <p:nvPr/>
        </p:nvPicPr>
        <p:blipFill rotWithShape="1">
          <a:blip r:embed="rId5">
            <a:alphaModFix/>
          </a:blip>
          <a:srcRect r="36808" b="50714"/>
          <a:stretch/>
        </p:blipFill>
        <p:spPr>
          <a:xfrm rot="8862473">
            <a:off x="6036204" y="-639768"/>
            <a:ext cx="3629034" cy="4003204"/>
          </a:xfrm>
          <a:prstGeom prst="rect">
            <a:avLst/>
          </a:prstGeom>
          <a:noFill/>
          <a:ln>
            <a:noFill/>
          </a:ln>
        </p:spPr>
      </p:pic>
      <p:pic>
        <p:nvPicPr>
          <p:cNvPr id="31" name="Google Shape;31;p5"/>
          <p:cNvPicPr preferRelativeResize="0"/>
          <p:nvPr/>
        </p:nvPicPr>
        <p:blipFill rotWithShape="1">
          <a:blip r:embed="rId5">
            <a:alphaModFix/>
          </a:blip>
          <a:srcRect t="53453" r="39533" b="2918"/>
          <a:stretch/>
        </p:blipFill>
        <p:spPr>
          <a:xfrm>
            <a:off x="6216150" y="1536750"/>
            <a:ext cx="2044357" cy="207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547D"/>
        </a:solidFill>
        <a:effectLst/>
      </p:bgPr>
    </p:bg>
    <p:spTree>
      <p:nvGrpSpPr>
        <p:cNvPr id="1" name="Shape 191"/>
        <p:cNvGrpSpPr/>
        <p:nvPr/>
      </p:nvGrpSpPr>
      <p:grpSpPr>
        <a:xfrm>
          <a:off x="0" y="0"/>
          <a:ext cx="0" cy="0"/>
          <a:chOff x="0" y="0"/>
          <a:chExt cx="0" cy="0"/>
        </a:xfrm>
      </p:grpSpPr>
      <p:sp>
        <p:nvSpPr>
          <p:cNvPr id="192" name="Google Shape;192;p14"/>
          <p:cNvSpPr txBox="1">
            <a:spLocks noGrp="1"/>
          </p:cNvSpPr>
          <p:nvPr>
            <p:ph type="ctrTitle"/>
          </p:nvPr>
        </p:nvSpPr>
        <p:spPr>
          <a:xfrm>
            <a:off x="357500" y="2072325"/>
            <a:ext cx="8520600" cy="7230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1100"/>
              <a:buFont typeface="Arial"/>
              <a:buNone/>
            </a:pPr>
            <a:r>
              <a:rPr lang="en-US" sz="3650" b="1">
                <a:solidFill>
                  <a:srgbClr val="FFFFFF"/>
                </a:solidFill>
                <a:latin typeface="Avenir"/>
                <a:ea typeface="Avenir"/>
                <a:cs typeface="Avenir"/>
                <a:sym typeface="Avenir"/>
              </a:rPr>
              <a:t>Ejemplo</a:t>
            </a:r>
            <a:endParaRPr sz="7700" b="1">
              <a:solidFill>
                <a:srgbClr val="FFFFFF"/>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BDA5"/>
        </a:solidFill>
        <a:effectLst/>
      </p:bgPr>
    </p:bg>
    <p:spTree>
      <p:nvGrpSpPr>
        <p:cNvPr id="1" name="Shape 196"/>
        <p:cNvGrpSpPr/>
        <p:nvPr/>
      </p:nvGrpSpPr>
      <p:grpSpPr>
        <a:xfrm>
          <a:off x="0" y="0"/>
          <a:ext cx="0" cy="0"/>
          <a:chOff x="0" y="0"/>
          <a:chExt cx="0" cy="0"/>
        </a:xfrm>
      </p:grpSpPr>
      <p:grpSp>
        <p:nvGrpSpPr>
          <p:cNvPr id="197" name="Google Shape;197;p15"/>
          <p:cNvGrpSpPr/>
          <p:nvPr/>
        </p:nvGrpSpPr>
        <p:grpSpPr>
          <a:xfrm>
            <a:off x="3048000" y="297250"/>
            <a:ext cx="406500" cy="406500"/>
            <a:chOff x="1954591" y="797729"/>
            <a:chExt cx="406500" cy="406500"/>
          </a:xfrm>
        </p:grpSpPr>
        <p:sp>
          <p:nvSpPr>
            <p:cNvPr id="198" name="Google Shape;198;p15"/>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199" name="Google Shape;199;p15"/>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1</a:t>
              </a:r>
              <a:endParaRPr>
                <a:solidFill>
                  <a:srgbClr val="33475B"/>
                </a:solidFill>
                <a:latin typeface="Avenir"/>
                <a:ea typeface="Avenir"/>
                <a:cs typeface="Avenir"/>
                <a:sym typeface="Avenir"/>
              </a:endParaRPr>
            </a:p>
          </p:txBody>
        </p:sp>
      </p:grpSp>
      <p:grpSp>
        <p:nvGrpSpPr>
          <p:cNvPr id="200" name="Google Shape;200;p15"/>
          <p:cNvGrpSpPr/>
          <p:nvPr/>
        </p:nvGrpSpPr>
        <p:grpSpPr>
          <a:xfrm>
            <a:off x="3048000" y="1200150"/>
            <a:ext cx="406500" cy="406500"/>
            <a:chOff x="1954591" y="797729"/>
            <a:chExt cx="406500" cy="406500"/>
          </a:xfrm>
        </p:grpSpPr>
        <p:sp>
          <p:nvSpPr>
            <p:cNvPr id="201" name="Google Shape;201;p15"/>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202" name="Google Shape;202;p15"/>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2</a:t>
              </a:r>
              <a:endParaRPr>
                <a:solidFill>
                  <a:srgbClr val="33475B"/>
                </a:solidFill>
                <a:latin typeface="Avenir"/>
                <a:ea typeface="Avenir"/>
                <a:cs typeface="Avenir"/>
                <a:sym typeface="Avenir"/>
              </a:endParaRPr>
            </a:p>
          </p:txBody>
        </p:sp>
      </p:grpSp>
      <p:grpSp>
        <p:nvGrpSpPr>
          <p:cNvPr id="203" name="Google Shape;203;p15"/>
          <p:cNvGrpSpPr/>
          <p:nvPr/>
        </p:nvGrpSpPr>
        <p:grpSpPr>
          <a:xfrm>
            <a:off x="3048000" y="2546350"/>
            <a:ext cx="406500" cy="406500"/>
            <a:chOff x="1954591" y="797729"/>
            <a:chExt cx="406500" cy="406500"/>
          </a:xfrm>
        </p:grpSpPr>
        <p:sp>
          <p:nvSpPr>
            <p:cNvPr id="204" name="Google Shape;204;p15"/>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205" name="Google Shape;205;p15"/>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3</a:t>
              </a:r>
              <a:endParaRPr>
                <a:solidFill>
                  <a:srgbClr val="33475B"/>
                </a:solidFill>
                <a:latin typeface="Avenir"/>
                <a:ea typeface="Avenir"/>
                <a:cs typeface="Avenir"/>
                <a:sym typeface="Avenir"/>
              </a:endParaRPr>
            </a:p>
          </p:txBody>
        </p:sp>
      </p:grpSp>
      <p:grpSp>
        <p:nvGrpSpPr>
          <p:cNvPr id="206" name="Google Shape;206;p15"/>
          <p:cNvGrpSpPr/>
          <p:nvPr/>
        </p:nvGrpSpPr>
        <p:grpSpPr>
          <a:xfrm>
            <a:off x="3048000" y="4019550"/>
            <a:ext cx="406500" cy="406500"/>
            <a:chOff x="1954591" y="797729"/>
            <a:chExt cx="406500" cy="406500"/>
          </a:xfrm>
        </p:grpSpPr>
        <p:sp>
          <p:nvSpPr>
            <p:cNvPr id="207" name="Google Shape;207;p15"/>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208" name="Google Shape;208;p15"/>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4</a:t>
              </a:r>
              <a:endParaRPr>
                <a:solidFill>
                  <a:srgbClr val="33475B"/>
                </a:solidFill>
                <a:latin typeface="Avenir"/>
                <a:ea typeface="Avenir"/>
                <a:cs typeface="Avenir"/>
                <a:sym typeface="Avenir"/>
              </a:endParaRPr>
            </a:p>
          </p:txBody>
        </p:sp>
      </p:grpSp>
      <p:sp>
        <p:nvSpPr>
          <p:cNvPr id="209" name="Google Shape;209;p15"/>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210" name="Google Shape;210;p15"/>
          <p:cNvSpPr txBox="1"/>
          <p:nvPr/>
        </p:nvSpPr>
        <p:spPr>
          <a:xfrm>
            <a:off x="5334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Perfil general</a:t>
            </a:r>
            <a:endParaRPr b="1">
              <a:solidFill>
                <a:srgbClr val="33475B"/>
              </a:solidFill>
              <a:latin typeface="Avenir"/>
              <a:ea typeface="Avenir"/>
              <a:cs typeface="Avenir"/>
              <a:sym typeface="Avenir"/>
            </a:endParaRPr>
          </a:p>
        </p:txBody>
      </p:sp>
      <p:sp>
        <p:nvSpPr>
          <p:cNvPr id="211" name="Google Shape;211;p15"/>
          <p:cNvSpPr txBox="1"/>
          <p:nvPr/>
        </p:nvSpPr>
        <p:spPr>
          <a:xfrm>
            <a:off x="457200" y="1504950"/>
            <a:ext cx="2360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i="0" u="none">
                <a:solidFill>
                  <a:srgbClr val="33475B"/>
                </a:solidFill>
                <a:latin typeface="Avenir"/>
                <a:ea typeface="Avenir"/>
                <a:cs typeface="Avenir"/>
                <a:sym typeface="Avenir"/>
              </a:rPr>
              <a:t>Trabajo, historia laboral, familia </a:t>
            </a:r>
            <a:endParaRPr>
              <a:solidFill>
                <a:srgbClr val="33475B"/>
              </a:solidFill>
              <a:latin typeface="Avenir"/>
              <a:ea typeface="Avenir"/>
              <a:cs typeface="Avenir"/>
              <a:sym typeface="Avenir"/>
            </a:endParaRPr>
          </a:p>
        </p:txBody>
      </p:sp>
      <p:sp>
        <p:nvSpPr>
          <p:cNvPr id="212" name="Google Shape;212;p15"/>
          <p:cNvSpPr txBox="1"/>
          <p:nvPr/>
        </p:nvSpPr>
        <p:spPr>
          <a:xfrm>
            <a:off x="762000" y="2190750"/>
            <a:ext cx="1774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Características</a:t>
            </a:r>
            <a:r>
              <a:rPr lang="en-US" i="0" u="none">
                <a:solidFill>
                  <a:srgbClr val="33475B"/>
                </a:solidFill>
                <a:latin typeface="Avenir"/>
                <a:ea typeface="Avenir"/>
                <a:cs typeface="Avenir"/>
                <a:sym typeface="Avenir"/>
              </a:rPr>
              <a:t> </a:t>
            </a:r>
            <a:endParaRPr>
              <a:solidFill>
                <a:srgbClr val="33475B"/>
              </a:solidFill>
              <a:latin typeface="Avenir"/>
              <a:ea typeface="Avenir"/>
              <a:cs typeface="Avenir"/>
              <a:sym typeface="Avenir"/>
            </a:endParaRPr>
          </a:p>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sociodemográficas</a:t>
            </a:r>
            <a:endParaRPr>
              <a:solidFill>
                <a:srgbClr val="33475B"/>
              </a:solidFill>
              <a:latin typeface="Avenir"/>
              <a:ea typeface="Avenir"/>
              <a:cs typeface="Avenir"/>
              <a:sym typeface="Avenir"/>
            </a:endParaRPr>
          </a:p>
        </p:txBody>
      </p:sp>
      <p:sp>
        <p:nvSpPr>
          <p:cNvPr id="213" name="Google Shape;213;p15"/>
          <p:cNvSpPr txBox="1"/>
          <p:nvPr/>
        </p:nvSpPr>
        <p:spPr>
          <a:xfrm>
            <a:off x="609600" y="2952750"/>
            <a:ext cx="2311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i="0" u="none">
                <a:solidFill>
                  <a:srgbClr val="33475B"/>
                </a:solidFill>
                <a:latin typeface="Avenir"/>
                <a:ea typeface="Avenir"/>
                <a:cs typeface="Avenir"/>
                <a:sym typeface="Avenir"/>
              </a:rPr>
              <a:t>Edad, salario, ubicación, sexo</a:t>
            </a:r>
            <a:endParaRPr>
              <a:solidFill>
                <a:srgbClr val="33475B"/>
              </a:solidFill>
              <a:latin typeface="Avenir"/>
              <a:ea typeface="Avenir"/>
              <a:cs typeface="Avenir"/>
              <a:sym typeface="Avenir"/>
            </a:endParaRPr>
          </a:p>
        </p:txBody>
      </p:sp>
      <p:sp>
        <p:nvSpPr>
          <p:cNvPr id="214" name="Google Shape;214;p15"/>
          <p:cNvSpPr txBox="1"/>
          <p:nvPr/>
        </p:nvSpPr>
        <p:spPr>
          <a:xfrm>
            <a:off x="3329822" y="2214175"/>
            <a:ext cx="5105400" cy="9975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Mujer</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49 años</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Ingresos superiores a los 85.000 USD</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Residencia en Bogotá, Colombia</a:t>
            </a:r>
            <a:endParaRPr>
              <a:solidFill>
                <a:srgbClr val="33475B"/>
              </a:solidFill>
              <a:latin typeface="Avenir"/>
              <a:ea typeface="Avenir"/>
              <a:cs typeface="Avenir"/>
              <a:sym typeface="Avenir"/>
            </a:endParaRPr>
          </a:p>
        </p:txBody>
      </p:sp>
      <p:sp>
        <p:nvSpPr>
          <p:cNvPr id="215" name="Google Shape;215;p15"/>
          <p:cNvSpPr txBox="1"/>
          <p:nvPr/>
        </p:nvSpPr>
        <p:spPr>
          <a:xfrm>
            <a:off x="3581400" y="1006475"/>
            <a:ext cx="5105400" cy="75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Jefa de atención al cliente</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5 años de experiencia en el puesto, 7 en la misma empresa</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Soltera con 3 hijos</a:t>
            </a:r>
            <a:endParaRPr>
              <a:solidFill>
                <a:srgbClr val="33475B"/>
              </a:solidFill>
              <a:latin typeface="Avenir"/>
              <a:ea typeface="Avenir"/>
              <a:cs typeface="Avenir"/>
              <a:sym typeface="Avenir"/>
            </a:endParaRPr>
          </a:p>
        </p:txBody>
      </p:sp>
      <p:sp>
        <p:nvSpPr>
          <p:cNvPr id="216" name="Google Shape;216;p15"/>
          <p:cNvSpPr txBox="1"/>
          <p:nvPr/>
        </p:nvSpPr>
        <p:spPr>
          <a:xfrm>
            <a:off x="7039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Quién</a:t>
            </a:r>
            <a:endParaRPr sz="2200">
              <a:solidFill>
                <a:srgbClr val="33475B"/>
              </a:solidFill>
              <a:latin typeface="Avenir"/>
              <a:ea typeface="Avenir"/>
              <a:cs typeface="Avenir"/>
              <a:sym typeface="Avenir"/>
            </a:endParaRPr>
          </a:p>
        </p:txBody>
      </p:sp>
      <p:sp>
        <p:nvSpPr>
          <p:cNvPr id="217" name="Google Shape;217;p15"/>
          <p:cNvSpPr txBox="1"/>
          <p:nvPr/>
        </p:nvSpPr>
        <p:spPr>
          <a:xfrm>
            <a:off x="533400" y="3713800"/>
            <a:ext cx="20652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Descripción de la personalidad</a:t>
            </a:r>
            <a:endParaRPr>
              <a:solidFill>
                <a:srgbClr val="33475B"/>
              </a:solidFill>
              <a:latin typeface="Avenir"/>
              <a:ea typeface="Avenir"/>
              <a:cs typeface="Avenir"/>
              <a:sym typeface="Avenir"/>
            </a:endParaRPr>
          </a:p>
        </p:txBody>
      </p:sp>
      <p:sp>
        <p:nvSpPr>
          <p:cNvPr id="218" name="Google Shape;218;p15"/>
          <p:cNvSpPr txBox="1"/>
          <p:nvPr/>
        </p:nvSpPr>
        <p:spPr>
          <a:xfrm>
            <a:off x="381000" y="4324350"/>
            <a:ext cx="266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i="0" u="none">
                <a:solidFill>
                  <a:srgbClr val="33475B"/>
                </a:solidFill>
                <a:latin typeface="Avenir"/>
                <a:ea typeface="Avenir"/>
                <a:cs typeface="Avenir"/>
                <a:sym typeface="Avenir"/>
              </a:rPr>
              <a:t>Trato, personalidad, comunicación</a:t>
            </a:r>
            <a:endParaRPr>
              <a:solidFill>
                <a:srgbClr val="33475B"/>
              </a:solidFill>
              <a:latin typeface="Avenir"/>
              <a:ea typeface="Avenir"/>
              <a:cs typeface="Avenir"/>
              <a:sym typeface="Avenir"/>
            </a:endParaRPr>
          </a:p>
        </p:txBody>
      </p:sp>
      <p:sp>
        <p:nvSpPr>
          <p:cNvPr id="219" name="Google Shape;219;p15"/>
          <p:cNvSpPr txBox="1"/>
          <p:nvPr/>
        </p:nvSpPr>
        <p:spPr>
          <a:xfrm>
            <a:off x="3581400" y="3902075"/>
            <a:ext cx="5105400" cy="75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Personalidad tipo decisor</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Jefa de área con responsabilidad</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Prefiere mantener contacto por correo electrónico</a:t>
            </a:r>
            <a:endParaRPr>
              <a:solidFill>
                <a:srgbClr val="33475B"/>
              </a:solidFill>
              <a:latin typeface="Avenir"/>
              <a:ea typeface="Avenir"/>
              <a:cs typeface="Avenir"/>
              <a:sym typeface="Avenir"/>
            </a:endParaRPr>
          </a:p>
        </p:txBody>
      </p:sp>
      <p:sp>
        <p:nvSpPr>
          <p:cNvPr id="220" name="Google Shape;220;p15"/>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rgbClr val="33475B"/>
                </a:solidFill>
                <a:latin typeface="Avenir"/>
                <a:ea typeface="Avenir"/>
                <a:cs typeface="Avenir"/>
                <a:sym typeface="Avenir"/>
              </a:rPr>
              <a:t>Luz María Córdoba</a:t>
            </a:r>
            <a:endParaRPr>
              <a:solidFill>
                <a:srgbClr val="33475B"/>
              </a:solidFill>
              <a:latin typeface="Avenir"/>
              <a:ea typeface="Avenir"/>
              <a:cs typeface="Avenir"/>
              <a:sym typeface="Avenir"/>
            </a:endParaRPr>
          </a:p>
        </p:txBody>
      </p:sp>
      <p:pic>
        <p:nvPicPr>
          <p:cNvPr id="221" name="Google Shape;221;p15"/>
          <p:cNvPicPr preferRelativeResize="0"/>
          <p:nvPr/>
        </p:nvPicPr>
        <p:blipFill>
          <a:blip r:embed="rId3">
            <a:alphaModFix/>
          </a:blip>
          <a:stretch>
            <a:fillRect/>
          </a:stretch>
        </p:blipFill>
        <p:spPr>
          <a:xfrm>
            <a:off x="7556674" y="-510353"/>
            <a:ext cx="1942130" cy="2171024"/>
          </a:xfrm>
          <a:prstGeom prst="rect">
            <a:avLst/>
          </a:prstGeom>
          <a:noFill/>
          <a:ln>
            <a:noFill/>
          </a:ln>
        </p:spPr>
      </p:pic>
      <p:cxnSp>
        <p:nvCxnSpPr>
          <p:cNvPr id="222" name="Google Shape;222;p15"/>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223" name="Google Shape;223;p15"/>
          <p:cNvCxnSpPr/>
          <p:nvPr/>
        </p:nvCxnSpPr>
        <p:spPr>
          <a:xfrm>
            <a:off x="3251198" y="666439"/>
            <a:ext cx="0" cy="533700"/>
          </a:xfrm>
          <a:prstGeom prst="straightConnector1">
            <a:avLst/>
          </a:prstGeom>
          <a:noFill/>
          <a:ln w="28575" cap="flat" cmpd="sng">
            <a:solidFill>
              <a:schemeClr val="lt1"/>
            </a:solidFill>
            <a:prstDash val="dot"/>
            <a:round/>
            <a:headEnd type="none" w="med" len="med"/>
            <a:tailEnd type="triangle" w="med" len="med"/>
          </a:ln>
        </p:spPr>
      </p:cxnSp>
      <p:cxnSp>
        <p:nvCxnSpPr>
          <p:cNvPr id="224" name="Google Shape;224;p15"/>
          <p:cNvCxnSpPr/>
          <p:nvPr/>
        </p:nvCxnSpPr>
        <p:spPr>
          <a:xfrm>
            <a:off x="3245348" y="1606539"/>
            <a:ext cx="0" cy="976800"/>
          </a:xfrm>
          <a:prstGeom prst="straightConnector1">
            <a:avLst/>
          </a:prstGeom>
          <a:noFill/>
          <a:ln w="28575" cap="flat" cmpd="sng">
            <a:solidFill>
              <a:schemeClr val="lt1"/>
            </a:solidFill>
            <a:prstDash val="dot"/>
            <a:round/>
            <a:headEnd type="none" w="med" len="med"/>
            <a:tailEnd type="triangle" w="med" len="med"/>
          </a:ln>
        </p:spPr>
      </p:cxnSp>
      <p:cxnSp>
        <p:nvCxnSpPr>
          <p:cNvPr id="225" name="Google Shape;225;p15"/>
          <p:cNvCxnSpPr/>
          <p:nvPr/>
        </p:nvCxnSpPr>
        <p:spPr>
          <a:xfrm>
            <a:off x="3261479" y="2923164"/>
            <a:ext cx="0" cy="1104000"/>
          </a:xfrm>
          <a:prstGeom prst="straightConnector1">
            <a:avLst/>
          </a:prstGeom>
          <a:noFill/>
          <a:ln w="28575" cap="flat" cmpd="sng">
            <a:solidFill>
              <a:schemeClr val="lt1"/>
            </a:solidFill>
            <a:prstDash val="dot"/>
            <a:round/>
            <a:headEnd type="none" w="med" len="med"/>
            <a:tailEnd type="triangle" w="med" len="med"/>
          </a:ln>
        </p:spPr>
      </p:cxnSp>
      <p:cxnSp>
        <p:nvCxnSpPr>
          <p:cNvPr id="226" name="Google Shape;226;p15"/>
          <p:cNvCxnSpPr/>
          <p:nvPr/>
        </p:nvCxnSpPr>
        <p:spPr>
          <a:xfrm>
            <a:off x="3816263" y="18344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227" name="Google Shape;227;p15"/>
          <p:cNvCxnSpPr/>
          <p:nvPr/>
        </p:nvCxnSpPr>
        <p:spPr>
          <a:xfrm>
            <a:off x="3816263" y="32942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228" name="Google Shape;228;p15"/>
          <p:cNvCxnSpPr/>
          <p:nvPr/>
        </p:nvCxnSpPr>
        <p:spPr>
          <a:xfrm>
            <a:off x="3816263" y="47540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229" name="Google Shape;229;p15"/>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230" name="Google Shape;230;p15"/>
          <p:cNvCxnSpPr/>
          <p:nvPr/>
        </p:nvCxnSpPr>
        <p:spPr>
          <a:xfrm>
            <a:off x="672575" y="278665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231" name="Google Shape;231;p15"/>
          <p:cNvCxnSpPr/>
          <p:nvPr/>
        </p:nvCxnSpPr>
        <p:spPr>
          <a:xfrm>
            <a:off x="672575"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232" name="Google Shape;232;p15"/>
          <p:cNvCxnSpPr/>
          <p:nvPr/>
        </p:nvCxnSpPr>
        <p:spPr>
          <a:xfrm>
            <a:off x="672575" y="4274825"/>
            <a:ext cx="1901400" cy="1170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DA5"/>
        </a:solidFill>
        <a:effectLst/>
      </p:bgPr>
    </p:bg>
    <p:spTree>
      <p:nvGrpSpPr>
        <p:cNvPr id="1" name="Shape 236"/>
        <p:cNvGrpSpPr/>
        <p:nvPr/>
      </p:nvGrpSpPr>
      <p:grpSpPr>
        <a:xfrm>
          <a:off x="0" y="0"/>
          <a:ext cx="0" cy="0"/>
          <a:chOff x="0" y="0"/>
          <a:chExt cx="0" cy="0"/>
        </a:xfrm>
      </p:grpSpPr>
      <p:grpSp>
        <p:nvGrpSpPr>
          <p:cNvPr id="237" name="Google Shape;237;p16"/>
          <p:cNvGrpSpPr/>
          <p:nvPr/>
        </p:nvGrpSpPr>
        <p:grpSpPr>
          <a:xfrm>
            <a:off x="3048000" y="1200150"/>
            <a:ext cx="406500" cy="406500"/>
            <a:chOff x="1954591" y="797729"/>
            <a:chExt cx="406500" cy="406500"/>
          </a:xfrm>
        </p:grpSpPr>
        <p:sp>
          <p:nvSpPr>
            <p:cNvPr id="238" name="Google Shape;238;p16"/>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239" name="Google Shape;239;p16"/>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5</a:t>
              </a:r>
              <a:endParaRPr>
                <a:solidFill>
                  <a:srgbClr val="33475B"/>
                </a:solidFill>
                <a:latin typeface="Avenir"/>
                <a:ea typeface="Avenir"/>
                <a:cs typeface="Avenir"/>
                <a:sym typeface="Avenir"/>
              </a:endParaRPr>
            </a:p>
          </p:txBody>
        </p:sp>
      </p:grpSp>
      <p:grpSp>
        <p:nvGrpSpPr>
          <p:cNvPr id="240" name="Google Shape;240;p16"/>
          <p:cNvGrpSpPr/>
          <p:nvPr/>
        </p:nvGrpSpPr>
        <p:grpSpPr>
          <a:xfrm>
            <a:off x="3048000" y="2546350"/>
            <a:ext cx="406500" cy="406500"/>
            <a:chOff x="1954591" y="797729"/>
            <a:chExt cx="406500" cy="406500"/>
          </a:xfrm>
        </p:grpSpPr>
        <p:sp>
          <p:nvSpPr>
            <p:cNvPr id="241" name="Google Shape;241;p16"/>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242" name="Google Shape;242;p16"/>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6</a:t>
              </a:r>
              <a:endParaRPr>
                <a:solidFill>
                  <a:srgbClr val="33475B"/>
                </a:solidFill>
                <a:latin typeface="Avenir"/>
                <a:ea typeface="Avenir"/>
                <a:cs typeface="Avenir"/>
                <a:sym typeface="Avenir"/>
              </a:endParaRPr>
            </a:p>
          </p:txBody>
        </p:sp>
      </p:grpSp>
      <p:grpSp>
        <p:nvGrpSpPr>
          <p:cNvPr id="243" name="Google Shape;243;p16"/>
          <p:cNvGrpSpPr/>
          <p:nvPr/>
        </p:nvGrpSpPr>
        <p:grpSpPr>
          <a:xfrm>
            <a:off x="3048000" y="4019550"/>
            <a:ext cx="406500" cy="406500"/>
            <a:chOff x="1954591" y="797729"/>
            <a:chExt cx="406500" cy="406500"/>
          </a:xfrm>
        </p:grpSpPr>
        <p:sp>
          <p:nvSpPr>
            <p:cNvPr id="244" name="Google Shape;244;p16"/>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245" name="Google Shape;245;p16"/>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7</a:t>
              </a:r>
              <a:endParaRPr>
                <a:solidFill>
                  <a:srgbClr val="33475B"/>
                </a:solidFill>
                <a:latin typeface="Avenir"/>
                <a:ea typeface="Avenir"/>
                <a:cs typeface="Avenir"/>
                <a:sym typeface="Avenir"/>
              </a:endParaRPr>
            </a:p>
          </p:txBody>
        </p:sp>
      </p:grpSp>
      <p:sp>
        <p:nvSpPr>
          <p:cNvPr id="246" name="Google Shape;246;p16"/>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247" name="Google Shape;247;p16"/>
          <p:cNvSpPr txBox="1"/>
          <p:nvPr/>
        </p:nvSpPr>
        <p:spPr>
          <a:xfrm>
            <a:off x="6477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Objetivos</a:t>
            </a:r>
            <a:endParaRPr b="1">
              <a:solidFill>
                <a:srgbClr val="33475B"/>
              </a:solidFill>
              <a:latin typeface="Avenir"/>
              <a:ea typeface="Avenir"/>
              <a:cs typeface="Avenir"/>
              <a:sym typeface="Avenir"/>
            </a:endParaRPr>
          </a:p>
        </p:txBody>
      </p:sp>
      <p:sp>
        <p:nvSpPr>
          <p:cNvPr id="248" name="Google Shape;248;p16"/>
          <p:cNvSpPr txBox="1"/>
          <p:nvPr/>
        </p:nvSpPr>
        <p:spPr>
          <a:xfrm>
            <a:off x="457200" y="1504950"/>
            <a:ext cx="23607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Objetivos primarios y secundarios</a:t>
            </a:r>
            <a:endParaRPr>
              <a:solidFill>
                <a:srgbClr val="33475B"/>
              </a:solidFill>
              <a:latin typeface="Avenir"/>
              <a:ea typeface="Avenir"/>
              <a:cs typeface="Avenir"/>
              <a:sym typeface="Avenir"/>
            </a:endParaRPr>
          </a:p>
        </p:txBody>
      </p:sp>
      <p:sp>
        <p:nvSpPr>
          <p:cNvPr id="249" name="Google Shape;249;p16"/>
          <p:cNvSpPr txBox="1"/>
          <p:nvPr/>
        </p:nvSpPr>
        <p:spPr>
          <a:xfrm>
            <a:off x="826350" y="2495550"/>
            <a:ext cx="17748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Retos</a:t>
            </a:r>
            <a:endParaRPr>
              <a:solidFill>
                <a:srgbClr val="33475B"/>
              </a:solidFill>
              <a:latin typeface="Avenir"/>
              <a:ea typeface="Avenir"/>
              <a:cs typeface="Avenir"/>
              <a:sym typeface="Avenir"/>
            </a:endParaRPr>
          </a:p>
        </p:txBody>
      </p:sp>
      <p:sp>
        <p:nvSpPr>
          <p:cNvPr id="250" name="Google Shape;250;p16"/>
          <p:cNvSpPr txBox="1"/>
          <p:nvPr/>
        </p:nvSpPr>
        <p:spPr>
          <a:xfrm>
            <a:off x="609600" y="2952750"/>
            <a:ext cx="2311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Retos primarios y secundarios</a:t>
            </a:r>
            <a:endParaRPr>
              <a:solidFill>
                <a:srgbClr val="33475B"/>
              </a:solidFill>
              <a:latin typeface="Avenir"/>
              <a:ea typeface="Avenir"/>
              <a:cs typeface="Avenir"/>
              <a:sym typeface="Avenir"/>
            </a:endParaRPr>
          </a:p>
        </p:txBody>
      </p:sp>
      <p:sp>
        <p:nvSpPr>
          <p:cNvPr id="251" name="Google Shape;251;p16"/>
          <p:cNvSpPr txBox="1"/>
          <p:nvPr/>
        </p:nvSpPr>
        <p:spPr>
          <a:xfrm>
            <a:off x="3581400" y="2522787"/>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Responder los tickets de consulta en menos de 24 horas</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Aumentar el índice de satisfacción del cliente</a:t>
            </a:r>
            <a:endParaRPr>
              <a:solidFill>
                <a:srgbClr val="33475B"/>
              </a:solidFill>
              <a:latin typeface="Avenir"/>
              <a:ea typeface="Avenir"/>
              <a:cs typeface="Avenir"/>
              <a:sym typeface="Avenir"/>
            </a:endParaRPr>
          </a:p>
        </p:txBody>
      </p:sp>
      <p:sp>
        <p:nvSpPr>
          <p:cNvPr id="252" name="Google Shape;252;p16"/>
          <p:cNvSpPr txBox="1"/>
          <p:nvPr/>
        </p:nvSpPr>
        <p:spPr>
          <a:xfrm>
            <a:off x="3581400" y="1144800"/>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Cumplir con las metas de área asignadas</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Mantener buenas relaciones con su equipo de trabajo</a:t>
            </a:r>
            <a:endParaRPr>
              <a:solidFill>
                <a:srgbClr val="33475B"/>
              </a:solidFill>
              <a:latin typeface="Avenir"/>
              <a:ea typeface="Avenir"/>
              <a:cs typeface="Avenir"/>
              <a:sym typeface="Avenir"/>
            </a:endParaRPr>
          </a:p>
        </p:txBody>
      </p:sp>
      <p:sp>
        <p:nvSpPr>
          <p:cNvPr id="253" name="Google Shape;253;p16"/>
          <p:cNvSpPr txBox="1"/>
          <p:nvPr/>
        </p:nvSpPr>
        <p:spPr>
          <a:xfrm>
            <a:off x="7039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Qué</a:t>
            </a:r>
            <a:endParaRPr sz="2200">
              <a:solidFill>
                <a:srgbClr val="33475B"/>
              </a:solidFill>
              <a:latin typeface="Avenir"/>
              <a:ea typeface="Avenir"/>
              <a:cs typeface="Avenir"/>
              <a:sym typeface="Avenir"/>
            </a:endParaRPr>
          </a:p>
        </p:txBody>
      </p:sp>
      <p:sp>
        <p:nvSpPr>
          <p:cNvPr id="254" name="Google Shape;254;p16"/>
          <p:cNvSpPr txBox="1"/>
          <p:nvPr/>
        </p:nvSpPr>
        <p:spPr>
          <a:xfrm>
            <a:off x="685800" y="3867150"/>
            <a:ext cx="20652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Planes de acción</a:t>
            </a:r>
            <a:endParaRPr>
              <a:solidFill>
                <a:srgbClr val="33475B"/>
              </a:solidFill>
              <a:latin typeface="Avenir"/>
              <a:ea typeface="Avenir"/>
              <a:cs typeface="Avenir"/>
              <a:sym typeface="Avenir"/>
            </a:endParaRPr>
          </a:p>
        </p:txBody>
      </p:sp>
      <p:sp>
        <p:nvSpPr>
          <p:cNvPr id="255" name="Google Shape;255;p16"/>
          <p:cNvSpPr txBox="1"/>
          <p:nvPr/>
        </p:nvSpPr>
        <p:spPr>
          <a:xfrm>
            <a:off x="381000" y="4324350"/>
            <a:ext cx="26670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Para el cumplimiento de retos y objetivos</a:t>
            </a:r>
            <a:endParaRPr>
              <a:solidFill>
                <a:srgbClr val="33475B"/>
              </a:solidFill>
              <a:latin typeface="Avenir"/>
              <a:ea typeface="Avenir"/>
              <a:cs typeface="Avenir"/>
              <a:sym typeface="Avenir"/>
            </a:endParaRPr>
          </a:p>
        </p:txBody>
      </p:sp>
      <p:sp>
        <p:nvSpPr>
          <p:cNvPr id="256" name="Google Shape;256;p16"/>
          <p:cNvSpPr txBox="1"/>
          <p:nvPr/>
        </p:nvSpPr>
        <p:spPr>
          <a:xfrm>
            <a:off x="3581400" y="3964200"/>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Proporcionar un software especializado para el manejo de clientes</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Integraciones digitales para crear un ecosistema digital</a:t>
            </a:r>
            <a:endParaRPr>
              <a:solidFill>
                <a:srgbClr val="33475B"/>
              </a:solidFill>
              <a:latin typeface="Avenir"/>
              <a:ea typeface="Avenir"/>
              <a:cs typeface="Avenir"/>
              <a:sym typeface="Avenir"/>
            </a:endParaRPr>
          </a:p>
        </p:txBody>
      </p:sp>
      <p:sp>
        <p:nvSpPr>
          <p:cNvPr id="257" name="Google Shape;257;p16"/>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rgbClr val="33475B"/>
                </a:solidFill>
                <a:latin typeface="Avenir"/>
                <a:ea typeface="Avenir"/>
                <a:cs typeface="Avenir"/>
                <a:sym typeface="Avenir"/>
              </a:rPr>
              <a:t>Luz María Córdoba</a:t>
            </a:r>
            <a:endParaRPr>
              <a:solidFill>
                <a:srgbClr val="33475B"/>
              </a:solidFill>
              <a:latin typeface="Avenir"/>
              <a:ea typeface="Avenir"/>
              <a:cs typeface="Avenir"/>
              <a:sym typeface="Avenir"/>
            </a:endParaRPr>
          </a:p>
        </p:txBody>
      </p:sp>
      <p:pic>
        <p:nvPicPr>
          <p:cNvPr id="258" name="Google Shape;258;p16"/>
          <p:cNvPicPr preferRelativeResize="0"/>
          <p:nvPr/>
        </p:nvPicPr>
        <p:blipFill>
          <a:blip r:embed="rId3">
            <a:alphaModFix/>
          </a:blip>
          <a:stretch>
            <a:fillRect/>
          </a:stretch>
        </p:blipFill>
        <p:spPr>
          <a:xfrm>
            <a:off x="7556674" y="-510353"/>
            <a:ext cx="1942130" cy="2171024"/>
          </a:xfrm>
          <a:prstGeom prst="rect">
            <a:avLst/>
          </a:prstGeom>
          <a:noFill/>
          <a:ln>
            <a:noFill/>
          </a:ln>
        </p:spPr>
      </p:pic>
      <p:cxnSp>
        <p:nvCxnSpPr>
          <p:cNvPr id="259" name="Google Shape;259;p16"/>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260" name="Google Shape;260;p16"/>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261" name="Google Shape;261;p16"/>
          <p:cNvCxnSpPr/>
          <p:nvPr/>
        </p:nvCxnSpPr>
        <p:spPr>
          <a:xfrm flipH="1">
            <a:off x="3234408" y="1661932"/>
            <a:ext cx="21900" cy="891900"/>
          </a:xfrm>
          <a:prstGeom prst="straightConnector1">
            <a:avLst/>
          </a:prstGeom>
          <a:noFill/>
          <a:ln w="28575" cap="flat" cmpd="sng">
            <a:solidFill>
              <a:schemeClr val="lt1"/>
            </a:solidFill>
            <a:prstDash val="dot"/>
            <a:round/>
            <a:headEnd type="none" w="med" len="med"/>
            <a:tailEnd type="triangle" w="med" len="med"/>
          </a:ln>
        </p:spPr>
      </p:cxnSp>
      <p:cxnSp>
        <p:nvCxnSpPr>
          <p:cNvPr id="262" name="Google Shape;262;p16"/>
          <p:cNvCxnSpPr/>
          <p:nvPr/>
        </p:nvCxnSpPr>
        <p:spPr>
          <a:xfrm>
            <a:off x="3245358" y="2923164"/>
            <a:ext cx="0" cy="1104000"/>
          </a:xfrm>
          <a:prstGeom prst="straightConnector1">
            <a:avLst/>
          </a:prstGeom>
          <a:noFill/>
          <a:ln w="28575" cap="flat" cmpd="sng">
            <a:solidFill>
              <a:schemeClr val="lt1"/>
            </a:solidFill>
            <a:prstDash val="dot"/>
            <a:round/>
            <a:headEnd type="none" w="med" len="med"/>
            <a:tailEnd type="triangle" w="med" len="med"/>
          </a:ln>
        </p:spPr>
      </p:cxnSp>
      <p:cxnSp>
        <p:nvCxnSpPr>
          <p:cNvPr id="263" name="Google Shape;263;p16"/>
          <p:cNvCxnSpPr/>
          <p:nvPr/>
        </p:nvCxnSpPr>
        <p:spPr>
          <a:xfrm>
            <a:off x="3858125" y="17582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264" name="Google Shape;264;p16"/>
          <p:cNvCxnSpPr/>
          <p:nvPr/>
        </p:nvCxnSpPr>
        <p:spPr>
          <a:xfrm>
            <a:off x="3858125" y="46778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265" name="Google Shape;265;p16"/>
          <p:cNvCxnSpPr/>
          <p:nvPr/>
        </p:nvCxnSpPr>
        <p:spPr>
          <a:xfrm>
            <a:off x="717813"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266" name="Google Shape;266;p16"/>
          <p:cNvCxnSpPr/>
          <p:nvPr/>
        </p:nvCxnSpPr>
        <p:spPr>
          <a:xfrm>
            <a:off x="717813" y="4274825"/>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267" name="Google Shape;267;p16"/>
          <p:cNvCxnSpPr/>
          <p:nvPr/>
        </p:nvCxnSpPr>
        <p:spPr>
          <a:xfrm>
            <a:off x="717813" y="28722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268" name="Google Shape;268;p16"/>
          <p:cNvCxnSpPr/>
          <p:nvPr/>
        </p:nvCxnSpPr>
        <p:spPr>
          <a:xfrm>
            <a:off x="3858125" y="3283975"/>
            <a:ext cx="3536100" cy="30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DA5"/>
        </a:solidFill>
        <a:effectLst/>
      </p:bgPr>
    </p:bg>
    <p:spTree>
      <p:nvGrpSpPr>
        <p:cNvPr id="1" name="Shape 272"/>
        <p:cNvGrpSpPr/>
        <p:nvPr/>
      </p:nvGrpSpPr>
      <p:grpSpPr>
        <a:xfrm>
          <a:off x="0" y="0"/>
          <a:ext cx="0" cy="0"/>
          <a:chOff x="0" y="0"/>
          <a:chExt cx="0" cy="0"/>
        </a:xfrm>
      </p:grpSpPr>
      <p:grpSp>
        <p:nvGrpSpPr>
          <p:cNvPr id="273" name="Google Shape;273;p17"/>
          <p:cNvGrpSpPr/>
          <p:nvPr/>
        </p:nvGrpSpPr>
        <p:grpSpPr>
          <a:xfrm>
            <a:off x="3048000" y="1200150"/>
            <a:ext cx="406500" cy="406500"/>
            <a:chOff x="1954591" y="797729"/>
            <a:chExt cx="406500" cy="406500"/>
          </a:xfrm>
        </p:grpSpPr>
        <p:sp>
          <p:nvSpPr>
            <p:cNvPr id="274" name="Google Shape;274;p17"/>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275" name="Google Shape;275;p17"/>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8</a:t>
              </a:r>
              <a:endParaRPr>
                <a:solidFill>
                  <a:srgbClr val="33475B"/>
                </a:solidFill>
                <a:latin typeface="Avenir"/>
                <a:ea typeface="Avenir"/>
                <a:cs typeface="Avenir"/>
                <a:sym typeface="Avenir"/>
              </a:endParaRPr>
            </a:p>
          </p:txBody>
        </p:sp>
      </p:grpSp>
      <p:grpSp>
        <p:nvGrpSpPr>
          <p:cNvPr id="276" name="Google Shape;276;p17"/>
          <p:cNvGrpSpPr/>
          <p:nvPr/>
        </p:nvGrpSpPr>
        <p:grpSpPr>
          <a:xfrm>
            <a:off x="3021763" y="3376300"/>
            <a:ext cx="406500" cy="406500"/>
            <a:chOff x="1954591" y="797729"/>
            <a:chExt cx="406500" cy="406500"/>
          </a:xfrm>
        </p:grpSpPr>
        <p:sp>
          <p:nvSpPr>
            <p:cNvPr id="277" name="Google Shape;277;p17"/>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278" name="Google Shape;278;p17"/>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9</a:t>
              </a:r>
              <a:endParaRPr>
                <a:solidFill>
                  <a:srgbClr val="33475B"/>
                </a:solidFill>
                <a:latin typeface="Avenir"/>
                <a:ea typeface="Avenir"/>
                <a:cs typeface="Avenir"/>
                <a:sym typeface="Avenir"/>
              </a:endParaRPr>
            </a:p>
          </p:txBody>
        </p:sp>
      </p:grpSp>
      <p:sp>
        <p:nvSpPr>
          <p:cNvPr id="279" name="Google Shape;279;p17"/>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280" name="Google Shape;280;p17"/>
          <p:cNvSpPr txBox="1"/>
          <p:nvPr/>
        </p:nvSpPr>
        <p:spPr>
          <a:xfrm>
            <a:off x="6477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Comentarios</a:t>
            </a:r>
            <a:endParaRPr b="1">
              <a:solidFill>
                <a:srgbClr val="33475B"/>
              </a:solidFill>
              <a:latin typeface="Avenir"/>
              <a:ea typeface="Avenir"/>
              <a:cs typeface="Avenir"/>
              <a:sym typeface="Avenir"/>
            </a:endParaRPr>
          </a:p>
        </p:txBody>
      </p:sp>
      <p:sp>
        <p:nvSpPr>
          <p:cNvPr id="281" name="Google Shape;281;p17"/>
          <p:cNvSpPr txBox="1"/>
          <p:nvPr/>
        </p:nvSpPr>
        <p:spPr>
          <a:xfrm>
            <a:off x="457200" y="1504950"/>
            <a:ext cx="23607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Testimonios sobre retos y objetivos</a:t>
            </a:r>
            <a:endParaRPr>
              <a:solidFill>
                <a:srgbClr val="33475B"/>
              </a:solidFill>
              <a:latin typeface="Avenir"/>
              <a:ea typeface="Avenir"/>
              <a:cs typeface="Avenir"/>
              <a:sym typeface="Avenir"/>
            </a:endParaRPr>
          </a:p>
        </p:txBody>
      </p:sp>
      <p:sp>
        <p:nvSpPr>
          <p:cNvPr id="282" name="Google Shape;282;p17"/>
          <p:cNvSpPr txBox="1"/>
          <p:nvPr/>
        </p:nvSpPr>
        <p:spPr>
          <a:xfrm>
            <a:off x="748513" y="3024300"/>
            <a:ext cx="1774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Áreas de oportunidad</a:t>
            </a:r>
            <a:endParaRPr b="1">
              <a:solidFill>
                <a:srgbClr val="33475B"/>
              </a:solidFill>
              <a:latin typeface="Avenir"/>
              <a:ea typeface="Avenir"/>
              <a:cs typeface="Avenir"/>
              <a:sym typeface="Avenir"/>
            </a:endParaRPr>
          </a:p>
        </p:txBody>
      </p:sp>
      <p:sp>
        <p:nvSpPr>
          <p:cNvPr id="283" name="Google Shape;283;p17"/>
          <p:cNvSpPr txBox="1"/>
          <p:nvPr/>
        </p:nvSpPr>
        <p:spPr>
          <a:xfrm>
            <a:off x="531763" y="3710100"/>
            <a:ext cx="2311500" cy="75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Argumentos para no mantener un relación comercial con nosotros</a:t>
            </a:r>
            <a:endParaRPr>
              <a:solidFill>
                <a:srgbClr val="33475B"/>
              </a:solidFill>
              <a:latin typeface="Avenir"/>
              <a:ea typeface="Avenir"/>
              <a:cs typeface="Avenir"/>
              <a:sym typeface="Avenir"/>
            </a:endParaRPr>
          </a:p>
        </p:txBody>
      </p:sp>
      <p:sp>
        <p:nvSpPr>
          <p:cNvPr id="284" name="Google Shape;284;p17"/>
          <p:cNvSpPr txBox="1"/>
          <p:nvPr/>
        </p:nvSpPr>
        <p:spPr>
          <a:xfrm>
            <a:off x="3506838" y="3320962"/>
            <a:ext cx="5105400" cy="75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Los costos de integración a una plataforma son muy elevados.</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Para los miembros del equipo es muy difícil manejar herramientas digitales.</a:t>
            </a:r>
            <a:endParaRPr sz="1200">
              <a:solidFill>
                <a:srgbClr val="33475B"/>
              </a:solidFill>
              <a:latin typeface="Avenir"/>
              <a:ea typeface="Avenir"/>
              <a:cs typeface="Avenir"/>
              <a:sym typeface="Avenir"/>
            </a:endParaRPr>
          </a:p>
        </p:txBody>
      </p:sp>
      <p:sp>
        <p:nvSpPr>
          <p:cNvPr id="285" name="Google Shape;285;p17"/>
          <p:cNvSpPr txBox="1"/>
          <p:nvPr/>
        </p:nvSpPr>
        <p:spPr>
          <a:xfrm>
            <a:off x="3581400" y="1144800"/>
            <a:ext cx="5105400" cy="12684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«Nuestro reto principal ha sido la implementación de herramientas digitales que sean completas y fáciles de manejar.»</a:t>
            </a:r>
            <a:endParaRPr sz="1200">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«El objetivo que nos mueve es dar una mejor atención al cliente en el menor tiempo de respuesta posible.»</a:t>
            </a:r>
            <a:endParaRPr sz="1200">
              <a:solidFill>
                <a:srgbClr val="33475B"/>
              </a:solidFill>
              <a:latin typeface="Avenir"/>
              <a:ea typeface="Avenir"/>
              <a:cs typeface="Avenir"/>
              <a:sym typeface="Avenir"/>
            </a:endParaRPr>
          </a:p>
          <a:p>
            <a:pPr marL="0" marR="0" lvl="0" indent="0" algn="l" rtl="0">
              <a:lnSpc>
                <a:spcPct val="130000"/>
              </a:lnSpc>
              <a:spcBef>
                <a:spcPts val="0"/>
              </a:spcBef>
              <a:spcAft>
                <a:spcPts val="0"/>
              </a:spcAft>
              <a:buNone/>
            </a:pPr>
            <a:endParaRPr>
              <a:solidFill>
                <a:srgbClr val="33475B"/>
              </a:solidFill>
              <a:latin typeface="Avenir"/>
              <a:ea typeface="Avenir"/>
              <a:cs typeface="Avenir"/>
              <a:sym typeface="Avenir"/>
            </a:endParaRPr>
          </a:p>
        </p:txBody>
      </p:sp>
      <p:sp>
        <p:nvSpPr>
          <p:cNvPr id="286" name="Google Shape;286;p17"/>
          <p:cNvSpPr txBox="1"/>
          <p:nvPr/>
        </p:nvSpPr>
        <p:spPr>
          <a:xfrm>
            <a:off x="7801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Por qué</a:t>
            </a:r>
            <a:endParaRPr sz="2200">
              <a:solidFill>
                <a:srgbClr val="33475B"/>
              </a:solidFill>
              <a:latin typeface="Avenir"/>
              <a:ea typeface="Avenir"/>
              <a:cs typeface="Avenir"/>
              <a:sym typeface="Avenir"/>
            </a:endParaRPr>
          </a:p>
        </p:txBody>
      </p:sp>
      <p:sp>
        <p:nvSpPr>
          <p:cNvPr id="287" name="Google Shape;287;p17"/>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rgbClr val="33475B"/>
                </a:solidFill>
                <a:latin typeface="Avenir"/>
                <a:ea typeface="Avenir"/>
                <a:cs typeface="Avenir"/>
                <a:sym typeface="Avenir"/>
              </a:rPr>
              <a:t>Luz María Córdoba</a:t>
            </a:r>
            <a:endParaRPr>
              <a:solidFill>
                <a:srgbClr val="33475B"/>
              </a:solidFill>
              <a:latin typeface="Avenir"/>
              <a:ea typeface="Avenir"/>
              <a:cs typeface="Avenir"/>
              <a:sym typeface="Avenir"/>
            </a:endParaRPr>
          </a:p>
        </p:txBody>
      </p:sp>
      <p:pic>
        <p:nvPicPr>
          <p:cNvPr id="288" name="Google Shape;288;p17"/>
          <p:cNvPicPr preferRelativeResize="0"/>
          <p:nvPr/>
        </p:nvPicPr>
        <p:blipFill>
          <a:blip r:embed="rId3">
            <a:alphaModFix/>
          </a:blip>
          <a:stretch>
            <a:fillRect/>
          </a:stretch>
        </p:blipFill>
        <p:spPr>
          <a:xfrm>
            <a:off x="7556674" y="-510353"/>
            <a:ext cx="1942130" cy="2171024"/>
          </a:xfrm>
          <a:prstGeom prst="rect">
            <a:avLst/>
          </a:prstGeom>
          <a:noFill/>
          <a:ln>
            <a:noFill/>
          </a:ln>
        </p:spPr>
      </p:pic>
      <p:cxnSp>
        <p:nvCxnSpPr>
          <p:cNvPr id="289" name="Google Shape;289;p17"/>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290" name="Google Shape;290;p17"/>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291" name="Google Shape;291;p17"/>
          <p:cNvCxnSpPr/>
          <p:nvPr/>
        </p:nvCxnSpPr>
        <p:spPr>
          <a:xfrm flipH="1">
            <a:off x="3249198" y="1739782"/>
            <a:ext cx="2100" cy="1611600"/>
          </a:xfrm>
          <a:prstGeom prst="straightConnector1">
            <a:avLst/>
          </a:prstGeom>
          <a:noFill/>
          <a:ln w="28575" cap="flat" cmpd="sng">
            <a:solidFill>
              <a:schemeClr val="lt1"/>
            </a:solidFill>
            <a:prstDash val="dot"/>
            <a:round/>
            <a:headEnd type="none" w="med" len="med"/>
            <a:tailEnd type="triangle" w="med" len="med"/>
          </a:ln>
        </p:spPr>
      </p:cxnSp>
      <p:cxnSp>
        <p:nvCxnSpPr>
          <p:cNvPr id="292" name="Google Shape;292;p17"/>
          <p:cNvCxnSpPr/>
          <p:nvPr/>
        </p:nvCxnSpPr>
        <p:spPr>
          <a:xfrm>
            <a:off x="3858125" y="21392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293" name="Google Shape;293;p17"/>
          <p:cNvCxnSpPr/>
          <p:nvPr/>
        </p:nvCxnSpPr>
        <p:spPr>
          <a:xfrm>
            <a:off x="3858125" y="41444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294" name="Google Shape;294;p17"/>
          <p:cNvCxnSpPr/>
          <p:nvPr/>
        </p:nvCxnSpPr>
        <p:spPr>
          <a:xfrm>
            <a:off x="717813"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295" name="Google Shape;295;p17"/>
          <p:cNvCxnSpPr/>
          <p:nvPr/>
        </p:nvCxnSpPr>
        <p:spPr>
          <a:xfrm>
            <a:off x="717813" y="3589025"/>
            <a:ext cx="1901400" cy="1170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BDA5"/>
        </a:solidFill>
        <a:effectLst/>
      </p:bgPr>
    </p:bg>
    <p:spTree>
      <p:nvGrpSpPr>
        <p:cNvPr id="1" name="Shape 299"/>
        <p:cNvGrpSpPr/>
        <p:nvPr/>
      </p:nvGrpSpPr>
      <p:grpSpPr>
        <a:xfrm>
          <a:off x="0" y="0"/>
          <a:ext cx="0" cy="0"/>
          <a:chOff x="0" y="0"/>
          <a:chExt cx="0" cy="0"/>
        </a:xfrm>
      </p:grpSpPr>
      <p:grpSp>
        <p:nvGrpSpPr>
          <p:cNvPr id="300" name="Google Shape;300;p18"/>
          <p:cNvGrpSpPr/>
          <p:nvPr/>
        </p:nvGrpSpPr>
        <p:grpSpPr>
          <a:xfrm>
            <a:off x="3019228" y="1200150"/>
            <a:ext cx="595500" cy="406500"/>
            <a:chOff x="1925819" y="797729"/>
            <a:chExt cx="595500" cy="406500"/>
          </a:xfrm>
        </p:grpSpPr>
        <p:sp>
          <p:nvSpPr>
            <p:cNvPr id="301" name="Google Shape;301;p18"/>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302" name="Google Shape;302;p18"/>
            <p:cNvSpPr txBox="1"/>
            <p:nvPr/>
          </p:nvSpPr>
          <p:spPr>
            <a:xfrm>
              <a:off x="1925819" y="805204"/>
              <a:ext cx="5955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10</a:t>
              </a:r>
              <a:endParaRPr>
                <a:solidFill>
                  <a:srgbClr val="33475B"/>
                </a:solidFill>
                <a:latin typeface="Avenir"/>
                <a:ea typeface="Avenir"/>
                <a:cs typeface="Avenir"/>
                <a:sym typeface="Avenir"/>
              </a:endParaRPr>
            </a:p>
          </p:txBody>
        </p:sp>
      </p:grpSp>
      <p:grpSp>
        <p:nvGrpSpPr>
          <p:cNvPr id="303" name="Google Shape;303;p18"/>
          <p:cNvGrpSpPr/>
          <p:nvPr/>
        </p:nvGrpSpPr>
        <p:grpSpPr>
          <a:xfrm>
            <a:off x="2993001" y="3376300"/>
            <a:ext cx="437700" cy="406500"/>
            <a:chOff x="1925830" y="797729"/>
            <a:chExt cx="437700" cy="406500"/>
          </a:xfrm>
        </p:grpSpPr>
        <p:sp>
          <p:nvSpPr>
            <p:cNvPr id="304" name="Google Shape;304;p18"/>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305" name="Google Shape;305;p18"/>
            <p:cNvSpPr txBox="1"/>
            <p:nvPr/>
          </p:nvSpPr>
          <p:spPr>
            <a:xfrm>
              <a:off x="1925830" y="805204"/>
              <a:ext cx="437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11</a:t>
              </a:r>
              <a:endParaRPr sz="1800" b="1">
                <a:solidFill>
                  <a:srgbClr val="33475B"/>
                </a:solidFill>
                <a:latin typeface="Avenir"/>
                <a:ea typeface="Avenir"/>
                <a:cs typeface="Avenir"/>
                <a:sym typeface="Avenir"/>
              </a:endParaRPr>
            </a:p>
          </p:txBody>
        </p:sp>
      </p:grpSp>
      <p:sp>
        <p:nvSpPr>
          <p:cNvPr id="306" name="Google Shape;306;p18"/>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307" name="Google Shape;307;p18"/>
          <p:cNvSpPr txBox="1"/>
          <p:nvPr/>
        </p:nvSpPr>
        <p:spPr>
          <a:xfrm>
            <a:off x="6477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Mensaje de marketing</a:t>
            </a:r>
            <a:endParaRPr b="1">
              <a:solidFill>
                <a:srgbClr val="33475B"/>
              </a:solidFill>
              <a:latin typeface="Avenir"/>
              <a:ea typeface="Avenir"/>
              <a:cs typeface="Avenir"/>
              <a:sym typeface="Avenir"/>
            </a:endParaRPr>
          </a:p>
        </p:txBody>
      </p:sp>
      <p:sp>
        <p:nvSpPr>
          <p:cNvPr id="308" name="Google Shape;308;p18"/>
          <p:cNvSpPr txBox="1"/>
          <p:nvPr/>
        </p:nvSpPr>
        <p:spPr>
          <a:xfrm>
            <a:off x="457200" y="1504950"/>
            <a:ext cx="23607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Respuesta a la problemática del cliente</a:t>
            </a:r>
            <a:endParaRPr>
              <a:solidFill>
                <a:srgbClr val="33475B"/>
              </a:solidFill>
              <a:latin typeface="Avenir"/>
              <a:ea typeface="Avenir"/>
              <a:cs typeface="Avenir"/>
              <a:sym typeface="Avenir"/>
            </a:endParaRPr>
          </a:p>
        </p:txBody>
      </p:sp>
      <p:sp>
        <p:nvSpPr>
          <p:cNvPr id="309" name="Google Shape;309;p18"/>
          <p:cNvSpPr txBox="1"/>
          <p:nvPr/>
        </p:nvSpPr>
        <p:spPr>
          <a:xfrm>
            <a:off x="824713" y="3329100"/>
            <a:ext cx="17748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Mensaje de ventas</a:t>
            </a:r>
            <a:endParaRPr b="1">
              <a:solidFill>
                <a:srgbClr val="33475B"/>
              </a:solidFill>
              <a:latin typeface="Avenir"/>
              <a:ea typeface="Avenir"/>
              <a:cs typeface="Avenir"/>
              <a:sym typeface="Avenir"/>
            </a:endParaRPr>
          </a:p>
        </p:txBody>
      </p:sp>
      <p:sp>
        <p:nvSpPr>
          <p:cNvPr id="310" name="Google Shape;310;p18"/>
          <p:cNvSpPr txBox="1"/>
          <p:nvPr/>
        </p:nvSpPr>
        <p:spPr>
          <a:xfrm>
            <a:off x="531763" y="3786300"/>
            <a:ext cx="23115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Respuesta de ventas para llegar al cliente</a:t>
            </a:r>
            <a:endParaRPr>
              <a:solidFill>
                <a:srgbClr val="33475B"/>
              </a:solidFill>
              <a:latin typeface="Avenir"/>
              <a:ea typeface="Avenir"/>
              <a:cs typeface="Avenir"/>
              <a:sym typeface="Avenir"/>
            </a:endParaRPr>
          </a:p>
        </p:txBody>
      </p:sp>
      <p:sp>
        <p:nvSpPr>
          <p:cNvPr id="311" name="Google Shape;311;p18"/>
          <p:cNvSpPr txBox="1"/>
          <p:nvPr/>
        </p:nvSpPr>
        <p:spPr>
          <a:xfrm>
            <a:off x="3506838" y="3320962"/>
            <a:ext cx="5105400" cy="757200"/>
          </a:xfrm>
          <a:prstGeom prst="rect">
            <a:avLst/>
          </a:prstGeom>
          <a:noFill/>
          <a:ln>
            <a:noFill/>
          </a:ln>
        </p:spPr>
        <p:txBody>
          <a:bodyPr spcFirstLastPara="1" wrap="square" lIns="91425" tIns="45700" rIns="91425" bIns="45700" anchor="t" anchorCtr="0">
            <a:spAutoFit/>
          </a:bodyPr>
          <a:lstStyle/>
          <a:p>
            <a:pPr marL="457200" lvl="0" indent="-30480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Te ofrecemos una base de datos intuitiva que se integra con tu software y plataformas existentes, y capacitación ilimitada para ayudar a tus nuevos empleados a ponerse al día rápidamente.</a:t>
            </a:r>
            <a:endParaRPr sz="1200">
              <a:solidFill>
                <a:srgbClr val="33475B"/>
              </a:solidFill>
              <a:latin typeface="Avenir"/>
              <a:ea typeface="Avenir"/>
              <a:cs typeface="Avenir"/>
              <a:sym typeface="Avenir"/>
            </a:endParaRPr>
          </a:p>
        </p:txBody>
      </p:sp>
      <p:sp>
        <p:nvSpPr>
          <p:cNvPr id="312" name="Google Shape;312;p18"/>
          <p:cNvSpPr txBox="1"/>
          <p:nvPr/>
        </p:nvSpPr>
        <p:spPr>
          <a:xfrm>
            <a:off x="3581400" y="1144800"/>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Gestiona una mejor relación con tus clientes con la mayor facilidad en un solo lugar.</a:t>
            </a:r>
            <a:endParaRPr>
              <a:solidFill>
                <a:srgbClr val="33475B"/>
              </a:solidFill>
              <a:latin typeface="Avenir"/>
              <a:ea typeface="Avenir"/>
              <a:cs typeface="Avenir"/>
              <a:sym typeface="Avenir"/>
            </a:endParaRPr>
          </a:p>
        </p:txBody>
      </p:sp>
      <p:sp>
        <p:nvSpPr>
          <p:cNvPr id="313" name="Google Shape;313;p18"/>
          <p:cNvSpPr txBox="1"/>
          <p:nvPr/>
        </p:nvSpPr>
        <p:spPr>
          <a:xfrm>
            <a:off x="7039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Cómo</a:t>
            </a:r>
            <a:endParaRPr sz="2200">
              <a:solidFill>
                <a:srgbClr val="33475B"/>
              </a:solidFill>
              <a:latin typeface="Avenir"/>
              <a:ea typeface="Avenir"/>
              <a:cs typeface="Avenir"/>
              <a:sym typeface="Avenir"/>
            </a:endParaRPr>
          </a:p>
        </p:txBody>
      </p:sp>
      <p:sp>
        <p:nvSpPr>
          <p:cNvPr id="314" name="Google Shape;314;p18"/>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rgbClr val="33475B"/>
                </a:solidFill>
                <a:latin typeface="Avenir"/>
                <a:ea typeface="Avenir"/>
                <a:cs typeface="Avenir"/>
                <a:sym typeface="Avenir"/>
              </a:rPr>
              <a:t>Luz María Córdoba</a:t>
            </a:r>
            <a:endParaRPr>
              <a:solidFill>
                <a:srgbClr val="33475B"/>
              </a:solidFill>
              <a:latin typeface="Avenir"/>
              <a:ea typeface="Avenir"/>
              <a:cs typeface="Avenir"/>
              <a:sym typeface="Avenir"/>
            </a:endParaRPr>
          </a:p>
        </p:txBody>
      </p:sp>
      <p:pic>
        <p:nvPicPr>
          <p:cNvPr id="315" name="Google Shape;315;p18"/>
          <p:cNvPicPr preferRelativeResize="0"/>
          <p:nvPr/>
        </p:nvPicPr>
        <p:blipFill>
          <a:blip r:embed="rId3">
            <a:alphaModFix/>
          </a:blip>
          <a:stretch>
            <a:fillRect/>
          </a:stretch>
        </p:blipFill>
        <p:spPr>
          <a:xfrm>
            <a:off x="7556674" y="-510353"/>
            <a:ext cx="1942130" cy="2171024"/>
          </a:xfrm>
          <a:prstGeom prst="rect">
            <a:avLst/>
          </a:prstGeom>
          <a:noFill/>
          <a:ln>
            <a:noFill/>
          </a:ln>
        </p:spPr>
      </p:pic>
      <p:cxnSp>
        <p:nvCxnSpPr>
          <p:cNvPr id="316" name="Google Shape;316;p18"/>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317" name="Google Shape;317;p18"/>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318" name="Google Shape;318;p18"/>
          <p:cNvCxnSpPr/>
          <p:nvPr/>
        </p:nvCxnSpPr>
        <p:spPr>
          <a:xfrm>
            <a:off x="3858125" y="19106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319" name="Google Shape;319;p18"/>
          <p:cNvCxnSpPr/>
          <p:nvPr/>
        </p:nvCxnSpPr>
        <p:spPr>
          <a:xfrm>
            <a:off x="3858125" y="41444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320" name="Google Shape;320;p18"/>
          <p:cNvCxnSpPr/>
          <p:nvPr/>
        </p:nvCxnSpPr>
        <p:spPr>
          <a:xfrm>
            <a:off x="717813"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321" name="Google Shape;321;p18"/>
          <p:cNvCxnSpPr/>
          <p:nvPr/>
        </p:nvCxnSpPr>
        <p:spPr>
          <a:xfrm>
            <a:off x="717813" y="3741425"/>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322" name="Google Shape;322;p18"/>
          <p:cNvCxnSpPr/>
          <p:nvPr/>
        </p:nvCxnSpPr>
        <p:spPr>
          <a:xfrm flipH="1">
            <a:off x="3249198" y="1739782"/>
            <a:ext cx="2100" cy="1611600"/>
          </a:xfrm>
          <a:prstGeom prst="straightConnector1">
            <a:avLst/>
          </a:prstGeom>
          <a:noFill/>
          <a:ln w="28575" cap="flat" cmpd="sng">
            <a:solidFill>
              <a:schemeClr val="lt1"/>
            </a:solidFill>
            <a:prstDash val="dot"/>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547D"/>
        </a:solidFill>
        <a:effectLst/>
      </p:bgPr>
    </p:bg>
    <p:spTree>
      <p:nvGrpSpPr>
        <p:cNvPr id="1" name="Shape 326"/>
        <p:cNvGrpSpPr/>
        <p:nvPr/>
      </p:nvGrpSpPr>
      <p:grpSpPr>
        <a:xfrm>
          <a:off x="0" y="0"/>
          <a:ext cx="0" cy="0"/>
          <a:chOff x="0" y="0"/>
          <a:chExt cx="0" cy="0"/>
        </a:xfrm>
      </p:grpSpPr>
      <p:sp>
        <p:nvSpPr>
          <p:cNvPr id="327" name="Google Shape;327;p19"/>
          <p:cNvSpPr txBox="1">
            <a:spLocks noGrp="1"/>
          </p:cNvSpPr>
          <p:nvPr>
            <p:ph type="ctrTitle"/>
          </p:nvPr>
        </p:nvSpPr>
        <p:spPr>
          <a:xfrm>
            <a:off x="357500" y="2072325"/>
            <a:ext cx="8520600" cy="7230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1100"/>
              <a:buFont typeface="Arial"/>
              <a:buNone/>
            </a:pPr>
            <a:r>
              <a:rPr lang="en-US" sz="3650" b="1">
                <a:solidFill>
                  <a:srgbClr val="FFFFFF"/>
                </a:solidFill>
                <a:latin typeface="Avenir"/>
                <a:ea typeface="Avenir"/>
                <a:cs typeface="Avenir"/>
                <a:sym typeface="Avenir"/>
              </a:rPr>
              <a:t>Plantillas para crear buyer personas</a:t>
            </a:r>
            <a:endParaRPr sz="7700" b="1">
              <a:solidFill>
                <a:srgbClr val="FFFFFF"/>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A4BD"/>
        </a:solidFill>
        <a:effectLst/>
      </p:bgPr>
    </p:bg>
    <p:spTree>
      <p:nvGrpSpPr>
        <p:cNvPr id="1" name="Shape 331"/>
        <p:cNvGrpSpPr/>
        <p:nvPr/>
      </p:nvGrpSpPr>
      <p:grpSpPr>
        <a:xfrm>
          <a:off x="0" y="0"/>
          <a:ext cx="0" cy="0"/>
          <a:chOff x="0" y="0"/>
          <a:chExt cx="0" cy="0"/>
        </a:xfrm>
      </p:grpSpPr>
      <p:grpSp>
        <p:nvGrpSpPr>
          <p:cNvPr id="332" name="Google Shape;332;p20"/>
          <p:cNvGrpSpPr/>
          <p:nvPr/>
        </p:nvGrpSpPr>
        <p:grpSpPr>
          <a:xfrm>
            <a:off x="3048000" y="297250"/>
            <a:ext cx="406500" cy="406500"/>
            <a:chOff x="1954591" y="797729"/>
            <a:chExt cx="406500" cy="406500"/>
          </a:xfrm>
        </p:grpSpPr>
        <p:sp>
          <p:nvSpPr>
            <p:cNvPr id="333" name="Google Shape;333;p20"/>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334" name="Google Shape;334;p20"/>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1</a:t>
              </a:r>
              <a:endParaRPr>
                <a:solidFill>
                  <a:srgbClr val="33475B"/>
                </a:solidFill>
                <a:latin typeface="Avenir"/>
                <a:ea typeface="Avenir"/>
                <a:cs typeface="Avenir"/>
                <a:sym typeface="Avenir"/>
              </a:endParaRPr>
            </a:p>
          </p:txBody>
        </p:sp>
      </p:grpSp>
      <p:grpSp>
        <p:nvGrpSpPr>
          <p:cNvPr id="335" name="Google Shape;335;p20"/>
          <p:cNvGrpSpPr/>
          <p:nvPr/>
        </p:nvGrpSpPr>
        <p:grpSpPr>
          <a:xfrm>
            <a:off x="3048000" y="1200150"/>
            <a:ext cx="406500" cy="406500"/>
            <a:chOff x="1954591" y="797729"/>
            <a:chExt cx="406500" cy="406500"/>
          </a:xfrm>
        </p:grpSpPr>
        <p:sp>
          <p:nvSpPr>
            <p:cNvPr id="336" name="Google Shape;336;p20"/>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337" name="Google Shape;337;p20"/>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2</a:t>
              </a:r>
              <a:endParaRPr>
                <a:solidFill>
                  <a:srgbClr val="33475B"/>
                </a:solidFill>
                <a:latin typeface="Avenir"/>
                <a:ea typeface="Avenir"/>
                <a:cs typeface="Avenir"/>
                <a:sym typeface="Avenir"/>
              </a:endParaRPr>
            </a:p>
          </p:txBody>
        </p:sp>
      </p:grpSp>
      <p:grpSp>
        <p:nvGrpSpPr>
          <p:cNvPr id="338" name="Google Shape;338;p20"/>
          <p:cNvGrpSpPr/>
          <p:nvPr/>
        </p:nvGrpSpPr>
        <p:grpSpPr>
          <a:xfrm>
            <a:off x="3048000" y="2546350"/>
            <a:ext cx="406500" cy="406500"/>
            <a:chOff x="1954591" y="797729"/>
            <a:chExt cx="406500" cy="406500"/>
          </a:xfrm>
        </p:grpSpPr>
        <p:sp>
          <p:nvSpPr>
            <p:cNvPr id="339" name="Google Shape;339;p20"/>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340" name="Google Shape;340;p20"/>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3</a:t>
              </a:r>
              <a:endParaRPr>
                <a:solidFill>
                  <a:srgbClr val="33475B"/>
                </a:solidFill>
                <a:latin typeface="Avenir"/>
                <a:ea typeface="Avenir"/>
                <a:cs typeface="Avenir"/>
                <a:sym typeface="Avenir"/>
              </a:endParaRPr>
            </a:p>
          </p:txBody>
        </p:sp>
      </p:grpSp>
      <p:grpSp>
        <p:nvGrpSpPr>
          <p:cNvPr id="341" name="Google Shape;341;p20"/>
          <p:cNvGrpSpPr/>
          <p:nvPr/>
        </p:nvGrpSpPr>
        <p:grpSpPr>
          <a:xfrm>
            <a:off x="3048000" y="4019550"/>
            <a:ext cx="406500" cy="406500"/>
            <a:chOff x="1954591" y="797729"/>
            <a:chExt cx="406500" cy="406500"/>
          </a:xfrm>
        </p:grpSpPr>
        <p:sp>
          <p:nvSpPr>
            <p:cNvPr id="342" name="Google Shape;342;p20"/>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343" name="Google Shape;343;p20"/>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4</a:t>
              </a:r>
              <a:endParaRPr>
                <a:solidFill>
                  <a:srgbClr val="33475B"/>
                </a:solidFill>
                <a:latin typeface="Avenir"/>
                <a:ea typeface="Avenir"/>
                <a:cs typeface="Avenir"/>
                <a:sym typeface="Avenir"/>
              </a:endParaRPr>
            </a:p>
          </p:txBody>
        </p:sp>
      </p:grpSp>
      <p:sp>
        <p:nvSpPr>
          <p:cNvPr id="344" name="Google Shape;344;p20"/>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345" name="Google Shape;345;p20"/>
          <p:cNvSpPr txBox="1"/>
          <p:nvPr/>
        </p:nvSpPr>
        <p:spPr>
          <a:xfrm>
            <a:off x="5334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Perfil general</a:t>
            </a:r>
            <a:endParaRPr b="1">
              <a:solidFill>
                <a:srgbClr val="33475B"/>
              </a:solidFill>
              <a:latin typeface="Avenir"/>
              <a:ea typeface="Avenir"/>
              <a:cs typeface="Avenir"/>
              <a:sym typeface="Avenir"/>
            </a:endParaRPr>
          </a:p>
        </p:txBody>
      </p:sp>
      <p:sp>
        <p:nvSpPr>
          <p:cNvPr id="346" name="Google Shape;346;p20"/>
          <p:cNvSpPr txBox="1"/>
          <p:nvPr/>
        </p:nvSpPr>
        <p:spPr>
          <a:xfrm>
            <a:off x="457200" y="1504950"/>
            <a:ext cx="2360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i="0" u="none">
                <a:solidFill>
                  <a:srgbClr val="33475B"/>
                </a:solidFill>
                <a:latin typeface="Avenir"/>
                <a:ea typeface="Avenir"/>
                <a:cs typeface="Avenir"/>
                <a:sym typeface="Avenir"/>
              </a:rPr>
              <a:t>Trabajo, historia laboral, familia </a:t>
            </a:r>
            <a:endParaRPr>
              <a:solidFill>
                <a:srgbClr val="33475B"/>
              </a:solidFill>
              <a:latin typeface="Avenir"/>
              <a:ea typeface="Avenir"/>
              <a:cs typeface="Avenir"/>
              <a:sym typeface="Avenir"/>
            </a:endParaRPr>
          </a:p>
        </p:txBody>
      </p:sp>
      <p:sp>
        <p:nvSpPr>
          <p:cNvPr id="347" name="Google Shape;347;p20"/>
          <p:cNvSpPr txBox="1"/>
          <p:nvPr/>
        </p:nvSpPr>
        <p:spPr>
          <a:xfrm>
            <a:off x="762000" y="2190750"/>
            <a:ext cx="1774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Características</a:t>
            </a:r>
            <a:r>
              <a:rPr lang="en-US" i="0" u="none">
                <a:solidFill>
                  <a:srgbClr val="33475B"/>
                </a:solidFill>
                <a:latin typeface="Avenir"/>
                <a:ea typeface="Avenir"/>
                <a:cs typeface="Avenir"/>
                <a:sym typeface="Avenir"/>
              </a:rPr>
              <a:t> </a:t>
            </a:r>
            <a:endParaRPr>
              <a:solidFill>
                <a:srgbClr val="33475B"/>
              </a:solidFill>
              <a:latin typeface="Avenir"/>
              <a:ea typeface="Avenir"/>
              <a:cs typeface="Avenir"/>
              <a:sym typeface="Avenir"/>
            </a:endParaRPr>
          </a:p>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sociodemográficas</a:t>
            </a:r>
            <a:endParaRPr>
              <a:solidFill>
                <a:srgbClr val="33475B"/>
              </a:solidFill>
              <a:latin typeface="Avenir"/>
              <a:ea typeface="Avenir"/>
              <a:cs typeface="Avenir"/>
              <a:sym typeface="Avenir"/>
            </a:endParaRPr>
          </a:p>
        </p:txBody>
      </p:sp>
      <p:sp>
        <p:nvSpPr>
          <p:cNvPr id="348" name="Google Shape;348;p20"/>
          <p:cNvSpPr txBox="1"/>
          <p:nvPr/>
        </p:nvSpPr>
        <p:spPr>
          <a:xfrm>
            <a:off x="609600" y="2952750"/>
            <a:ext cx="2311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i="0" u="none">
                <a:solidFill>
                  <a:srgbClr val="33475B"/>
                </a:solidFill>
                <a:latin typeface="Avenir"/>
                <a:ea typeface="Avenir"/>
                <a:cs typeface="Avenir"/>
                <a:sym typeface="Avenir"/>
              </a:rPr>
              <a:t>Edad, salario, ubicación, sexo</a:t>
            </a:r>
            <a:endParaRPr>
              <a:solidFill>
                <a:srgbClr val="33475B"/>
              </a:solidFill>
              <a:latin typeface="Avenir"/>
              <a:ea typeface="Avenir"/>
              <a:cs typeface="Avenir"/>
              <a:sym typeface="Avenir"/>
            </a:endParaRPr>
          </a:p>
        </p:txBody>
      </p:sp>
      <p:sp>
        <p:nvSpPr>
          <p:cNvPr id="349" name="Google Shape;349;p20"/>
          <p:cNvSpPr txBox="1"/>
          <p:nvPr/>
        </p:nvSpPr>
        <p:spPr>
          <a:xfrm>
            <a:off x="3581400" y="2214562"/>
            <a:ext cx="5105400" cy="109256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dirty="0" err="1">
                <a:solidFill>
                  <a:srgbClr val="33475B"/>
                </a:solidFill>
                <a:latin typeface="Avenir"/>
                <a:ea typeface="Avenir"/>
                <a:cs typeface="Avenir"/>
                <a:sym typeface="Avenir"/>
              </a:rPr>
              <a:t>Masculino</a:t>
            </a:r>
            <a:endParaRPr dirty="0">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i="0" u="none" dirty="0" err="1">
                <a:solidFill>
                  <a:srgbClr val="33475B"/>
                </a:solidFill>
                <a:latin typeface="Avenir"/>
                <a:ea typeface="Avenir"/>
                <a:cs typeface="Avenir"/>
                <a:sym typeface="Avenir"/>
              </a:rPr>
              <a:t>Edad</a:t>
            </a:r>
            <a:r>
              <a:rPr lang="en-US" sz="1200" i="0" u="none" dirty="0">
                <a:solidFill>
                  <a:srgbClr val="33475B"/>
                </a:solidFill>
                <a:latin typeface="Avenir"/>
                <a:ea typeface="Avenir"/>
                <a:cs typeface="Avenir"/>
                <a:sym typeface="Avenir"/>
              </a:rPr>
              <a:t> 54 </a:t>
            </a:r>
            <a:r>
              <a:rPr lang="en-US" sz="1200" i="0" u="none" dirty="0" err="1">
                <a:solidFill>
                  <a:srgbClr val="33475B"/>
                </a:solidFill>
                <a:latin typeface="Avenir"/>
                <a:ea typeface="Avenir"/>
                <a:cs typeface="Avenir"/>
                <a:sym typeface="Avenir"/>
              </a:rPr>
              <a:t>años</a:t>
            </a:r>
            <a:endParaRPr dirty="0">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dirty="0" err="1">
                <a:solidFill>
                  <a:srgbClr val="33475B"/>
                </a:solidFill>
                <a:latin typeface="Avenir"/>
                <a:ea typeface="Avenir"/>
                <a:cs typeface="Avenir"/>
                <a:sym typeface="Avenir"/>
              </a:rPr>
              <a:t>Prome</a:t>
            </a:r>
            <a:endParaRPr dirty="0">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dirty="0">
                <a:solidFill>
                  <a:srgbClr val="33475B"/>
                </a:solidFill>
                <a:latin typeface="Avenir"/>
                <a:ea typeface="Avenir"/>
                <a:cs typeface="Avenir"/>
                <a:sym typeface="Avenir"/>
              </a:rPr>
              <a:t>Lugar de residencia</a:t>
            </a:r>
            <a:endParaRPr dirty="0">
              <a:solidFill>
                <a:srgbClr val="33475B"/>
              </a:solidFill>
              <a:latin typeface="Avenir"/>
              <a:ea typeface="Avenir"/>
              <a:cs typeface="Avenir"/>
              <a:sym typeface="Avenir"/>
            </a:endParaRPr>
          </a:p>
        </p:txBody>
      </p:sp>
      <p:sp>
        <p:nvSpPr>
          <p:cNvPr id="350" name="Google Shape;350;p20"/>
          <p:cNvSpPr txBox="1"/>
          <p:nvPr/>
        </p:nvSpPr>
        <p:spPr>
          <a:xfrm>
            <a:off x="3581400" y="1006475"/>
            <a:ext cx="5105400" cy="57242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dirty="0">
                <a:solidFill>
                  <a:srgbClr val="33475B"/>
                </a:solidFill>
                <a:latin typeface="Avenir"/>
                <a:ea typeface="Avenir"/>
                <a:cs typeface="Avenir"/>
                <a:sym typeface="Avenir"/>
              </a:rPr>
              <a:t>Contador</a:t>
            </a:r>
            <a:endParaRPr dirty="0">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dirty="0">
                <a:solidFill>
                  <a:srgbClr val="33475B"/>
                </a:solidFill>
                <a:latin typeface="Avenir"/>
                <a:ea typeface="Avenir"/>
                <a:cs typeface="Avenir"/>
                <a:sym typeface="Avenir"/>
              </a:rPr>
              <a:t>25 </a:t>
            </a:r>
            <a:r>
              <a:rPr lang="en-US" sz="1200" dirty="0" err="1">
                <a:solidFill>
                  <a:srgbClr val="33475B"/>
                </a:solidFill>
                <a:latin typeface="Avenir"/>
                <a:ea typeface="Avenir"/>
                <a:cs typeface="Avenir"/>
                <a:sym typeface="Avenir"/>
              </a:rPr>
              <a:t>años</a:t>
            </a:r>
            <a:r>
              <a:rPr lang="en-US" sz="1200" dirty="0">
                <a:solidFill>
                  <a:srgbClr val="33475B"/>
                </a:solidFill>
                <a:latin typeface="Avenir"/>
                <a:ea typeface="Avenir"/>
                <a:cs typeface="Avenir"/>
                <a:sym typeface="Avenir"/>
              </a:rPr>
              <a:t> de </a:t>
            </a:r>
            <a:r>
              <a:rPr lang="en-US" sz="1200" dirty="0" err="1">
                <a:solidFill>
                  <a:srgbClr val="33475B"/>
                </a:solidFill>
                <a:latin typeface="Avenir"/>
                <a:ea typeface="Avenir"/>
                <a:cs typeface="Avenir"/>
                <a:sym typeface="Avenir"/>
              </a:rPr>
              <a:t>experiencia</a:t>
            </a:r>
            <a:r>
              <a:rPr lang="en-US" sz="1200" dirty="0">
                <a:solidFill>
                  <a:srgbClr val="33475B"/>
                </a:solidFill>
                <a:latin typeface="Avenir"/>
                <a:ea typeface="Avenir"/>
                <a:cs typeface="Avenir"/>
                <a:sym typeface="Avenir"/>
              </a:rPr>
              <a:t> Laboral </a:t>
            </a:r>
            <a:endParaRPr dirty="0">
              <a:solidFill>
                <a:srgbClr val="33475B"/>
              </a:solidFill>
              <a:latin typeface="Avenir"/>
              <a:ea typeface="Avenir"/>
              <a:cs typeface="Avenir"/>
              <a:sym typeface="Avenir"/>
            </a:endParaRPr>
          </a:p>
        </p:txBody>
      </p:sp>
      <p:sp>
        <p:nvSpPr>
          <p:cNvPr id="351" name="Google Shape;351;p20"/>
          <p:cNvSpPr txBox="1"/>
          <p:nvPr/>
        </p:nvSpPr>
        <p:spPr>
          <a:xfrm>
            <a:off x="7039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Quién</a:t>
            </a:r>
            <a:endParaRPr sz="2200">
              <a:solidFill>
                <a:srgbClr val="33475B"/>
              </a:solidFill>
              <a:latin typeface="Avenir"/>
              <a:ea typeface="Avenir"/>
              <a:cs typeface="Avenir"/>
              <a:sym typeface="Avenir"/>
            </a:endParaRPr>
          </a:p>
        </p:txBody>
      </p:sp>
      <p:sp>
        <p:nvSpPr>
          <p:cNvPr id="352" name="Google Shape;352;p20"/>
          <p:cNvSpPr txBox="1"/>
          <p:nvPr/>
        </p:nvSpPr>
        <p:spPr>
          <a:xfrm>
            <a:off x="533400" y="3713800"/>
            <a:ext cx="20652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Descripción de la personalidad</a:t>
            </a:r>
            <a:endParaRPr>
              <a:solidFill>
                <a:srgbClr val="33475B"/>
              </a:solidFill>
              <a:latin typeface="Avenir"/>
              <a:ea typeface="Avenir"/>
              <a:cs typeface="Avenir"/>
              <a:sym typeface="Avenir"/>
            </a:endParaRPr>
          </a:p>
        </p:txBody>
      </p:sp>
      <p:sp>
        <p:nvSpPr>
          <p:cNvPr id="353" name="Google Shape;353;p20"/>
          <p:cNvSpPr txBox="1"/>
          <p:nvPr/>
        </p:nvSpPr>
        <p:spPr>
          <a:xfrm>
            <a:off x="381000" y="4324350"/>
            <a:ext cx="266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i="0" u="none">
                <a:solidFill>
                  <a:srgbClr val="33475B"/>
                </a:solidFill>
                <a:latin typeface="Avenir"/>
                <a:ea typeface="Avenir"/>
                <a:cs typeface="Avenir"/>
                <a:sym typeface="Avenir"/>
              </a:rPr>
              <a:t>Trato, personalidad, comunicación</a:t>
            </a:r>
            <a:endParaRPr>
              <a:solidFill>
                <a:srgbClr val="33475B"/>
              </a:solidFill>
              <a:latin typeface="Avenir"/>
              <a:ea typeface="Avenir"/>
              <a:cs typeface="Avenir"/>
              <a:sym typeface="Avenir"/>
            </a:endParaRPr>
          </a:p>
        </p:txBody>
      </p:sp>
      <p:sp>
        <p:nvSpPr>
          <p:cNvPr id="354" name="Google Shape;354;p20"/>
          <p:cNvSpPr txBox="1"/>
          <p:nvPr/>
        </p:nvSpPr>
        <p:spPr>
          <a:xfrm>
            <a:off x="3581400" y="3902075"/>
            <a:ext cx="5105400" cy="75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Tipo de personalidad (decisor, prescriptor, influenciador)</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Perfil dentro de la organización</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Preferencia en su trato cotidiano</a:t>
            </a:r>
            <a:endParaRPr>
              <a:solidFill>
                <a:srgbClr val="33475B"/>
              </a:solidFill>
              <a:latin typeface="Avenir"/>
              <a:ea typeface="Avenir"/>
              <a:cs typeface="Avenir"/>
              <a:sym typeface="Avenir"/>
            </a:endParaRPr>
          </a:p>
        </p:txBody>
      </p:sp>
      <p:sp>
        <p:nvSpPr>
          <p:cNvPr id="355" name="Google Shape;355;p20"/>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dirty="0">
                <a:solidFill>
                  <a:srgbClr val="33475B"/>
                </a:solidFill>
                <a:latin typeface="Avenir"/>
                <a:ea typeface="Avenir"/>
                <a:cs typeface="Avenir"/>
                <a:sym typeface="Avenir"/>
              </a:rPr>
              <a:t>Juan Manuel Ramirez </a:t>
            </a:r>
            <a:r>
              <a:rPr lang="en-US" dirty="0" err="1">
                <a:solidFill>
                  <a:srgbClr val="33475B"/>
                </a:solidFill>
                <a:latin typeface="Avenir"/>
                <a:ea typeface="Avenir"/>
                <a:cs typeface="Avenir"/>
                <a:sym typeface="Avenir"/>
              </a:rPr>
              <a:t>Dozal</a:t>
            </a:r>
            <a:endParaRPr dirty="0">
              <a:solidFill>
                <a:srgbClr val="33475B"/>
              </a:solidFill>
              <a:latin typeface="Avenir"/>
              <a:ea typeface="Avenir"/>
              <a:cs typeface="Avenir"/>
              <a:sym typeface="Avenir"/>
            </a:endParaRPr>
          </a:p>
        </p:txBody>
      </p:sp>
      <p:pic>
        <p:nvPicPr>
          <p:cNvPr id="356" name="Google Shape;356;p20"/>
          <p:cNvPicPr preferRelativeResize="0"/>
          <p:nvPr/>
        </p:nvPicPr>
        <p:blipFill rotWithShape="1">
          <a:blip r:embed="rId3">
            <a:alphaModFix/>
          </a:blip>
          <a:srcRect/>
          <a:stretch/>
        </p:blipFill>
        <p:spPr>
          <a:xfrm>
            <a:off x="7556674" y="-510353"/>
            <a:ext cx="1942130" cy="2171024"/>
          </a:xfrm>
          <a:prstGeom prst="rect">
            <a:avLst/>
          </a:prstGeom>
          <a:noFill/>
          <a:ln>
            <a:noFill/>
          </a:ln>
        </p:spPr>
      </p:pic>
      <p:cxnSp>
        <p:nvCxnSpPr>
          <p:cNvPr id="357" name="Google Shape;357;p20"/>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358" name="Google Shape;358;p20"/>
          <p:cNvCxnSpPr/>
          <p:nvPr/>
        </p:nvCxnSpPr>
        <p:spPr>
          <a:xfrm>
            <a:off x="3251198" y="666439"/>
            <a:ext cx="0" cy="533700"/>
          </a:xfrm>
          <a:prstGeom prst="straightConnector1">
            <a:avLst/>
          </a:prstGeom>
          <a:noFill/>
          <a:ln w="28575" cap="flat" cmpd="sng">
            <a:solidFill>
              <a:schemeClr val="lt1"/>
            </a:solidFill>
            <a:prstDash val="dot"/>
            <a:round/>
            <a:headEnd type="none" w="med" len="med"/>
            <a:tailEnd type="triangle" w="med" len="med"/>
          </a:ln>
        </p:spPr>
      </p:cxnSp>
      <p:cxnSp>
        <p:nvCxnSpPr>
          <p:cNvPr id="359" name="Google Shape;359;p20"/>
          <p:cNvCxnSpPr/>
          <p:nvPr/>
        </p:nvCxnSpPr>
        <p:spPr>
          <a:xfrm>
            <a:off x="3245348" y="1606539"/>
            <a:ext cx="0" cy="976800"/>
          </a:xfrm>
          <a:prstGeom prst="straightConnector1">
            <a:avLst/>
          </a:prstGeom>
          <a:noFill/>
          <a:ln w="28575" cap="flat" cmpd="sng">
            <a:solidFill>
              <a:schemeClr val="lt1"/>
            </a:solidFill>
            <a:prstDash val="dot"/>
            <a:round/>
            <a:headEnd type="none" w="med" len="med"/>
            <a:tailEnd type="triangle" w="med" len="med"/>
          </a:ln>
        </p:spPr>
      </p:cxnSp>
      <p:cxnSp>
        <p:nvCxnSpPr>
          <p:cNvPr id="360" name="Google Shape;360;p20"/>
          <p:cNvCxnSpPr/>
          <p:nvPr/>
        </p:nvCxnSpPr>
        <p:spPr>
          <a:xfrm>
            <a:off x="3261479" y="2923164"/>
            <a:ext cx="0" cy="1104000"/>
          </a:xfrm>
          <a:prstGeom prst="straightConnector1">
            <a:avLst/>
          </a:prstGeom>
          <a:noFill/>
          <a:ln w="28575" cap="flat" cmpd="sng">
            <a:solidFill>
              <a:schemeClr val="lt1"/>
            </a:solidFill>
            <a:prstDash val="dot"/>
            <a:round/>
            <a:headEnd type="none" w="med" len="med"/>
            <a:tailEnd type="triangle" w="med" len="med"/>
          </a:ln>
        </p:spPr>
      </p:cxnSp>
      <p:cxnSp>
        <p:nvCxnSpPr>
          <p:cNvPr id="361" name="Google Shape;361;p20"/>
          <p:cNvCxnSpPr/>
          <p:nvPr/>
        </p:nvCxnSpPr>
        <p:spPr>
          <a:xfrm>
            <a:off x="3816263" y="18344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362" name="Google Shape;362;p20"/>
          <p:cNvCxnSpPr/>
          <p:nvPr/>
        </p:nvCxnSpPr>
        <p:spPr>
          <a:xfrm>
            <a:off x="3816263" y="32942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363" name="Google Shape;363;p20"/>
          <p:cNvCxnSpPr/>
          <p:nvPr/>
        </p:nvCxnSpPr>
        <p:spPr>
          <a:xfrm>
            <a:off x="3816263" y="47540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364" name="Google Shape;364;p20"/>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365" name="Google Shape;365;p20"/>
          <p:cNvCxnSpPr/>
          <p:nvPr/>
        </p:nvCxnSpPr>
        <p:spPr>
          <a:xfrm>
            <a:off x="672575" y="278665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366" name="Google Shape;366;p20"/>
          <p:cNvCxnSpPr/>
          <p:nvPr/>
        </p:nvCxnSpPr>
        <p:spPr>
          <a:xfrm>
            <a:off x="672575"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367" name="Google Shape;367;p20"/>
          <p:cNvCxnSpPr/>
          <p:nvPr/>
        </p:nvCxnSpPr>
        <p:spPr>
          <a:xfrm>
            <a:off x="672575" y="4274825"/>
            <a:ext cx="1901400" cy="1170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A4BD"/>
        </a:solidFill>
        <a:effectLst/>
      </p:bgPr>
    </p:bg>
    <p:spTree>
      <p:nvGrpSpPr>
        <p:cNvPr id="1" name="Shape 371"/>
        <p:cNvGrpSpPr/>
        <p:nvPr/>
      </p:nvGrpSpPr>
      <p:grpSpPr>
        <a:xfrm>
          <a:off x="0" y="0"/>
          <a:ext cx="0" cy="0"/>
          <a:chOff x="0" y="0"/>
          <a:chExt cx="0" cy="0"/>
        </a:xfrm>
      </p:grpSpPr>
      <p:grpSp>
        <p:nvGrpSpPr>
          <p:cNvPr id="372" name="Google Shape;372;p21"/>
          <p:cNvGrpSpPr/>
          <p:nvPr/>
        </p:nvGrpSpPr>
        <p:grpSpPr>
          <a:xfrm>
            <a:off x="3048000" y="1200150"/>
            <a:ext cx="406500" cy="406500"/>
            <a:chOff x="1954591" y="797729"/>
            <a:chExt cx="406500" cy="406500"/>
          </a:xfrm>
        </p:grpSpPr>
        <p:sp>
          <p:nvSpPr>
            <p:cNvPr id="373" name="Google Shape;373;p21"/>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374" name="Google Shape;374;p21"/>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5</a:t>
              </a:r>
              <a:endParaRPr>
                <a:solidFill>
                  <a:srgbClr val="33475B"/>
                </a:solidFill>
                <a:latin typeface="Avenir"/>
                <a:ea typeface="Avenir"/>
                <a:cs typeface="Avenir"/>
                <a:sym typeface="Avenir"/>
              </a:endParaRPr>
            </a:p>
          </p:txBody>
        </p:sp>
      </p:grpSp>
      <p:grpSp>
        <p:nvGrpSpPr>
          <p:cNvPr id="375" name="Google Shape;375;p21"/>
          <p:cNvGrpSpPr/>
          <p:nvPr/>
        </p:nvGrpSpPr>
        <p:grpSpPr>
          <a:xfrm>
            <a:off x="3048000" y="2546350"/>
            <a:ext cx="406500" cy="406500"/>
            <a:chOff x="1954591" y="797729"/>
            <a:chExt cx="406500" cy="406500"/>
          </a:xfrm>
        </p:grpSpPr>
        <p:sp>
          <p:nvSpPr>
            <p:cNvPr id="376" name="Google Shape;376;p21"/>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377" name="Google Shape;377;p21"/>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6</a:t>
              </a:r>
              <a:endParaRPr>
                <a:solidFill>
                  <a:srgbClr val="33475B"/>
                </a:solidFill>
                <a:latin typeface="Avenir"/>
                <a:ea typeface="Avenir"/>
                <a:cs typeface="Avenir"/>
                <a:sym typeface="Avenir"/>
              </a:endParaRPr>
            </a:p>
          </p:txBody>
        </p:sp>
      </p:grpSp>
      <p:grpSp>
        <p:nvGrpSpPr>
          <p:cNvPr id="378" name="Google Shape;378;p21"/>
          <p:cNvGrpSpPr/>
          <p:nvPr/>
        </p:nvGrpSpPr>
        <p:grpSpPr>
          <a:xfrm>
            <a:off x="3048000" y="4019550"/>
            <a:ext cx="406500" cy="406500"/>
            <a:chOff x="1954591" y="797729"/>
            <a:chExt cx="406500" cy="406500"/>
          </a:xfrm>
        </p:grpSpPr>
        <p:sp>
          <p:nvSpPr>
            <p:cNvPr id="379" name="Google Shape;379;p21"/>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380" name="Google Shape;380;p21"/>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7</a:t>
              </a:r>
              <a:endParaRPr>
                <a:solidFill>
                  <a:srgbClr val="33475B"/>
                </a:solidFill>
                <a:latin typeface="Avenir"/>
                <a:ea typeface="Avenir"/>
                <a:cs typeface="Avenir"/>
                <a:sym typeface="Avenir"/>
              </a:endParaRPr>
            </a:p>
          </p:txBody>
        </p:sp>
      </p:grpSp>
      <p:sp>
        <p:nvSpPr>
          <p:cNvPr id="381" name="Google Shape;381;p21"/>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382" name="Google Shape;382;p21"/>
          <p:cNvSpPr txBox="1"/>
          <p:nvPr/>
        </p:nvSpPr>
        <p:spPr>
          <a:xfrm>
            <a:off x="6477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Objetivos</a:t>
            </a:r>
            <a:endParaRPr b="1">
              <a:solidFill>
                <a:srgbClr val="33475B"/>
              </a:solidFill>
              <a:latin typeface="Avenir"/>
              <a:ea typeface="Avenir"/>
              <a:cs typeface="Avenir"/>
              <a:sym typeface="Avenir"/>
            </a:endParaRPr>
          </a:p>
        </p:txBody>
      </p:sp>
      <p:sp>
        <p:nvSpPr>
          <p:cNvPr id="383" name="Google Shape;383;p21"/>
          <p:cNvSpPr txBox="1"/>
          <p:nvPr/>
        </p:nvSpPr>
        <p:spPr>
          <a:xfrm>
            <a:off x="457200" y="1504950"/>
            <a:ext cx="23607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Objetivos primarios y secundarios</a:t>
            </a:r>
            <a:endParaRPr>
              <a:solidFill>
                <a:srgbClr val="33475B"/>
              </a:solidFill>
              <a:latin typeface="Avenir"/>
              <a:ea typeface="Avenir"/>
              <a:cs typeface="Avenir"/>
              <a:sym typeface="Avenir"/>
            </a:endParaRPr>
          </a:p>
        </p:txBody>
      </p:sp>
      <p:sp>
        <p:nvSpPr>
          <p:cNvPr id="384" name="Google Shape;384;p21"/>
          <p:cNvSpPr txBox="1"/>
          <p:nvPr/>
        </p:nvSpPr>
        <p:spPr>
          <a:xfrm>
            <a:off x="826350" y="2495550"/>
            <a:ext cx="17748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Retos</a:t>
            </a:r>
            <a:endParaRPr>
              <a:solidFill>
                <a:srgbClr val="33475B"/>
              </a:solidFill>
              <a:latin typeface="Avenir"/>
              <a:ea typeface="Avenir"/>
              <a:cs typeface="Avenir"/>
              <a:sym typeface="Avenir"/>
            </a:endParaRPr>
          </a:p>
        </p:txBody>
      </p:sp>
      <p:sp>
        <p:nvSpPr>
          <p:cNvPr id="385" name="Google Shape;385;p21"/>
          <p:cNvSpPr txBox="1"/>
          <p:nvPr/>
        </p:nvSpPr>
        <p:spPr>
          <a:xfrm>
            <a:off x="609600" y="2952750"/>
            <a:ext cx="2311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Retos primarios y secundarios</a:t>
            </a:r>
            <a:endParaRPr>
              <a:solidFill>
                <a:srgbClr val="33475B"/>
              </a:solidFill>
              <a:latin typeface="Avenir"/>
              <a:ea typeface="Avenir"/>
              <a:cs typeface="Avenir"/>
              <a:sym typeface="Avenir"/>
            </a:endParaRPr>
          </a:p>
        </p:txBody>
      </p:sp>
      <p:sp>
        <p:nvSpPr>
          <p:cNvPr id="386" name="Google Shape;386;p21"/>
          <p:cNvSpPr txBox="1"/>
          <p:nvPr/>
        </p:nvSpPr>
        <p:spPr>
          <a:xfrm>
            <a:off x="3581400" y="2522787"/>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Retos primarios</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Retos secundarios</a:t>
            </a:r>
            <a:endParaRPr>
              <a:solidFill>
                <a:srgbClr val="33475B"/>
              </a:solidFill>
              <a:latin typeface="Avenir"/>
              <a:ea typeface="Avenir"/>
              <a:cs typeface="Avenir"/>
              <a:sym typeface="Avenir"/>
            </a:endParaRPr>
          </a:p>
        </p:txBody>
      </p:sp>
      <p:sp>
        <p:nvSpPr>
          <p:cNvPr id="387" name="Google Shape;387;p21"/>
          <p:cNvSpPr txBox="1"/>
          <p:nvPr/>
        </p:nvSpPr>
        <p:spPr>
          <a:xfrm>
            <a:off x="3581400" y="1144800"/>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Objetivo primario</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Objetivo secundario</a:t>
            </a:r>
            <a:endParaRPr>
              <a:solidFill>
                <a:srgbClr val="33475B"/>
              </a:solidFill>
              <a:latin typeface="Avenir"/>
              <a:ea typeface="Avenir"/>
              <a:cs typeface="Avenir"/>
              <a:sym typeface="Avenir"/>
            </a:endParaRPr>
          </a:p>
        </p:txBody>
      </p:sp>
      <p:sp>
        <p:nvSpPr>
          <p:cNvPr id="388" name="Google Shape;388;p21"/>
          <p:cNvSpPr txBox="1"/>
          <p:nvPr/>
        </p:nvSpPr>
        <p:spPr>
          <a:xfrm>
            <a:off x="7039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Qué</a:t>
            </a:r>
            <a:endParaRPr sz="2200">
              <a:solidFill>
                <a:srgbClr val="33475B"/>
              </a:solidFill>
              <a:latin typeface="Avenir"/>
              <a:ea typeface="Avenir"/>
              <a:cs typeface="Avenir"/>
              <a:sym typeface="Avenir"/>
            </a:endParaRPr>
          </a:p>
        </p:txBody>
      </p:sp>
      <p:sp>
        <p:nvSpPr>
          <p:cNvPr id="389" name="Google Shape;389;p21"/>
          <p:cNvSpPr txBox="1"/>
          <p:nvPr/>
        </p:nvSpPr>
        <p:spPr>
          <a:xfrm>
            <a:off x="685800" y="3867150"/>
            <a:ext cx="20652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Planes de acción</a:t>
            </a:r>
            <a:endParaRPr>
              <a:solidFill>
                <a:srgbClr val="33475B"/>
              </a:solidFill>
              <a:latin typeface="Avenir"/>
              <a:ea typeface="Avenir"/>
              <a:cs typeface="Avenir"/>
              <a:sym typeface="Avenir"/>
            </a:endParaRPr>
          </a:p>
        </p:txBody>
      </p:sp>
      <p:sp>
        <p:nvSpPr>
          <p:cNvPr id="390" name="Google Shape;390;p21"/>
          <p:cNvSpPr txBox="1"/>
          <p:nvPr/>
        </p:nvSpPr>
        <p:spPr>
          <a:xfrm>
            <a:off x="381000" y="4324350"/>
            <a:ext cx="26670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Para el cumplimiento de retos y objetivos</a:t>
            </a:r>
            <a:endParaRPr>
              <a:solidFill>
                <a:srgbClr val="33475B"/>
              </a:solidFill>
              <a:latin typeface="Avenir"/>
              <a:ea typeface="Avenir"/>
              <a:cs typeface="Avenir"/>
              <a:sym typeface="Avenir"/>
            </a:endParaRPr>
          </a:p>
        </p:txBody>
      </p:sp>
      <p:sp>
        <p:nvSpPr>
          <p:cNvPr id="391" name="Google Shape;391;p21"/>
          <p:cNvSpPr txBox="1"/>
          <p:nvPr/>
        </p:nvSpPr>
        <p:spPr>
          <a:xfrm>
            <a:off x="3581400" y="3964200"/>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Plan de acción para superar los retos </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Plan de acción para el cumplimiento de objetivos</a:t>
            </a:r>
            <a:endParaRPr>
              <a:solidFill>
                <a:srgbClr val="33475B"/>
              </a:solidFill>
              <a:latin typeface="Avenir"/>
              <a:ea typeface="Avenir"/>
              <a:cs typeface="Avenir"/>
              <a:sym typeface="Avenir"/>
            </a:endParaRPr>
          </a:p>
        </p:txBody>
      </p:sp>
      <p:sp>
        <p:nvSpPr>
          <p:cNvPr id="392" name="Google Shape;392;p21"/>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rgbClr val="33475B"/>
                </a:solidFill>
                <a:latin typeface="Avenir"/>
                <a:ea typeface="Avenir"/>
                <a:cs typeface="Avenir"/>
                <a:sym typeface="Avenir"/>
              </a:rPr>
              <a:t>Nombre del buyer persona</a:t>
            </a:r>
            <a:endParaRPr>
              <a:solidFill>
                <a:srgbClr val="33475B"/>
              </a:solidFill>
              <a:latin typeface="Avenir"/>
              <a:ea typeface="Avenir"/>
              <a:cs typeface="Avenir"/>
              <a:sym typeface="Avenir"/>
            </a:endParaRPr>
          </a:p>
        </p:txBody>
      </p:sp>
      <p:pic>
        <p:nvPicPr>
          <p:cNvPr id="393" name="Google Shape;393;p21"/>
          <p:cNvPicPr preferRelativeResize="0"/>
          <p:nvPr/>
        </p:nvPicPr>
        <p:blipFill rotWithShape="1">
          <a:blip r:embed="rId3">
            <a:alphaModFix/>
          </a:blip>
          <a:srcRect/>
          <a:stretch/>
        </p:blipFill>
        <p:spPr>
          <a:xfrm>
            <a:off x="7556674" y="-510353"/>
            <a:ext cx="1942130" cy="2171024"/>
          </a:xfrm>
          <a:prstGeom prst="rect">
            <a:avLst/>
          </a:prstGeom>
          <a:noFill/>
          <a:ln>
            <a:noFill/>
          </a:ln>
        </p:spPr>
      </p:pic>
      <p:cxnSp>
        <p:nvCxnSpPr>
          <p:cNvPr id="394" name="Google Shape;394;p21"/>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395" name="Google Shape;395;p21"/>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396" name="Google Shape;396;p21"/>
          <p:cNvCxnSpPr/>
          <p:nvPr/>
        </p:nvCxnSpPr>
        <p:spPr>
          <a:xfrm flipH="1">
            <a:off x="3234408" y="1661932"/>
            <a:ext cx="21900" cy="891900"/>
          </a:xfrm>
          <a:prstGeom prst="straightConnector1">
            <a:avLst/>
          </a:prstGeom>
          <a:noFill/>
          <a:ln w="28575" cap="flat" cmpd="sng">
            <a:solidFill>
              <a:schemeClr val="lt1"/>
            </a:solidFill>
            <a:prstDash val="dot"/>
            <a:round/>
            <a:headEnd type="none" w="med" len="med"/>
            <a:tailEnd type="triangle" w="med" len="med"/>
          </a:ln>
        </p:spPr>
      </p:cxnSp>
      <p:cxnSp>
        <p:nvCxnSpPr>
          <p:cNvPr id="397" name="Google Shape;397;p21"/>
          <p:cNvCxnSpPr/>
          <p:nvPr/>
        </p:nvCxnSpPr>
        <p:spPr>
          <a:xfrm>
            <a:off x="3245358" y="2923164"/>
            <a:ext cx="0" cy="1104000"/>
          </a:xfrm>
          <a:prstGeom prst="straightConnector1">
            <a:avLst/>
          </a:prstGeom>
          <a:noFill/>
          <a:ln w="28575" cap="flat" cmpd="sng">
            <a:solidFill>
              <a:schemeClr val="lt1"/>
            </a:solidFill>
            <a:prstDash val="dot"/>
            <a:round/>
            <a:headEnd type="none" w="med" len="med"/>
            <a:tailEnd type="triangle" w="med" len="med"/>
          </a:ln>
        </p:spPr>
      </p:cxnSp>
      <p:cxnSp>
        <p:nvCxnSpPr>
          <p:cNvPr id="398" name="Google Shape;398;p21"/>
          <p:cNvCxnSpPr/>
          <p:nvPr/>
        </p:nvCxnSpPr>
        <p:spPr>
          <a:xfrm>
            <a:off x="3858125" y="17582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399" name="Google Shape;399;p21"/>
          <p:cNvCxnSpPr/>
          <p:nvPr/>
        </p:nvCxnSpPr>
        <p:spPr>
          <a:xfrm>
            <a:off x="3858125" y="46778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400" name="Google Shape;400;p21"/>
          <p:cNvCxnSpPr/>
          <p:nvPr/>
        </p:nvCxnSpPr>
        <p:spPr>
          <a:xfrm>
            <a:off x="717813"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401" name="Google Shape;401;p21"/>
          <p:cNvCxnSpPr/>
          <p:nvPr/>
        </p:nvCxnSpPr>
        <p:spPr>
          <a:xfrm>
            <a:off x="717813" y="4274825"/>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402" name="Google Shape;402;p21"/>
          <p:cNvCxnSpPr/>
          <p:nvPr/>
        </p:nvCxnSpPr>
        <p:spPr>
          <a:xfrm>
            <a:off x="717813" y="28722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403" name="Google Shape;403;p21"/>
          <p:cNvCxnSpPr/>
          <p:nvPr/>
        </p:nvCxnSpPr>
        <p:spPr>
          <a:xfrm>
            <a:off x="3858125" y="3283975"/>
            <a:ext cx="3536100" cy="30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A4BD"/>
        </a:solidFill>
        <a:effectLst/>
      </p:bgPr>
    </p:bg>
    <p:spTree>
      <p:nvGrpSpPr>
        <p:cNvPr id="1" name="Shape 407"/>
        <p:cNvGrpSpPr/>
        <p:nvPr/>
      </p:nvGrpSpPr>
      <p:grpSpPr>
        <a:xfrm>
          <a:off x="0" y="0"/>
          <a:ext cx="0" cy="0"/>
          <a:chOff x="0" y="0"/>
          <a:chExt cx="0" cy="0"/>
        </a:xfrm>
      </p:grpSpPr>
      <p:grpSp>
        <p:nvGrpSpPr>
          <p:cNvPr id="408" name="Google Shape;408;p22"/>
          <p:cNvGrpSpPr/>
          <p:nvPr/>
        </p:nvGrpSpPr>
        <p:grpSpPr>
          <a:xfrm>
            <a:off x="3048000" y="1200150"/>
            <a:ext cx="406500" cy="406500"/>
            <a:chOff x="1954591" y="797729"/>
            <a:chExt cx="406500" cy="406500"/>
          </a:xfrm>
        </p:grpSpPr>
        <p:sp>
          <p:nvSpPr>
            <p:cNvPr id="409" name="Google Shape;409;p22"/>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410" name="Google Shape;410;p22"/>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8</a:t>
              </a:r>
              <a:endParaRPr>
                <a:solidFill>
                  <a:srgbClr val="33475B"/>
                </a:solidFill>
                <a:latin typeface="Avenir"/>
                <a:ea typeface="Avenir"/>
                <a:cs typeface="Avenir"/>
                <a:sym typeface="Avenir"/>
              </a:endParaRPr>
            </a:p>
          </p:txBody>
        </p:sp>
      </p:grpSp>
      <p:grpSp>
        <p:nvGrpSpPr>
          <p:cNvPr id="411" name="Google Shape;411;p22"/>
          <p:cNvGrpSpPr/>
          <p:nvPr/>
        </p:nvGrpSpPr>
        <p:grpSpPr>
          <a:xfrm>
            <a:off x="3021763" y="3376300"/>
            <a:ext cx="406500" cy="406500"/>
            <a:chOff x="1954591" y="797729"/>
            <a:chExt cx="406500" cy="406500"/>
          </a:xfrm>
        </p:grpSpPr>
        <p:sp>
          <p:nvSpPr>
            <p:cNvPr id="412" name="Google Shape;412;p22"/>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413" name="Google Shape;413;p22"/>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9</a:t>
              </a:r>
              <a:endParaRPr>
                <a:solidFill>
                  <a:srgbClr val="33475B"/>
                </a:solidFill>
                <a:latin typeface="Avenir"/>
                <a:ea typeface="Avenir"/>
                <a:cs typeface="Avenir"/>
                <a:sym typeface="Avenir"/>
              </a:endParaRPr>
            </a:p>
          </p:txBody>
        </p:sp>
      </p:grpSp>
      <p:sp>
        <p:nvSpPr>
          <p:cNvPr id="414" name="Google Shape;414;p22"/>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415" name="Google Shape;415;p22"/>
          <p:cNvSpPr txBox="1"/>
          <p:nvPr/>
        </p:nvSpPr>
        <p:spPr>
          <a:xfrm>
            <a:off x="6477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Comentarios</a:t>
            </a:r>
            <a:endParaRPr b="1">
              <a:solidFill>
                <a:srgbClr val="33475B"/>
              </a:solidFill>
              <a:latin typeface="Avenir"/>
              <a:ea typeface="Avenir"/>
              <a:cs typeface="Avenir"/>
              <a:sym typeface="Avenir"/>
            </a:endParaRPr>
          </a:p>
        </p:txBody>
      </p:sp>
      <p:sp>
        <p:nvSpPr>
          <p:cNvPr id="416" name="Google Shape;416;p22"/>
          <p:cNvSpPr txBox="1"/>
          <p:nvPr/>
        </p:nvSpPr>
        <p:spPr>
          <a:xfrm>
            <a:off x="457200" y="1504950"/>
            <a:ext cx="23607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Testimonios sobre retos y objetivos</a:t>
            </a:r>
            <a:endParaRPr>
              <a:solidFill>
                <a:srgbClr val="33475B"/>
              </a:solidFill>
              <a:latin typeface="Avenir"/>
              <a:ea typeface="Avenir"/>
              <a:cs typeface="Avenir"/>
              <a:sym typeface="Avenir"/>
            </a:endParaRPr>
          </a:p>
        </p:txBody>
      </p:sp>
      <p:sp>
        <p:nvSpPr>
          <p:cNvPr id="417" name="Google Shape;417;p22"/>
          <p:cNvSpPr txBox="1"/>
          <p:nvPr/>
        </p:nvSpPr>
        <p:spPr>
          <a:xfrm>
            <a:off x="748513" y="3024300"/>
            <a:ext cx="1774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Áreas de oportunidad</a:t>
            </a:r>
            <a:endParaRPr b="1">
              <a:solidFill>
                <a:srgbClr val="33475B"/>
              </a:solidFill>
              <a:latin typeface="Avenir"/>
              <a:ea typeface="Avenir"/>
              <a:cs typeface="Avenir"/>
              <a:sym typeface="Avenir"/>
            </a:endParaRPr>
          </a:p>
        </p:txBody>
      </p:sp>
      <p:sp>
        <p:nvSpPr>
          <p:cNvPr id="418" name="Google Shape;418;p22"/>
          <p:cNvSpPr txBox="1"/>
          <p:nvPr/>
        </p:nvSpPr>
        <p:spPr>
          <a:xfrm>
            <a:off x="531763" y="3710100"/>
            <a:ext cx="2311500" cy="75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Argumentos para no mantener un relación comercial con nosotros</a:t>
            </a:r>
            <a:endParaRPr>
              <a:solidFill>
                <a:srgbClr val="33475B"/>
              </a:solidFill>
              <a:latin typeface="Avenir"/>
              <a:ea typeface="Avenir"/>
              <a:cs typeface="Avenir"/>
              <a:sym typeface="Avenir"/>
            </a:endParaRPr>
          </a:p>
        </p:txBody>
      </p:sp>
      <p:sp>
        <p:nvSpPr>
          <p:cNvPr id="419" name="Google Shape;419;p22"/>
          <p:cNvSpPr txBox="1"/>
          <p:nvPr/>
        </p:nvSpPr>
        <p:spPr>
          <a:xfrm>
            <a:off x="3506838" y="3320962"/>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Razones para no adquirir nuestro producto o servicio</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Razones para no adquirir nuestro producto o servicio</a:t>
            </a:r>
            <a:endParaRPr sz="1200">
              <a:solidFill>
                <a:srgbClr val="33475B"/>
              </a:solidFill>
              <a:latin typeface="Avenir"/>
              <a:ea typeface="Avenir"/>
              <a:cs typeface="Avenir"/>
              <a:sym typeface="Avenir"/>
            </a:endParaRPr>
          </a:p>
        </p:txBody>
      </p:sp>
      <p:sp>
        <p:nvSpPr>
          <p:cNvPr id="420" name="Google Shape;420;p22"/>
          <p:cNvSpPr txBox="1"/>
          <p:nvPr/>
        </p:nvSpPr>
        <p:spPr>
          <a:xfrm>
            <a:off x="3581400" y="1144800"/>
            <a:ext cx="5105400" cy="7881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Testimonio sobre retos</a:t>
            </a:r>
            <a:endParaRPr sz="1200">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Testimonio sobre objetivos</a:t>
            </a:r>
            <a:endParaRPr sz="1200">
              <a:solidFill>
                <a:srgbClr val="33475B"/>
              </a:solidFill>
              <a:latin typeface="Avenir"/>
              <a:ea typeface="Avenir"/>
              <a:cs typeface="Avenir"/>
              <a:sym typeface="Avenir"/>
            </a:endParaRPr>
          </a:p>
          <a:p>
            <a:pPr marL="0" marR="0" lvl="0" indent="0" algn="l" rtl="0">
              <a:lnSpc>
                <a:spcPct val="130000"/>
              </a:lnSpc>
              <a:spcBef>
                <a:spcPts val="0"/>
              </a:spcBef>
              <a:spcAft>
                <a:spcPts val="0"/>
              </a:spcAft>
              <a:buNone/>
            </a:pPr>
            <a:endParaRPr>
              <a:solidFill>
                <a:srgbClr val="33475B"/>
              </a:solidFill>
              <a:latin typeface="Avenir"/>
              <a:ea typeface="Avenir"/>
              <a:cs typeface="Avenir"/>
              <a:sym typeface="Avenir"/>
            </a:endParaRPr>
          </a:p>
        </p:txBody>
      </p:sp>
      <p:sp>
        <p:nvSpPr>
          <p:cNvPr id="421" name="Google Shape;421;p22"/>
          <p:cNvSpPr txBox="1"/>
          <p:nvPr/>
        </p:nvSpPr>
        <p:spPr>
          <a:xfrm>
            <a:off x="7801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Por qué</a:t>
            </a:r>
            <a:endParaRPr sz="2200">
              <a:solidFill>
                <a:srgbClr val="33475B"/>
              </a:solidFill>
              <a:latin typeface="Avenir"/>
              <a:ea typeface="Avenir"/>
              <a:cs typeface="Avenir"/>
              <a:sym typeface="Avenir"/>
            </a:endParaRPr>
          </a:p>
        </p:txBody>
      </p:sp>
      <p:sp>
        <p:nvSpPr>
          <p:cNvPr id="422" name="Google Shape;422;p22"/>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rgbClr val="33475B"/>
                </a:solidFill>
                <a:latin typeface="Avenir"/>
                <a:ea typeface="Avenir"/>
                <a:cs typeface="Avenir"/>
                <a:sym typeface="Avenir"/>
              </a:rPr>
              <a:t>Nombre del buyer persona</a:t>
            </a:r>
            <a:endParaRPr>
              <a:solidFill>
                <a:srgbClr val="33475B"/>
              </a:solidFill>
              <a:latin typeface="Avenir"/>
              <a:ea typeface="Avenir"/>
              <a:cs typeface="Avenir"/>
              <a:sym typeface="Avenir"/>
            </a:endParaRPr>
          </a:p>
        </p:txBody>
      </p:sp>
      <p:pic>
        <p:nvPicPr>
          <p:cNvPr id="423" name="Google Shape;423;p22"/>
          <p:cNvPicPr preferRelativeResize="0"/>
          <p:nvPr/>
        </p:nvPicPr>
        <p:blipFill rotWithShape="1">
          <a:blip r:embed="rId3">
            <a:alphaModFix/>
          </a:blip>
          <a:srcRect/>
          <a:stretch/>
        </p:blipFill>
        <p:spPr>
          <a:xfrm>
            <a:off x="7556674" y="-510353"/>
            <a:ext cx="1942130" cy="2171024"/>
          </a:xfrm>
          <a:prstGeom prst="rect">
            <a:avLst/>
          </a:prstGeom>
          <a:noFill/>
          <a:ln>
            <a:noFill/>
          </a:ln>
        </p:spPr>
      </p:pic>
      <p:cxnSp>
        <p:nvCxnSpPr>
          <p:cNvPr id="424" name="Google Shape;424;p22"/>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425" name="Google Shape;425;p22"/>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426" name="Google Shape;426;p22"/>
          <p:cNvCxnSpPr/>
          <p:nvPr/>
        </p:nvCxnSpPr>
        <p:spPr>
          <a:xfrm flipH="1">
            <a:off x="3249198" y="1739782"/>
            <a:ext cx="2100" cy="1611600"/>
          </a:xfrm>
          <a:prstGeom prst="straightConnector1">
            <a:avLst/>
          </a:prstGeom>
          <a:noFill/>
          <a:ln w="28575" cap="flat" cmpd="sng">
            <a:solidFill>
              <a:schemeClr val="lt1"/>
            </a:solidFill>
            <a:prstDash val="dot"/>
            <a:round/>
            <a:headEnd type="none" w="med" len="med"/>
            <a:tailEnd type="triangle" w="med" len="med"/>
          </a:ln>
        </p:spPr>
      </p:cxnSp>
      <p:cxnSp>
        <p:nvCxnSpPr>
          <p:cNvPr id="427" name="Google Shape;427;p22"/>
          <p:cNvCxnSpPr/>
          <p:nvPr/>
        </p:nvCxnSpPr>
        <p:spPr>
          <a:xfrm>
            <a:off x="3858125" y="21392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428" name="Google Shape;428;p22"/>
          <p:cNvCxnSpPr/>
          <p:nvPr/>
        </p:nvCxnSpPr>
        <p:spPr>
          <a:xfrm>
            <a:off x="3858125" y="41444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429" name="Google Shape;429;p22"/>
          <p:cNvCxnSpPr/>
          <p:nvPr/>
        </p:nvCxnSpPr>
        <p:spPr>
          <a:xfrm>
            <a:off x="717813"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430" name="Google Shape;430;p22"/>
          <p:cNvCxnSpPr/>
          <p:nvPr/>
        </p:nvCxnSpPr>
        <p:spPr>
          <a:xfrm>
            <a:off x="717813" y="3589025"/>
            <a:ext cx="1901400" cy="1170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A4BD"/>
        </a:solidFill>
        <a:effectLst/>
      </p:bgPr>
    </p:bg>
    <p:spTree>
      <p:nvGrpSpPr>
        <p:cNvPr id="1" name="Shape 434"/>
        <p:cNvGrpSpPr/>
        <p:nvPr/>
      </p:nvGrpSpPr>
      <p:grpSpPr>
        <a:xfrm>
          <a:off x="0" y="0"/>
          <a:ext cx="0" cy="0"/>
          <a:chOff x="0" y="0"/>
          <a:chExt cx="0" cy="0"/>
        </a:xfrm>
      </p:grpSpPr>
      <p:grpSp>
        <p:nvGrpSpPr>
          <p:cNvPr id="435" name="Google Shape;435;p23"/>
          <p:cNvGrpSpPr/>
          <p:nvPr/>
        </p:nvGrpSpPr>
        <p:grpSpPr>
          <a:xfrm>
            <a:off x="3019228" y="1200150"/>
            <a:ext cx="595500" cy="406500"/>
            <a:chOff x="1925819" y="797729"/>
            <a:chExt cx="595500" cy="406500"/>
          </a:xfrm>
        </p:grpSpPr>
        <p:sp>
          <p:nvSpPr>
            <p:cNvPr id="436" name="Google Shape;436;p23"/>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437" name="Google Shape;437;p23"/>
            <p:cNvSpPr txBox="1"/>
            <p:nvPr/>
          </p:nvSpPr>
          <p:spPr>
            <a:xfrm>
              <a:off x="1925819" y="805204"/>
              <a:ext cx="5955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10</a:t>
              </a:r>
              <a:endParaRPr>
                <a:solidFill>
                  <a:srgbClr val="33475B"/>
                </a:solidFill>
                <a:latin typeface="Avenir"/>
                <a:ea typeface="Avenir"/>
                <a:cs typeface="Avenir"/>
                <a:sym typeface="Avenir"/>
              </a:endParaRPr>
            </a:p>
          </p:txBody>
        </p:sp>
      </p:grpSp>
      <p:grpSp>
        <p:nvGrpSpPr>
          <p:cNvPr id="438" name="Google Shape;438;p23"/>
          <p:cNvGrpSpPr/>
          <p:nvPr/>
        </p:nvGrpSpPr>
        <p:grpSpPr>
          <a:xfrm>
            <a:off x="2993001" y="3376300"/>
            <a:ext cx="437700" cy="406500"/>
            <a:chOff x="1925830" y="797729"/>
            <a:chExt cx="437700" cy="406500"/>
          </a:xfrm>
        </p:grpSpPr>
        <p:sp>
          <p:nvSpPr>
            <p:cNvPr id="439" name="Google Shape;439;p23"/>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440" name="Google Shape;440;p23"/>
            <p:cNvSpPr txBox="1"/>
            <p:nvPr/>
          </p:nvSpPr>
          <p:spPr>
            <a:xfrm>
              <a:off x="1925830" y="805204"/>
              <a:ext cx="437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11</a:t>
              </a:r>
              <a:endParaRPr sz="1800" b="1">
                <a:solidFill>
                  <a:srgbClr val="33475B"/>
                </a:solidFill>
                <a:latin typeface="Avenir"/>
                <a:ea typeface="Avenir"/>
                <a:cs typeface="Avenir"/>
                <a:sym typeface="Avenir"/>
              </a:endParaRPr>
            </a:p>
          </p:txBody>
        </p:sp>
      </p:grpSp>
      <p:sp>
        <p:nvSpPr>
          <p:cNvPr id="441" name="Google Shape;441;p23"/>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442" name="Google Shape;442;p23"/>
          <p:cNvSpPr txBox="1"/>
          <p:nvPr/>
        </p:nvSpPr>
        <p:spPr>
          <a:xfrm>
            <a:off x="6477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Mensaje de marketing</a:t>
            </a:r>
            <a:endParaRPr b="1">
              <a:solidFill>
                <a:srgbClr val="33475B"/>
              </a:solidFill>
              <a:latin typeface="Avenir"/>
              <a:ea typeface="Avenir"/>
              <a:cs typeface="Avenir"/>
              <a:sym typeface="Avenir"/>
            </a:endParaRPr>
          </a:p>
        </p:txBody>
      </p:sp>
      <p:sp>
        <p:nvSpPr>
          <p:cNvPr id="443" name="Google Shape;443;p23"/>
          <p:cNvSpPr txBox="1"/>
          <p:nvPr/>
        </p:nvSpPr>
        <p:spPr>
          <a:xfrm>
            <a:off x="457200" y="1504950"/>
            <a:ext cx="23607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Respuesta a la problemática del cliente</a:t>
            </a:r>
            <a:endParaRPr>
              <a:solidFill>
                <a:srgbClr val="33475B"/>
              </a:solidFill>
              <a:latin typeface="Avenir"/>
              <a:ea typeface="Avenir"/>
              <a:cs typeface="Avenir"/>
              <a:sym typeface="Avenir"/>
            </a:endParaRPr>
          </a:p>
        </p:txBody>
      </p:sp>
      <p:sp>
        <p:nvSpPr>
          <p:cNvPr id="444" name="Google Shape;444;p23"/>
          <p:cNvSpPr txBox="1"/>
          <p:nvPr/>
        </p:nvSpPr>
        <p:spPr>
          <a:xfrm>
            <a:off x="824713" y="3329100"/>
            <a:ext cx="17748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Mensaje de ventas</a:t>
            </a:r>
            <a:endParaRPr b="1">
              <a:solidFill>
                <a:srgbClr val="33475B"/>
              </a:solidFill>
              <a:latin typeface="Avenir"/>
              <a:ea typeface="Avenir"/>
              <a:cs typeface="Avenir"/>
              <a:sym typeface="Avenir"/>
            </a:endParaRPr>
          </a:p>
        </p:txBody>
      </p:sp>
      <p:sp>
        <p:nvSpPr>
          <p:cNvPr id="445" name="Google Shape;445;p23"/>
          <p:cNvSpPr txBox="1"/>
          <p:nvPr/>
        </p:nvSpPr>
        <p:spPr>
          <a:xfrm>
            <a:off x="531763" y="3786300"/>
            <a:ext cx="23115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Respuesta de ventas para llegar al cliente</a:t>
            </a:r>
            <a:endParaRPr>
              <a:solidFill>
                <a:srgbClr val="33475B"/>
              </a:solidFill>
              <a:latin typeface="Avenir"/>
              <a:ea typeface="Avenir"/>
              <a:cs typeface="Avenir"/>
              <a:sym typeface="Avenir"/>
            </a:endParaRPr>
          </a:p>
        </p:txBody>
      </p:sp>
      <p:sp>
        <p:nvSpPr>
          <p:cNvPr id="446" name="Google Shape;446;p23"/>
          <p:cNvSpPr txBox="1"/>
          <p:nvPr/>
        </p:nvSpPr>
        <p:spPr>
          <a:xfrm>
            <a:off x="3506838" y="3320962"/>
            <a:ext cx="5105400" cy="276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Mensaje de ventas</a:t>
            </a:r>
            <a:endParaRPr sz="1200">
              <a:solidFill>
                <a:srgbClr val="33475B"/>
              </a:solidFill>
              <a:latin typeface="Avenir"/>
              <a:ea typeface="Avenir"/>
              <a:cs typeface="Avenir"/>
              <a:sym typeface="Avenir"/>
            </a:endParaRPr>
          </a:p>
        </p:txBody>
      </p:sp>
      <p:sp>
        <p:nvSpPr>
          <p:cNvPr id="447" name="Google Shape;447;p23"/>
          <p:cNvSpPr txBox="1"/>
          <p:nvPr/>
        </p:nvSpPr>
        <p:spPr>
          <a:xfrm>
            <a:off x="3581400" y="1144800"/>
            <a:ext cx="5105400" cy="276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Mensaje de marketing</a:t>
            </a:r>
            <a:endParaRPr>
              <a:solidFill>
                <a:srgbClr val="33475B"/>
              </a:solidFill>
              <a:latin typeface="Avenir"/>
              <a:ea typeface="Avenir"/>
              <a:cs typeface="Avenir"/>
              <a:sym typeface="Avenir"/>
            </a:endParaRPr>
          </a:p>
        </p:txBody>
      </p:sp>
      <p:sp>
        <p:nvSpPr>
          <p:cNvPr id="448" name="Google Shape;448;p23"/>
          <p:cNvSpPr txBox="1"/>
          <p:nvPr/>
        </p:nvSpPr>
        <p:spPr>
          <a:xfrm>
            <a:off x="7039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Cómo</a:t>
            </a:r>
            <a:endParaRPr sz="2200">
              <a:solidFill>
                <a:srgbClr val="33475B"/>
              </a:solidFill>
              <a:latin typeface="Avenir"/>
              <a:ea typeface="Avenir"/>
              <a:cs typeface="Avenir"/>
              <a:sym typeface="Avenir"/>
            </a:endParaRPr>
          </a:p>
        </p:txBody>
      </p:sp>
      <p:sp>
        <p:nvSpPr>
          <p:cNvPr id="449" name="Google Shape;449;p23"/>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rgbClr val="33475B"/>
                </a:solidFill>
                <a:latin typeface="Avenir"/>
                <a:ea typeface="Avenir"/>
                <a:cs typeface="Avenir"/>
                <a:sym typeface="Avenir"/>
              </a:rPr>
              <a:t>Nombre del buyer persona</a:t>
            </a:r>
            <a:endParaRPr>
              <a:solidFill>
                <a:srgbClr val="33475B"/>
              </a:solidFill>
              <a:latin typeface="Avenir"/>
              <a:ea typeface="Avenir"/>
              <a:cs typeface="Avenir"/>
              <a:sym typeface="Avenir"/>
            </a:endParaRPr>
          </a:p>
        </p:txBody>
      </p:sp>
      <p:pic>
        <p:nvPicPr>
          <p:cNvPr id="450" name="Google Shape;450;p23"/>
          <p:cNvPicPr preferRelativeResize="0"/>
          <p:nvPr/>
        </p:nvPicPr>
        <p:blipFill rotWithShape="1">
          <a:blip r:embed="rId3">
            <a:alphaModFix/>
          </a:blip>
          <a:srcRect/>
          <a:stretch/>
        </p:blipFill>
        <p:spPr>
          <a:xfrm>
            <a:off x="7556674" y="-510353"/>
            <a:ext cx="1942130" cy="2171024"/>
          </a:xfrm>
          <a:prstGeom prst="rect">
            <a:avLst/>
          </a:prstGeom>
          <a:noFill/>
          <a:ln>
            <a:noFill/>
          </a:ln>
        </p:spPr>
      </p:pic>
      <p:cxnSp>
        <p:nvCxnSpPr>
          <p:cNvPr id="451" name="Google Shape;451;p23"/>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452" name="Google Shape;452;p23"/>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453" name="Google Shape;453;p23"/>
          <p:cNvCxnSpPr/>
          <p:nvPr/>
        </p:nvCxnSpPr>
        <p:spPr>
          <a:xfrm>
            <a:off x="3858125" y="19106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454" name="Google Shape;454;p23"/>
          <p:cNvCxnSpPr/>
          <p:nvPr/>
        </p:nvCxnSpPr>
        <p:spPr>
          <a:xfrm>
            <a:off x="3858125" y="41444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455" name="Google Shape;455;p23"/>
          <p:cNvCxnSpPr/>
          <p:nvPr/>
        </p:nvCxnSpPr>
        <p:spPr>
          <a:xfrm>
            <a:off x="717813"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456" name="Google Shape;456;p23"/>
          <p:cNvCxnSpPr/>
          <p:nvPr/>
        </p:nvCxnSpPr>
        <p:spPr>
          <a:xfrm>
            <a:off x="717813" y="3741425"/>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457" name="Google Shape;457;p23"/>
          <p:cNvCxnSpPr/>
          <p:nvPr/>
        </p:nvCxnSpPr>
        <p:spPr>
          <a:xfrm flipH="1">
            <a:off x="3249198" y="1739782"/>
            <a:ext cx="2100" cy="1611600"/>
          </a:xfrm>
          <a:prstGeom prst="straightConnector1">
            <a:avLst/>
          </a:prstGeom>
          <a:noFill/>
          <a:ln w="28575" cap="flat" cmpd="sng">
            <a:solidFill>
              <a:schemeClr val="lt1"/>
            </a:solidFill>
            <a:prstDash val="dot"/>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1357350"/>
            <a:ext cx="8520600" cy="3327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5000" b="1">
                <a:solidFill>
                  <a:srgbClr val="33475B"/>
                </a:solidFill>
                <a:latin typeface="Avenir"/>
                <a:ea typeface="Avenir"/>
                <a:cs typeface="Avenir"/>
                <a:sym typeface="Avenir"/>
              </a:rPr>
              <a:t>Tabla de contenidos</a:t>
            </a:r>
            <a:endParaRPr sz="5000" b="1">
              <a:solidFill>
                <a:srgbClr val="33475B"/>
              </a:solidFill>
              <a:latin typeface="Avenir"/>
              <a:ea typeface="Avenir"/>
              <a:cs typeface="Avenir"/>
              <a:sym typeface="Avenir"/>
            </a:endParaRPr>
          </a:p>
        </p:txBody>
      </p:sp>
      <p:sp>
        <p:nvSpPr>
          <p:cNvPr id="37" name="Google Shape;37;p6"/>
          <p:cNvSpPr txBox="1">
            <a:spLocks noGrp="1"/>
          </p:cNvSpPr>
          <p:nvPr>
            <p:ph type="body" idx="1"/>
          </p:nvPr>
        </p:nvSpPr>
        <p:spPr>
          <a:xfrm>
            <a:off x="311700" y="2419350"/>
            <a:ext cx="8298900" cy="222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b="1">
                <a:solidFill>
                  <a:srgbClr val="33475B"/>
                </a:solidFill>
                <a:latin typeface="Avenir"/>
                <a:ea typeface="Avenir"/>
                <a:cs typeface="Avenir"/>
                <a:sym typeface="Avenir"/>
              </a:rPr>
              <a:t>Instrucciones</a:t>
            </a:r>
            <a:endParaRPr b="1">
              <a:solidFill>
                <a:srgbClr val="33475B"/>
              </a:solidFill>
              <a:latin typeface="Avenir"/>
              <a:ea typeface="Avenir"/>
              <a:cs typeface="Avenir"/>
              <a:sym typeface="Avenir"/>
            </a:endParaRPr>
          </a:p>
          <a:p>
            <a:pPr marL="0" lvl="0" indent="0" algn="l" rtl="0">
              <a:lnSpc>
                <a:spcPct val="115000"/>
              </a:lnSpc>
              <a:spcBef>
                <a:spcPts val="1600"/>
              </a:spcBef>
              <a:spcAft>
                <a:spcPts val="0"/>
              </a:spcAft>
              <a:buSzPts val="1800"/>
              <a:buNone/>
            </a:pPr>
            <a:r>
              <a:rPr lang="en-US" b="1">
                <a:solidFill>
                  <a:srgbClr val="33475B"/>
                </a:solidFill>
                <a:latin typeface="Avenir"/>
                <a:ea typeface="Avenir"/>
                <a:cs typeface="Avenir"/>
                <a:sym typeface="Avenir"/>
              </a:rPr>
              <a:t>¿Qué son los buyer personas?</a:t>
            </a:r>
            <a:endParaRPr b="1">
              <a:solidFill>
                <a:srgbClr val="33475B"/>
              </a:solidFill>
              <a:latin typeface="Avenir"/>
              <a:ea typeface="Avenir"/>
              <a:cs typeface="Avenir"/>
              <a:sym typeface="Avenir"/>
            </a:endParaRPr>
          </a:p>
          <a:p>
            <a:pPr marL="0" lvl="0" indent="0" algn="l" rtl="0">
              <a:lnSpc>
                <a:spcPct val="115000"/>
              </a:lnSpc>
              <a:spcBef>
                <a:spcPts val="1600"/>
              </a:spcBef>
              <a:spcAft>
                <a:spcPts val="1600"/>
              </a:spcAft>
              <a:buSzPts val="1800"/>
              <a:buNone/>
            </a:pPr>
            <a:r>
              <a:rPr lang="en-US" b="1">
                <a:solidFill>
                  <a:srgbClr val="33475B"/>
                </a:solidFill>
                <a:latin typeface="Avenir"/>
                <a:ea typeface="Avenir"/>
                <a:cs typeface="Avenir"/>
                <a:sym typeface="Avenir"/>
              </a:rPr>
              <a:t>Plantillas de buyer personas</a:t>
            </a:r>
            <a:endParaRPr b="1">
              <a:solidFill>
                <a:srgbClr val="33475B"/>
              </a:solidFill>
              <a:latin typeface="Avenir"/>
              <a:ea typeface="Avenir"/>
              <a:cs typeface="Avenir"/>
              <a:sym typeface="Avenir"/>
            </a:endParaRPr>
          </a:p>
        </p:txBody>
      </p:sp>
      <p:pic>
        <p:nvPicPr>
          <p:cNvPr id="38" name="Google Shape;38;p6"/>
          <p:cNvPicPr preferRelativeResize="0"/>
          <p:nvPr/>
        </p:nvPicPr>
        <p:blipFill rotWithShape="1">
          <a:blip r:embed="rId3">
            <a:alphaModFix/>
          </a:blip>
          <a:srcRect/>
          <a:stretch/>
        </p:blipFill>
        <p:spPr>
          <a:xfrm>
            <a:off x="-1276338" y="-4264800"/>
            <a:ext cx="4993202" cy="7045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5C26B"/>
        </a:solidFill>
        <a:effectLst/>
      </p:bgPr>
    </p:bg>
    <p:spTree>
      <p:nvGrpSpPr>
        <p:cNvPr id="1" name="Shape 461"/>
        <p:cNvGrpSpPr/>
        <p:nvPr/>
      </p:nvGrpSpPr>
      <p:grpSpPr>
        <a:xfrm>
          <a:off x="0" y="0"/>
          <a:ext cx="0" cy="0"/>
          <a:chOff x="0" y="0"/>
          <a:chExt cx="0" cy="0"/>
        </a:xfrm>
      </p:grpSpPr>
      <p:grpSp>
        <p:nvGrpSpPr>
          <p:cNvPr id="462" name="Google Shape;462;p24"/>
          <p:cNvGrpSpPr/>
          <p:nvPr/>
        </p:nvGrpSpPr>
        <p:grpSpPr>
          <a:xfrm>
            <a:off x="3048000" y="297250"/>
            <a:ext cx="406500" cy="406500"/>
            <a:chOff x="1954591" y="797729"/>
            <a:chExt cx="406500" cy="406500"/>
          </a:xfrm>
        </p:grpSpPr>
        <p:sp>
          <p:nvSpPr>
            <p:cNvPr id="463" name="Google Shape;463;p24"/>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464" name="Google Shape;464;p24"/>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1</a:t>
              </a:r>
              <a:endParaRPr>
                <a:solidFill>
                  <a:srgbClr val="33475B"/>
                </a:solidFill>
                <a:latin typeface="Avenir"/>
                <a:ea typeface="Avenir"/>
                <a:cs typeface="Avenir"/>
                <a:sym typeface="Avenir"/>
              </a:endParaRPr>
            </a:p>
          </p:txBody>
        </p:sp>
      </p:grpSp>
      <p:grpSp>
        <p:nvGrpSpPr>
          <p:cNvPr id="465" name="Google Shape;465;p24"/>
          <p:cNvGrpSpPr/>
          <p:nvPr/>
        </p:nvGrpSpPr>
        <p:grpSpPr>
          <a:xfrm>
            <a:off x="3048000" y="1200150"/>
            <a:ext cx="406500" cy="406500"/>
            <a:chOff x="1954591" y="797729"/>
            <a:chExt cx="406500" cy="406500"/>
          </a:xfrm>
        </p:grpSpPr>
        <p:sp>
          <p:nvSpPr>
            <p:cNvPr id="466" name="Google Shape;466;p24"/>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467" name="Google Shape;467;p24"/>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2</a:t>
              </a:r>
              <a:endParaRPr>
                <a:solidFill>
                  <a:srgbClr val="33475B"/>
                </a:solidFill>
                <a:latin typeface="Avenir"/>
                <a:ea typeface="Avenir"/>
                <a:cs typeface="Avenir"/>
                <a:sym typeface="Avenir"/>
              </a:endParaRPr>
            </a:p>
          </p:txBody>
        </p:sp>
      </p:grpSp>
      <p:grpSp>
        <p:nvGrpSpPr>
          <p:cNvPr id="468" name="Google Shape;468;p24"/>
          <p:cNvGrpSpPr/>
          <p:nvPr/>
        </p:nvGrpSpPr>
        <p:grpSpPr>
          <a:xfrm>
            <a:off x="3048000" y="2546350"/>
            <a:ext cx="406500" cy="406500"/>
            <a:chOff x="1954591" y="797729"/>
            <a:chExt cx="406500" cy="406500"/>
          </a:xfrm>
        </p:grpSpPr>
        <p:sp>
          <p:nvSpPr>
            <p:cNvPr id="469" name="Google Shape;469;p24"/>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470" name="Google Shape;470;p24"/>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3</a:t>
              </a:r>
              <a:endParaRPr>
                <a:solidFill>
                  <a:srgbClr val="33475B"/>
                </a:solidFill>
                <a:latin typeface="Avenir"/>
                <a:ea typeface="Avenir"/>
                <a:cs typeface="Avenir"/>
                <a:sym typeface="Avenir"/>
              </a:endParaRPr>
            </a:p>
          </p:txBody>
        </p:sp>
      </p:grpSp>
      <p:grpSp>
        <p:nvGrpSpPr>
          <p:cNvPr id="471" name="Google Shape;471;p24"/>
          <p:cNvGrpSpPr/>
          <p:nvPr/>
        </p:nvGrpSpPr>
        <p:grpSpPr>
          <a:xfrm>
            <a:off x="3048000" y="4019550"/>
            <a:ext cx="406500" cy="406500"/>
            <a:chOff x="1954591" y="797729"/>
            <a:chExt cx="406500" cy="406500"/>
          </a:xfrm>
        </p:grpSpPr>
        <p:sp>
          <p:nvSpPr>
            <p:cNvPr id="472" name="Google Shape;472;p24"/>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473" name="Google Shape;473;p24"/>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4</a:t>
              </a:r>
              <a:endParaRPr>
                <a:solidFill>
                  <a:srgbClr val="33475B"/>
                </a:solidFill>
                <a:latin typeface="Avenir"/>
                <a:ea typeface="Avenir"/>
                <a:cs typeface="Avenir"/>
                <a:sym typeface="Avenir"/>
              </a:endParaRPr>
            </a:p>
          </p:txBody>
        </p:sp>
      </p:grpSp>
      <p:sp>
        <p:nvSpPr>
          <p:cNvPr id="474" name="Google Shape;474;p24"/>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475" name="Google Shape;475;p24"/>
          <p:cNvSpPr txBox="1"/>
          <p:nvPr/>
        </p:nvSpPr>
        <p:spPr>
          <a:xfrm>
            <a:off x="5334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Perfil general</a:t>
            </a:r>
            <a:endParaRPr b="1">
              <a:solidFill>
                <a:srgbClr val="33475B"/>
              </a:solidFill>
              <a:latin typeface="Avenir"/>
              <a:ea typeface="Avenir"/>
              <a:cs typeface="Avenir"/>
              <a:sym typeface="Avenir"/>
            </a:endParaRPr>
          </a:p>
        </p:txBody>
      </p:sp>
      <p:sp>
        <p:nvSpPr>
          <p:cNvPr id="476" name="Google Shape;476;p24"/>
          <p:cNvSpPr txBox="1"/>
          <p:nvPr/>
        </p:nvSpPr>
        <p:spPr>
          <a:xfrm>
            <a:off x="457200" y="1504950"/>
            <a:ext cx="2360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i="0" u="none" dirty="0" err="1">
                <a:solidFill>
                  <a:srgbClr val="33475B"/>
                </a:solidFill>
                <a:latin typeface="Avenir"/>
                <a:ea typeface="Avenir"/>
                <a:cs typeface="Avenir"/>
                <a:sym typeface="Avenir"/>
              </a:rPr>
              <a:t>Trabajo</a:t>
            </a:r>
            <a:r>
              <a:rPr lang="en-US" sz="1200" i="0" u="none" dirty="0">
                <a:solidFill>
                  <a:srgbClr val="33475B"/>
                </a:solidFill>
                <a:latin typeface="Avenir"/>
                <a:ea typeface="Avenir"/>
                <a:cs typeface="Avenir"/>
                <a:sym typeface="Avenir"/>
              </a:rPr>
              <a:t>, </a:t>
            </a:r>
            <a:r>
              <a:rPr lang="en-US" sz="1200" i="0" u="none" dirty="0" err="1">
                <a:solidFill>
                  <a:srgbClr val="33475B"/>
                </a:solidFill>
                <a:latin typeface="Avenir"/>
                <a:ea typeface="Avenir"/>
                <a:cs typeface="Avenir"/>
                <a:sym typeface="Avenir"/>
              </a:rPr>
              <a:t>historia</a:t>
            </a:r>
            <a:r>
              <a:rPr lang="en-US" sz="1200" i="0" u="none" dirty="0">
                <a:solidFill>
                  <a:srgbClr val="33475B"/>
                </a:solidFill>
                <a:latin typeface="Avenir"/>
                <a:ea typeface="Avenir"/>
                <a:cs typeface="Avenir"/>
                <a:sym typeface="Avenir"/>
              </a:rPr>
              <a:t> </a:t>
            </a:r>
            <a:r>
              <a:rPr lang="en-US" sz="1200" i="0" u="none" dirty="0" err="1">
                <a:solidFill>
                  <a:srgbClr val="33475B"/>
                </a:solidFill>
                <a:latin typeface="Avenir"/>
                <a:ea typeface="Avenir"/>
                <a:cs typeface="Avenir"/>
                <a:sym typeface="Avenir"/>
              </a:rPr>
              <a:t>laboral</a:t>
            </a:r>
            <a:r>
              <a:rPr lang="en-US" sz="1200" i="0" u="none" dirty="0">
                <a:solidFill>
                  <a:srgbClr val="33475B"/>
                </a:solidFill>
                <a:latin typeface="Avenir"/>
                <a:ea typeface="Avenir"/>
                <a:cs typeface="Avenir"/>
                <a:sym typeface="Avenir"/>
              </a:rPr>
              <a:t>, </a:t>
            </a:r>
            <a:r>
              <a:rPr lang="en-US" sz="1200" i="0" u="none" dirty="0" err="1">
                <a:solidFill>
                  <a:srgbClr val="33475B"/>
                </a:solidFill>
                <a:latin typeface="Avenir"/>
                <a:ea typeface="Avenir"/>
                <a:cs typeface="Avenir"/>
                <a:sym typeface="Avenir"/>
              </a:rPr>
              <a:t>familia</a:t>
            </a:r>
            <a:r>
              <a:rPr lang="en-US" sz="1200" i="0" u="none" dirty="0">
                <a:solidFill>
                  <a:srgbClr val="33475B"/>
                </a:solidFill>
                <a:latin typeface="Avenir"/>
                <a:ea typeface="Avenir"/>
                <a:cs typeface="Avenir"/>
                <a:sym typeface="Avenir"/>
              </a:rPr>
              <a:t> </a:t>
            </a:r>
            <a:endParaRPr dirty="0">
              <a:solidFill>
                <a:srgbClr val="33475B"/>
              </a:solidFill>
              <a:latin typeface="Avenir"/>
              <a:ea typeface="Avenir"/>
              <a:cs typeface="Avenir"/>
              <a:sym typeface="Avenir"/>
            </a:endParaRPr>
          </a:p>
        </p:txBody>
      </p:sp>
      <p:sp>
        <p:nvSpPr>
          <p:cNvPr id="477" name="Google Shape;477;p24"/>
          <p:cNvSpPr txBox="1"/>
          <p:nvPr/>
        </p:nvSpPr>
        <p:spPr>
          <a:xfrm>
            <a:off x="762000" y="2190750"/>
            <a:ext cx="1774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dirty="0" err="1">
                <a:solidFill>
                  <a:srgbClr val="33475B"/>
                </a:solidFill>
                <a:latin typeface="Avenir"/>
                <a:ea typeface="Avenir"/>
                <a:cs typeface="Avenir"/>
                <a:sym typeface="Avenir"/>
              </a:rPr>
              <a:t>Características</a:t>
            </a:r>
            <a:r>
              <a:rPr lang="en-US" i="0" u="none" dirty="0">
                <a:solidFill>
                  <a:srgbClr val="33475B"/>
                </a:solidFill>
                <a:latin typeface="Avenir"/>
                <a:ea typeface="Avenir"/>
                <a:cs typeface="Avenir"/>
                <a:sym typeface="Avenir"/>
              </a:rPr>
              <a:t> </a:t>
            </a:r>
            <a:endParaRPr dirty="0">
              <a:solidFill>
                <a:srgbClr val="33475B"/>
              </a:solidFill>
              <a:latin typeface="Avenir"/>
              <a:ea typeface="Avenir"/>
              <a:cs typeface="Avenir"/>
              <a:sym typeface="Avenir"/>
            </a:endParaRPr>
          </a:p>
          <a:p>
            <a:pPr marL="0" marR="0" lvl="0" indent="0" algn="ctr" rtl="0">
              <a:lnSpc>
                <a:spcPct val="100000"/>
              </a:lnSpc>
              <a:spcBef>
                <a:spcPts val="0"/>
              </a:spcBef>
              <a:spcAft>
                <a:spcPts val="0"/>
              </a:spcAft>
              <a:buClr>
                <a:srgbClr val="17375E"/>
              </a:buClr>
              <a:buSzPts val="2000"/>
              <a:buFont typeface="Calibri"/>
              <a:buNone/>
            </a:pPr>
            <a:r>
              <a:rPr lang="en-US" dirty="0" err="1">
                <a:solidFill>
                  <a:srgbClr val="33475B"/>
                </a:solidFill>
                <a:latin typeface="Avenir"/>
                <a:ea typeface="Avenir"/>
                <a:cs typeface="Avenir"/>
                <a:sym typeface="Avenir"/>
              </a:rPr>
              <a:t>sociodemográficas</a:t>
            </a:r>
            <a:endParaRPr dirty="0">
              <a:solidFill>
                <a:srgbClr val="33475B"/>
              </a:solidFill>
              <a:latin typeface="Avenir"/>
              <a:ea typeface="Avenir"/>
              <a:cs typeface="Avenir"/>
              <a:sym typeface="Avenir"/>
            </a:endParaRPr>
          </a:p>
        </p:txBody>
      </p:sp>
      <p:sp>
        <p:nvSpPr>
          <p:cNvPr id="478" name="Google Shape;478;p24"/>
          <p:cNvSpPr txBox="1"/>
          <p:nvPr/>
        </p:nvSpPr>
        <p:spPr>
          <a:xfrm>
            <a:off x="609600" y="2952750"/>
            <a:ext cx="2311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i="0" u="none" dirty="0" err="1">
                <a:solidFill>
                  <a:srgbClr val="33475B"/>
                </a:solidFill>
                <a:latin typeface="Avenir"/>
                <a:ea typeface="Avenir"/>
                <a:cs typeface="Avenir"/>
                <a:sym typeface="Avenir"/>
              </a:rPr>
              <a:t>Edad</a:t>
            </a:r>
            <a:r>
              <a:rPr lang="en-US" sz="1200" i="0" u="none" dirty="0">
                <a:solidFill>
                  <a:srgbClr val="33475B"/>
                </a:solidFill>
                <a:latin typeface="Avenir"/>
                <a:ea typeface="Avenir"/>
                <a:cs typeface="Avenir"/>
                <a:sym typeface="Avenir"/>
              </a:rPr>
              <a:t>, </a:t>
            </a:r>
            <a:r>
              <a:rPr lang="en-US" sz="1200" i="0" u="none" dirty="0" err="1">
                <a:solidFill>
                  <a:srgbClr val="33475B"/>
                </a:solidFill>
                <a:latin typeface="Avenir"/>
                <a:ea typeface="Avenir"/>
                <a:cs typeface="Avenir"/>
                <a:sym typeface="Avenir"/>
              </a:rPr>
              <a:t>salario</a:t>
            </a:r>
            <a:r>
              <a:rPr lang="en-US" sz="1200" i="0" u="none" dirty="0">
                <a:solidFill>
                  <a:srgbClr val="33475B"/>
                </a:solidFill>
                <a:latin typeface="Avenir"/>
                <a:ea typeface="Avenir"/>
                <a:cs typeface="Avenir"/>
                <a:sym typeface="Avenir"/>
              </a:rPr>
              <a:t>, </a:t>
            </a:r>
            <a:r>
              <a:rPr lang="en-US" sz="1200" i="0" u="none" dirty="0" err="1">
                <a:solidFill>
                  <a:srgbClr val="33475B"/>
                </a:solidFill>
                <a:latin typeface="Avenir"/>
                <a:ea typeface="Avenir"/>
                <a:cs typeface="Avenir"/>
                <a:sym typeface="Avenir"/>
              </a:rPr>
              <a:t>ubicación</a:t>
            </a:r>
            <a:r>
              <a:rPr lang="en-US" sz="1200" i="0" u="none" dirty="0">
                <a:solidFill>
                  <a:srgbClr val="33475B"/>
                </a:solidFill>
                <a:latin typeface="Avenir"/>
                <a:ea typeface="Avenir"/>
                <a:cs typeface="Avenir"/>
                <a:sym typeface="Avenir"/>
              </a:rPr>
              <a:t>, </a:t>
            </a:r>
            <a:r>
              <a:rPr lang="en-US" sz="1200" i="0" u="none" dirty="0" err="1">
                <a:solidFill>
                  <a:srgbClr val="33475B"/>
                </a:solidFill>
                <a:latin typeface="Avenir"/>
                <a:ea typeface="Avenir"/>
                <a:cs typeface="Avenir"/>
                <a:sym typeface="Avenir"/>
              </a:rPr>
              <a:t>sexo</a:t>
            </a:r>
            <a:endParaRPr dirty="0">
              <a:solidFill>
                <a:srgbClr val="33475B"/>
              </a:solidFill>
              <a:latin typeface="Avenir"/>
              <a:ea typeface="Avenir"/>
              <a:cs typeface="Avenir"/>
              <a:sym typeface="Avenir"/>
            </a:endParaRPr>
          </a:p>
        </p:txBody>
      </p:sp>
      <p:sp>
        <p:nvSpPr>
          <p:cNvPr id="479" name="Google Shape;479;p24"/>
          <p:cNvSpPr txBox="1"/>
          <p:nvPr/>
        </p:nvSpPr>
        <p:spPr>
          <a:xfrm>
            <a:off x="3581400" y="2214562"/>
            <a:ext cx="5105400" cy="109256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dirty="0" err="1">
                <a:solidFill>
                  <a:srgbClr val="33475B"/>
                </a:solidFill>
                <a:latin typeface="Avenir"/>
                <a:ea typeface="Avenir"/>
                <a:cs typeface="Avenir"/>
                <a:sym typeface="Avenir"/>
              </a:rPr>
              <a:t>Mujer</a:t>
            </a:r>
            <a:r>
              <a:rPr lang="en-US" sz="1200" dirty="0">
                <a:solidFill>
                  <a:srgbClr val="33475B"/>
                </a:solidFill>
                <a:latin typeface="Avenir"/>
                <a:ea typeface="Avenir"/>
                <a:cs typeface="Avenir"/>
                <a:sym typeface="Avenir"/>
              </a:rPr>
              <a:t> </a:t>
            </a:r>
            <a:endParaRPr dirty="0">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i="0" u="none" dirty="0" err="1">
                <a:solidFill>
                  <a:srgbClr val="33475B"/>
                </a:solidFill>
                <a:latin typeface="Avenir"/>
                <a:ea typeface="Avenir"/>
                <a:cs typeface="Avenir"/>
                <a:sym typeface="Avenir"/>
              </a:rPr>
              <a:t>Edad</a:t>
            </a:r>
            <a:r>
              <a:rPr lang="en-US" sz="1200" i="0" u="none" dirty="0">
                <a:solidFill>
                  <a:srgbClr val="33475B"/>
                </a:solidFill>
                <a:latin typeface="Avenir"/>
                <a:ea typeface="Avenir"/>
                <a:cs typeface="Avenir"/>
                <a:sym typeface="Avenir"/>
              </a:rPr>
              <a:t> 35 </a:t>
            </a:r>
            <a:r>
              <a:rPr lang="en-US" sz="1200" i="0" u="none" dirty="0" err="1">
                <a:solidFill>
                  <a:srgbClr val="33475B"/>
                </a:solidFill>
                <a:latin typeface="Avenir"/>
                <a:ea typeface="Avenir"/>
                <a:cs typeface="Avenir"/>
                <a:sym typeface="Avenir"/>
              </a:rPr>
              <a:t>años</a:t>
            </a:r>
            <a:endParaRPr dirty="0">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dirty="0" err="1">
                <a:solidFill>
                  <a:srgbClr val="33475B"/>
                </a:solidFill>
                <a:latin typeface="Avenir"/>
                <a:ea typeface="Avenir"/>
                <a:cs typeface="Avenir"/>
                <a:sym typeface="Avenir"/>
              </a:rPr>
              <a:t>Ingreso</a:t>
            </a:r>
            <a:r>
              <a:rPr lang="en-US" sz="1200" dirty="0">
                <a:solidFill>
                  <a:srgbClr val="33475B"/>
                </a:solidFill>
                <a:latin typeface="Avenir"/>
                <a:ea typeface="Avenir"/>
                <a:cs typeface="Avenir"/>
                <a:sym typeface="Avenir"/>
              </a:rPr>
              <a:t> de mas de 70,000 </a:t>
            </a:r>
            <a:r>
              <a:rPr lang="en-US" sz="1200" dirty="0" err="1">
                <a:solidFill>
                  <a:srgbClr val="33475B"/>
                </a:solidFill>
                <a:latin typeface="Avenir"/>
                <a:ea typeface="Avenir"/>
                <a:cs typeface="Avenir"/>
                <a:sym typeface="Avenir"/>
              </a:rPr>
              <a:t>dls</a:t>
            </a:r>
            <a:r>
              <a:rPr lang="en-US" sz="1200" dirty="0">
                <a:solidFill>
                  <a:srgbClr val="33475B"/>
                </a:solidFill>
                <a:latin typeface="Avenir"/>
                <a:ea typeface="Avenir"/>
                <a:cs typeface="Avenir"/>
                <a:sym typeface="Avenir"/>
              </a:rPr>
              <a:t> </a:t>
            </a:r>
            <a:r>
              <a:rPr lang="en-US" sz="1200" dirty="0" err="1">
                <a:solidFill>
                  <a:srgbClr val="33475B"/>
                </a:solidFill>
                <a:latin typeface="Avenir"/>
                <a:ea typeface="Avenir"/>
                <a:cs typeface="Avenir"/>
                <a:sym typeface="Avenir"/>
              </a:rPr>
              <a:t>anueles</a:t>
            </a:r>
            <a:endParaRPr dirty="0">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dirty="0">
                <a:solidFill>
                  <a:srgbClr val="33475B"/>
                </a:solidFill>
                <a:latin typeface="Avenir"/>
                <a:ea typeface="Avenir"/>
                <a:cs typeface="Avenir"/>
                <a:sym typeface="Avenir"/>
              </a:rPr>
              <a:t>Lugar de residencia Chihuahua, México</a:t>
            </a:r>
            <a:endParaRPr dirty="0">
              <a:solidFill>
                <a:srgbClr val="33475B"/>
              </a:solidFill>
              <a:latin typeface="Avenir"/>
              <a:ea typeface="Avenir"/>
              <a:cs typeface="Avenir"/>
              <a:sym typeface="Avenir"/>
            </a:endParaRPr>
          </a:p>
        </p:txBody>
      </p:sp>
      <p:sp>
        <p:nvSpPr>
          <p:cNvPr id="480" name="Google Shape;480;p24"/>
          <p:cNvSpPr txBox="1"/>
          <p:nvPr/>
        </p:nvSpPr>
        <p:spPr>
          <a:xfrm>
            <a:off x="3581400" y="1006475"/>
            <a:ext cx="5105400" cy="57242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dirty="0" err="1">
                <a:solidFill>
                  <a:srgbClr val="33475B"/>
                </a:solidFill>
                <a:latin typeface="Avenir"/>
                <a:ea typeface="Avenir"/>
                <a:cs typeface="Avenir"/>
                <a:sym typeface="Avenir"/>
              </a:rPr>
              <a:t>Ingeniera</a:t>
            </a:r>
            <a:r>
              <a:rPr lang="en-US" sz="1200" dirty="0">
                <a:solidFill>
                  <a:srgbClr val="33475B"/>
                </a:solidFill>
                <a:latin typeface="Avenir"/>
                <a:ea typeface="Avenir"/>
                <a:cs typeface="Avenir"/>
                <a:sym typeface="Avenir"/>
              </a:rPr>
              <a:t> Civil</a:t>
            </a:r>
            <a:endParaRPr dirty="0">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dirty="0">
                <a:solidFill>
                  <a:srgbClr val="33475B"/>
                </a:solidFill>
                <a:latin typeface="Avenir"/>
                <a:ea typeface="Avenir"/>
                <a:cs typeface="Avenir"/>
                <a:sym typeface="Avenir"/>
              </a:rPr>
              <a:t>10 </a:t>
            </a:r>
            <a:r>
              <a:rPr lang="en-US" sz="1200" dirty="0" err="1">
                <a:solidFill>
                  <a:srgbClr val="33475B"/>
                </a:solidFill>
                <a:latin typeface="Avenir"/>
                <a:ea typeface="Avenir"/>
                <a:cs typeface="Avenir"/>
                <a:sym typeface="Avenir"/>
              </a:rPr>
              <a:t>años</a:t>
            </a:r>
            <a:r>
              <a:rPr lang="en-US" sz="1200" dirty="0">
                <a:solidFill>
                  <a:srgbClr val="33475B"/>
                </a:solidFill>
                <a:latin typeface="Avenir"/>
                <a:ea typeface="Avenir"/>
                <a:cs typeface="Avenir"/>
                <a:sym typeface="Avenir"/>
              </a:rPr>
              <a:t> </a:t>
            </a:r>
            <a:r>
              <a:rPr lang="en-US" sz="1200" dirty="0" err="1">
                <a:solidFill>
                  <a:srgbClr val="33475B"/>
                </a:solidFill>
                <a:latin typeface="Avenir"/>
                <a:ea typeface="Avenir"/>
                <a:cs typeface="Avenir"/>
                <a:sym typeface="Avenir"/>
              </a:rPr>
              <a:t>laborando</a:t>
            </a:r>
            <a:r>
              <a:rPr lang="en-US" sz="1200" dirty="0">
                <a:solidFill>
                  <a:srgbClr val="33475B"/>
                </a:solidFill>
                <a:latin typeface="Avenir"/>
                <a:ea typeface="Avenir"/>
                <a:cs typeface="Avenir"/>
                <a:sym typeface="Avenir"/>
              </a:rPr>
              <a:t> </a:t>
            </a:r>
            <a:r>
              <a:rPr lang="en-US" sz="1200" dirty="0" err="1">
                <a:solidFill>
                  <a:srgbClr val="33475B"/>
                </a:solidFill>
                <a:latin typeface="Avenir"/>
                <a:ea typeface="Avenir"/>
                <a:cs typeface="Avenir"/>
                <a:sym typeface="Avenir"/>
              </a:rPr>
              <a:t>activamente</a:t>
            </a:r>
            <a:endParaRPr dirty="0">
              <a:solidFill>
                <a:srgbClr val="33475B"/>
              </a:solidFill>
              <a:latin typeface="Avenir"/>
              <a:ea typeface="Avenir"/>
              <a:cs typeface="Avenir"/>
              <a:sym typeface="Avenir"/>
            </a:endParaRPr>
          </a:p>
        </p:txBody>
      </p:sp>
      <p:sp>
        <p:nvSpPr>
          <p:cNvPr id="481" name="Google Shape;481;p24"/>
          <p:cNvSpPr txBox="1"/>
          <p:nvPr/>
        </p:nvSpPr>
        <p:spPr>
          <a:xfrm>
            <a:off x="7039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Quién</a:t>
            </a:r>
            <a:endParaRPr sz="2200">
              <a:solidFill>
                <a:srgbClr val="33475B"/>
              </a:solidFill>
              <a:latin typeface="Avenir"/>
              <a:ea typeface="Avenir"/>
              <a:cs typeface="Avenir"/>
              <a:sym typeface="Avenir"/>
            </a:endParaRPr>
          </a:p>
        </p:txBody>
      </p:sp>
      <p:sp>
        <p:nvSpPr>
          <p:cNvPr id="482" name="Google Shape;482;p24"/>
          <p:cNvSpPr txBox="1"/>
          <p:nvPr/>
        </p:nvSpPr>
        <p:spPr>
          <a:xfrm>
            <a:off x="533400" y="3713800"/>
            <a:ext cx="20652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Descripción de la personalidad</a:t>
            </a:r>
            <a:endParaRPr>
              <a:solidFill>
                <a:srgbClr val="33475B"/>
              </a:solidFill>
              <a:latin typeface="Avenir"/>
              <a:ea typeface="Avenir"/>
              <a:cs typeface="Avenir"/>
              <a:sym typeface="Avenir"/>
            </a:endParaRPr>
          </a:p>
        </p:txBody>
      </p:sp>
      <p:sp>
        <p:nvSpPr>
          <p:cNvPr id="483" name="Google Shape;483;p24"/>
          <p:cNvSpPr txBox="1"/>
          <p:nvPr/>
        </p:nvSpPr>
        <p:spPr>
          <a:xfrm>
            <a:off x="381000" y="4324350"/>
            <a:ext cx="266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i="0" u="none">
                <a:solidFill>
                  <a:srgbClr val="33475B"/>
                </a:solidFill>
                <a:latin typeface="Avenir"/>
                <a:ea typeface="Avenir"/>
                <a:cs typeface="Avenir"/>
                <a:sym typeface="Avenir"/>
              </a:rPr>
              <a:t>Trato, personalidad, comunicación</a:t>
            </a:r>
            <a:endParaRPr>
              <a:solidFill>
                <a:srgbClr val="33475B"/>
              </a:solidFill>
              <a:latin typeface="Avenir"/>
              <a:ea typeface="Avenir"/>
              <a:cs typeface="Avenir"/>
              <a:sym typeface="Avenir"/>
            </a:endParaRPr>
          </a:p>
        </p:txBody>
      </p:sp>
      <p:sp>
        <p:nvSpPr>
          <p:cNvPr id="484" name="Google Shape;484;p24"/>
          <p:cNvSpPr txBox="1"/>
          <p:nvPr/>
        </p:nvSpPr>
        <p:spPr>
          <a:xfrm>
            <a:off x="3581400" y="3902075"/>
            <a:ext cx="5105400" cy="75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dirty="0">
                <a:solidFill>
                  <a:srgbClr val="33475B"/>
                </a:solidFill>
                <a:latin typeface="Avenir"/>
                <a:ea typeface="Avenir"/>
                <a:cs typeface="Avenir"/>
                <a:sym typeface="Avenir"/>
              </a:rPr>
              <a:t>Tipo de </a:t>
            </a:r>
            <a:r>
              <a:rPr lang="en-US" sz="1200" dirty="0" err="1">
                <a:solidFill>
                  <a:srgbClr val="33475B"/>
                </a:solidFill>
                <a:latin typeface="Avenir"/>
                <a:ea typeface="Avenir"/>
                <a:cs typeface="Avenir"/>
                <a:sym typeface="Avenir"/>
              </a:rPr>
              <a:t>personalidad</a:t>
            </a:r>
            <a:r>
              <a:rPr lang="en-US" sz="1200" dirty="0">
                <a:solidFill>
                  <a:srgbClr val="33475B"/>
                </a:solidFill>
                <a:latin typeface="Avenir"/>
                <a:ea typeface="Avenir"/>
                <a:cs typeface="Avenir"/>
                <a:sym typeface="Avenir"/>
              </a:rPr>
              <a:t> (</a:t>
            </a:r>
            <a:r>
              <a:rPr lang="en-US" sz="1200" dirty="0" err="1">
                <a:solidFill>
                  <a:srgbClr val="33475B"/>
                </a:solidFill>
                <a:latin typeface="Avenir"/>
                <a:ea typeface="Avenir"/>
                <a:cs typeface="Avenir"/>
                <a:sym typeface="Avenir"/>
              </a:rPr>
              <a:t>decisor</a:t>
            </a:r>
            <a:r>
              <a:rPr lang="en-US" sz="1200" dirty="0">
                <a:solidFill>
                  <a:srgbClr val="33475B"/>
                </a:solidFill>
                <a:latin typeface="Avenir"/>
                <a:ea typeface="Avenir"/>
                <a:cs typeface="Avenir"/>
                <a:sym typeface="Avenir"/>
              </a:rPr>
              <a:t>, </a:t>
            </a:r>
            <a:r>
              <a:rPr lang="en-US" sz="1200" dirty="0" err="1">
                <a:solidFill>
                  <a:srgbClr val="33475B"/>
                </a:solidFill>
                <a:latin typeface="Avenir"/>
                <a:ea typeface="Avenir"/>
                <a:cs typeface="Avenir"/>
                <a:sym typeface="Avenir"/>
              </a:rPr>
              <a:t>prescriptor</a:t>
            </a:r>
            <a:r>
              <a:rPr lang="en-US" sz="1200" dirty="0">
                <a:solidFill>
                  <a:srgbClr val="33475B"/>
                </a:solidFill>
                <a:latin typeface="Avenir"/>
                <a:ea typeface="Avenir"/>
                <a:cs typeface="Avenir"/>
                <a:sym typeface="Avenir"/>
              </a:rPr>
              <a:t>, </a:t>
            </a:r>
            <a:r>
              <a:rPr lang="en-US" sz="1200" dirty="0" err="1">
                <a:solidFill>
                  <a:srgbClr val="33475B"/>
                </a:solidFill>
                <a:latin typeface="Avenir"/>
                <a:ea typeface="Avenir"/>
                <a:cs typeface="Avenir"/>
                <a:sym typeface="Avenir"/>
              </a:rPr>
              <a:t>influenciador</a:t>
            </a:r>
            <a:r>
              <a:rPr lang="en-US" sz="1200" dirty="0">
                <a:solidFill>
                  <a:srgbClr val="33475B"/>
                </a:solidFill>
                <a:latin typeface="Avenir"/>
                <a:ea typeface="Avenir"/>
                <a:cs typeface="Avenir"/>
                <a:sym typeface="Avenir"/>
              </a:rPr>
              <a:t>)</a:t>
            </a:r>
            <a:endParaRPr dirty="0">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dirty="0" err="1">
                <a:solidFill>
                  <a:srgbClr val="33475B"/>
                </a:solidFill>
                <a:latin typeface="Avenir"/>
                <a:ea typeface="Avenir"/>
                <a:cs typeface="Avenir"/>
                <a:sym typeface="Avenir"/>
              </a:rPr>
              <a:t>Perfil</a:t>
            </a:r>
            <a:r>
              <a:rPr lang="en-US" sz="1200" dirty="0">
                <a:solidFill>
                  <a:srgbClr val="33475B"/>
                </a:solidFill>
                <a:latin typeface="Avenir"/>
                <a:ea typeface="Avenir"/>
                <a:cs typeface="Avenir"/>
                <a:sym typeface="Avenir"/>
              </a:rPr>
              <a:t> dentro de la </a:t>
            </a:r>
            <a:r>
              <a:rPr lang="en-US" sz="1200" dirty="0" err="1">
                <a:solidFill>
                  <a:srgbClr val="33475B"/>
                </a:solidFill>
                <a:latin typeface="Avenir"/>
                <a:ea typeface="Avenir"/>
                <a:cs typeface="Avenir"/>
                <a:sym typeface="Avenir"/>
              </a:rPr>
              <a:t>organización</a:t>
            </a:r>
            <a:endParaRPr dirty="0">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dirty="0" err="1">
                <a:solidFill>
                  <a:srgbClr val="33475B"/>
                </a:solidFill>
                <a:latin typeface="Avenir"/>
                <a:ea typeface="Avenir"/>
                <a:cs typeface="Avenir"/>
                <a:sym typeface="Avenir"/>
              </a:rPr>
              <a:t>Preferencia</a:t>
            </a:r>
            <a:r>
              <a:rPr lang="en-US" sz="1200" dirty="0">
                <a:solidFill>
                  <a:srgbClr val="33475B"/>
                </a:solidFill>
                <a:latin typeface="Avenir"/>
                <a:ea typeface="Avenir"/>
                <a:cs typeface="Avenir"/>
                <a:sym typeface="Avenir"/>
              </a:rPr>
              <a:t> </a:t>
            </a:r>
            <a:r>
              <a:rPr lang="en-US" sz="1200" dirty="0" err="1">
                <a:solidFill>
                  <a:srgbClr val="33475B"/>
                </a:solidFill>
                <a:latin typeface="Avenir"/>
                <a:ea typeface="Avenir"/>
                <a:cs typeface="Avenir"/>
                <a:sym typeface="Avenir"/>
              </a:rPr>
              <a:t>en</a:t>
            </a:r>
            <a:r>
              <a:rPr lang="en-US" sz="1200" dirty="0">
                <a:solidFill>
                  <a:srgbClr val="33475B"/>
                </a:solidFill>
                <a:latin typeface="Avenir"/>
                <a:ea typeface="Avenir"/>
                <a:cs typeface="Avenir"/>
                <a:sym typeface="Avenir"/>
              </a:rPr>
              <a:t> </a:t>
            </a:r>
            <a:r>
              <a:rPr lang="en-US" sz="1200" dirty="0" err="1">
                <a:solidFill>
                  <a:srgbClr val="33475B"/>
                </a:solidFill>
                <a:latin typeface="Avenir"/>
                <a:ea typeface="Avenir"/>
                <a:cs typeface="Avenir"/>
                <a:sym typeface="Avenir"/>
              </a:rPr>
              <a:t>su</a:t>
            </a:r>
            <a:r>
              <a:rPr lang="en-US" sz="1200" dirty="0">
                <a:solidFill>
                  <a:srgbClr val="33475B"/>
                </a:solidFill>
                <a:latin typeface="Avenir"/>
                <a:ea typeface="Avenir"/>
                <a:cs typeface="Avenir"/>
                <a:sym typeface="Avenir"/>
              </a:rPr>
              <a:t> </a:t>
            </a:r>
            <a:r>
              <a:rPr lang="en-US" sz="1200" dirty="0" err="1">
                <a:solidFill>
                  <a:srgbClr val="33475B"/>
                </a:solidFill>
                <a:latin typeface="Avenir"/>
                <a:ea typeface="Avenir"/>
                <a:cs typeface="Avenir"/>
                <a:sym typeface="Avenir"/>
              </a:rPr>
              <a:t>trato</a:t>
            </a:r>
            <a:r>
              <a:rPr lang="en-US" sz="1200" dirty="0">
                <a:solidFill>
                  <a:srgbClr val="33475B"/>
                </a:solidFill>
                <a:latin typeface="Avenir"/>
                <a:ea typeface="Avenir"/>
                <a:cs typeface="Avenir"/>
                <a:sym typeface="Avenir"/>
              </a:rPr>
              <a:t> </a:t>
            </a:r>
            <a:r>
              <a:rPr lang="en-US" sz="1200" dirty="0" err="1">
                <a:solidFill>
                  <a:srgbClr val="33475B"/>
                </a:solidFill>
                <a:latin typeface="Avenir"/>
                <a:ea typeface="Avenir"/>
                <a:cs typeface="Avenir"/>
                <a:sym typeface="Avenir"/>
              </a:rPr>
              <a:t>cotidiano</a:t>
            </a:r>
            <a:endParaRPr dirty="0">
              <a:solidFill>
                <a:srgbClr val="33475B"/>
              </a:solidFill>
              <a:latin typeface="Avenir"/>
              <a:ea typeface="Avenir"/>
              <a:cs typeface="Avenir"/>
              <a:sym typeface="Avenir"/>
            </a:endParaRPr>
          </a:p>
        </p:txBody>
      </p:sp>
      <p:sp>
        <p:nvSpPr>
          <p:cNvPr id="485" name="Google Shape;485;p24"/>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dirty="0">
                <a:solidFill>
                  <a:srgbClr val="33475B"/>
                </a:solidFill>
                <a:latin typeface="Avenir"/>
                <a:ea typeface="Avenir"/>
                <a:cs typeface="Avenir"/>
                <a:sym typeface="Avenir"/>
              </a:rPr>
              <a:t>Monica Cordova Soto</a:t>
            </a:r>
            <a:endParaRPr dirty="0">
              <a:solidFill>
                <a:srgbClr val="33475B"/>
              </a:solidFill>
              <a:latin typeface="Avenir"/>
              <a:ea typeface="Avenir"/>
              <a:cs typeface="Avenir"/>
              <a:sym typeface="Avenir"/>
            </a:endParaRPr>
          </a:p>
        </p:txBody>
      </p:sp>
      <p:pic>
        <p:nvPicPr>
          <p:cNvPr id="486" name="Google Shape;486;p24"/>
          <p:cNvPicPr preferRelativeResize="0"/>
          <p:nvPr/>
        </p:nvPicPr>
        <p:blipFill rotWithShape="1">
          <a:blip r:embed="rId3">
            <a:alphaModFix/>
          </a:blip>
          <a:srcRect/>
          <a:stretch/>
        </p:blipFill>
        <p:spPr>
          <a:xfrm>
            <a:off x="7556674" y="-510353"/>
            <a:ext cx="1942130" cy="2171024"/>
          </a:xfrm>
          <a:prstGeom prst="rect">
            <a:avLst/>
          </a:prstGeom>
          <a:noFill/>
          <a:ln>
            <a:noFill/>
          </a:ln>
        </p:spPr>
      </p:pic>
      <p:cxnSp>
        <p:nvCxnSpPr>
          <p:cNvPr id="487" name="Google Shape;487;p24"/>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488" name="Google Shape;488;p24"/>
          <p:cNvCxnSpPr/>
          <p:nvPr/>
        </p:nvCxnSpPr>
        <p:spPr>
          <a:xfrm>
            <a:off x="3251198" y="666439"/>
            <a:ext cx="0" cy="533700"/>
          </a:xfrm>
          <a:prstGeom prst="straightConnector1">
            <a:avLst/>
          </a:prstGeom>
          <a:noFill/>
          <a:ln w="28575" cap="flat" cmpd="sng">
            <a:solidFill>
              <a:schemeClr val="lt1"/>
            </a:solidFill>
            <a:prstDash val="dot"/>
            <a:round/>
            <a:headEnd type="none" w="med" len="med"/>
            <a:tailEnd type="triangle" w="med" len="med"/>
          </a:ln>
        </p:spPr>
      </p:cxnSp>
      <p:cxnSp>
        <p:nvCxnSpPr>
          <p:cNvPr id="489" name="Google Shape;489;p24"/>
          <p:cNvCxnSpPr/>
          <p:nvPr/>
        </p:nvCxnSpPr>
        <p:spPr>
          <a:xfrm>
            <a:off x="3245348" y="1606539"/>
            <a:ext cx="0" cy="976800"/>
          </a:xfrm>
          <a:prstGeom prst="straightConnector1">
            <a:avLst/>
          </a:prstGeom>
          <a:noFill/>
          <a:ln w="28575" cap="flat" cmpd="sng">
            <a:solidFill>
              <a:schemeClr val="lt1"/>
            </a:solidFill>
            <a:prstDash val="dot"/>
            <a:round/>
            <a:headEnd type="none" w="med" len="med"/>
            <a:tailEnd type="triangle" w="med" len="med"/>
          </a:ln>
        </p:spPr>
      </p:cxnSp>
      <p:cxnSp>
        <p:nvCxnSpPr>
          <p:cNvPr id="490" name="Google Shape;490;p24"/>
          <p:cNvCxnSpPr/>
          <p:nvPr/>
        </p:nvCxnSpPr>
        <p:spPr>
          <a:xfrm>
            <a:off x="3261479" y="2923164"/>
            <a:ext cx="0" cy="1104000"/>
          </a:xfrm>
          <a:prstGeom prst="straightConnector1">
            <a:avLst/>
          </a:prstGeom>
          <a:noFill/>
          <a:ln w="28575" cap="flat" cmpd="sng">
            <a:solidFill>
              <a:schemeClr val="lt1"/>
            </a:solidFill>
            <a:prstDash val="dot"/>
            <a:round/>
            <a:headEnd type="none" w="med" len="med"/>
            <a:tailEnd type="triangle" w="med" len="med"/>
          </a:ln>
        </p:spPr>
      </p:cxnSp>
      <p:cxnSp>
        <p:nvCxnSpPr>
          <p:cNvPr id="491" name="Google Shape;491;p24"/>
          <p:cNvCxnSpPr/>
          <p:nvPr/>
        </p:nvCxnSpPr>
        <p:spPr>
          <a:xfrm>
            <a:off x="3816263" y="18344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492" name="Google Shape;492;p24"/>
          <p:cNvCxnSpPr/>
          <p:nvPr/>
        </p:nvCxnSpPr>
        <p:spPr>
          <a:xfrm>
            <a:off x="3816263" y="32942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493" name="Google Shape;493;p24"/>
          <p:cNvCxnSpPr/>
          <p:nvPr/>
        </p:nvCxnSpPr>
        <p:spPr>
          <a:xfrm>
            <a:off x="3816263" y="47540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494" name="Google Shape;494;p24"/>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495" name="Google Shape;495;p24"/>
          <p:cNvCxnSpPr/>
          <p:nvPr/>
        </p:nvCxnSpPr>
        <p:spPr>
          <a:xfrm>
            <a:off x="672575" y="278665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496" name="Google Shape;496;p24"/>
          <p:cNvCxnSpPr/>
          <p:nvPr/>
        </p:nvCxnSpPr>
        <p:spPr>
          <a:xfrm>
            <a:off x="672575"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497" name="Google Shape;497;p24"/>
          <p:cNvCxnSpPr/>
          <p:nvPr/>
        </p:nvCxnSpPr>
        <p:spPr>
          <a:xfrm>
            <a:off x="672575" y="4274825"/>
            <a:ext cx="1901400" cy="1170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5C26B"/>
        </a:solidFill>
        <a:effectLst/>
      </p:bgPr>
    </p:bg>
    <p:spTree>
      <p:nvGrpSpPr>
        <p:cNvPr id="1" name="Shape 501"/>
        <p:cNvGrpSpPr/>
        <p:nvPr/>
      </p:nvGrpSpPr>
      <p:grpSpPr>
        <a:xfrm>
          <a:off x="0" y="0"/>
          <a:ext cx="0" cy="0"/>
          <a:chOff x="0" y="0"/>
          <a:chExt cx="0" cy="0"/>
        </a:xfrm>
      </p:grpSpPr>
      <p:grpSp>
        <p:nvGrpSpPr>
          <p:cNvPr id="502" name="Google Shape;502;p25"/>
          <p:cNvGrpSpPr/>
          <p:nvPr/>
        </p:nvGrpSpPr>
        <p:grpSpPr>
          <a:xfrm>
            <a:off x="3048000" y="1200150"/>
            <a:ext cx="406500" cy="406500"/>
            <a:chOff x="1954591" y="797729"/>
            <a:chExt cx="406500" cy="406500"/>
          </a:xfrm>
        </p:grpSpPr>
        <p:sp>
          <p:nvSpPr>
            <p:cNvPr id="503" name="Google Shape;503;p25"/>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504" name="Google Shape;504;p25"/>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5</a:t>
              </a:r>
              <a:endParaRPr>
                <a:solidFill>
                  <a:srgbClr val="33475B"/>
                </a:solidFill>
                <a:latin typeface="Avenir"/>
                <a:ea typeface="Avenir"/>
                <a:cs typeface="Avenir"/>
                <a:sym typeface="Avenir"/>
              </a:endParaRPr>
            </a:p>
          </p:txBody>
        </p:sp>
      </p:grpSp>
      <p:grpSp>
        <p:nvGrpSpPr>
          <p:cNvPr id="505" name="Google Shape;505;p25"/>
          <p:cNvGrpSpPr/>
          <p:nvPr/>
        </p:nvGrpSpPr>
        <p:grpSpPr>
          <a:xfrm>
            <a:off x="3048000" y="2546350"/>
            <a:ext cx="406500" cy="406500"/>
            <a:chOff x="1954591" y="797729"/>
            <a:chExt cx="406500" cy="406500"/>
          </a:xfrm>
        </p:grpSpPr>
        <p:sp>
          <p:nvSpPr>
            <p:cNvPr id="506" name="Google Shape;506;p25"/>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507" name="Google Shape;507;p25"/>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6</a:t>
              </a:r>
              <a:endParaRPr>
                <a:solidFill>
                  <a:srgbClr val="33475B"/>
                </a:solidFill>
                <a:latin typeface="Avenir"/>
                <a:ea typeface="Avenir"/>
                <a:cs typeface="Avenir"/>
                <a:sym typeface="Avenir"/>
              </a:endParaRPr>
            </a:p>
          </p:txBody>
        </p:sp>
      </p:grpSp>
      <p:grpSp>
        <p:nvGrpSpPr>
          <p:cNvPr id="508" name="Google Shape;508;p25"/>
          <p:cNvGrpSpPr/>
          <p:nvPr/>
        </p:nvGrpSpPr>
        <p:grpSpPr>
          <a:xfrm>
            <a:off x="3048000" y="4019550"/>
            <a:ext cx="406500" cy="406500"/>
            <a:chOff x="1954591" y="797729"/>
            <a:chExt cx="406500" cy="406500"/>
          </a:xfrm>
        </p:grpSpPr>
        <p:sp>
          <p:nvSpPr>
            <p:cNvPr id="509" name="Google Shape;509;p25"/>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510" name="Google Shape;510;p25"/>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7</a:t>
              </a:r>
              <a:endParaRPr>
                <a:solidFill>
                  <a:srgbClr val="33475B"/>
                </a:solidFill>
                <a:latin typeface="Avenir"/>
                <a:ea typeface="Avenir"/>
                <a:cs typeface="Avenir"/>
                <a:sym typeface="Avenir"/>
              </a:endParaRPr>
            </a:p>
          </p:txBody>
        </p:sp>
      </p:grpSp>
      <p:sp>
        <p:nvSpPr>
          <p:cNvPr id="511" name="Google Shape;511;p25"/>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512" name="Google Shape;512;p25"/>
          <p:cNvSpPr txBox="1"/>
          <p:nvPr/>
        </p:nvSpPr>
        <p:spPr>
          <a:xfrm>
            <a:off x="6477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Objetivos</a:t>
            </a:r>
            <a:endParaRPr b="1">
              <a:solidFill>
                <a:srgbClr val="33475B"/>
              </a:solidFill>
              <a:latin typeface="Avenir"/>
              <a:ea typeface="Avenir"/>
              <a:cs typeface="Avenir"/>
              <a:sym typeface="Avenir"/>
            </a:endParaRPr>
          </a:p>
        </p:txBody>
      </p:sp>
      <p:sp>
        <p:nvSpPr>
          <p:cNvPr id="513" name="Google Shape;513;p25"/>
          <p:cNvSpPr txBox="1"/>
          <p:nvPr/>
        </p:nvSpPr>
        <p:spPr>
          <a:xfrm>
            <a:off x="457200" y="1504950"/>
            <a:ext cx="23607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Objetivos primarios y secundarios</a:t>
            </a:r>
            <a:endParaRPr>
              <a:solidFill>
                <a:srgbClr val="33475B"/>
              </a:solidFill>
              <a:latin typeface="Avenir"/>
              <a:ea typeface="Avenir"/>
              <a:cs typeface="Avenir"/>
              <a:sym typeface="Avenir"/>
            </a:endParaRPr>
          </a:p>
        </p:txBody>
      </p:sp>
      <p:sp>
        <p:nvSpPr>
          <p:cNvPr id="514" name="Google Shape;514;p25"/>
          <p:cNvSpPr txBox="1"/>
          <p:nvPr/>
        </p:nvSpPr>
        <p:spPr>
          <a:xfrm>
            <a:off x="826350" y="2495550"/>
            <a:ext cx="17748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Retos</a:t>
            </a:r>
            <a:endParaRPr>
              <a:solidFill>
                <a:srgbClr val="33475B"/>
              </a:solidFill>
              <a:latin typeface="Avenir"/>
              <a:ea typeface="Avenir"/>
              <a:cs typeface="Avenir"/>
              <a:sym typeface="Avenir"/>
            </a:endParaRPr>
          </a:p>
        </p:txBody>
      </p:sp>
      <p:sp>
        <p:nvSpPr>
          <p:cNvPr id="515" name="Google Shape;515;p25"/>
          <p:cNvSpPr txBox="1"/>
          <p:nvPr/>
        </p:nvSpPr>
        <p:spPr>
          <a:xfrm>
            <a:off x="609600" y="2952750"/>
            <a:ext cx="2311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Retos primarios y secundarios</a:t>
            </a:r>
            <a:endParaRPr>
              <a:solidFill>
                <a:srgbClr val="33475B"/>
              </a:solidFill>
              <a:latin typeface="Avenir"/>
              <a:ea typeface="Avenir"/>
              <a:cs typeface="Avenir"/>
              <a:sym typeface="Avenir"/>
            </a:endParaRPr>
          </a:p>
        </p:txBody>
      </p:sp>
      <p:sp>
        <p:nvSpPr>
          <p:cNvPr id="516" name="Google Shape;516;p25"/>
          <p:cNvSpPr txBox="1"/>
          <p:nvPr/>
        </p:nvSpPr>
        <p:spPr>
          <a:xfrm>
            <a:off x="3581400" y="2522787"/>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Retos primarios</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Retos secundarios</a:t>
            </a:r>
            <a:endParaRPr>
              <a:solidFill>
                <a:srgbClr val="33475B"/>
              </a:solidFill>
              <a:latin typeface="Avenir"/>
              <a:ea typeface="Avenir"/>
              <a:cs typeface="Avenir"/>
              <a:sym typeface="Avenir"/>
            </a:endParaRPr>
          </a:p>
        </p:txBody>
      </p:sp>
      <p:sp>
        <p:nvSpPr>
          <p:cNvPr id="517" name="Google Shape;517;p25"/>
          <p:cNvSpPr txBox="1"/>
          <p:nvPr/>
        </p:nvSpPr>
        <p:spPr>
          <a:xfrm>
            <a:off x="3581400" y="1144800"/>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Objetivo primario</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Objetivo secundario</a:t>
            </a:r>
            <a:endParaRPr>
              <a:solidFill>
                <a:srgbClr val="33475B"/>
              </a:solidFill>
              <a:latin typeface="Avenir"/>
              <a:ea typeface="Avenir"/>
              <a:cs typeface="Avenir"/>
              <a:sym typeface="Avenir"/>
            </a:endParaRPr>
          </a:p>
        </p:txBody>
      </p:sp>
      <p:sp>
        <p:nvSpPr>
          <p:cNvPr id="518" name="Google Shape;518;p25"/>
          <p:cNvSpPr txBox="1"/>
          <p:nvPr/>
        </p:nvSpPr>
        <p:spPr>
          <a:xfrm>
            <a:off x="7039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Qué</a:t>
            </a:r>
            <a:endParaRPr sz="2200">
              <a:solidFill>
                <a:srgbClr val="33475B"/>
              </a:solidFill>
              <a:latin typeface="Avenir"/>
              <a:ea typeface="Avenir"/>
              <a:cs typeface="Avenir"/>
              <a:sym typeface="Avenir"/>
            </a:endParaRPr>
          </a:p>
        </p:txBody>
      </p:sp>
      <p:sp>
        <p:nvSpPr>
          <p:cNvPr id="519" name="Google Shape;519;p25"/>
          <p:cNvSpPr txBox="1"/>
          <p:nvPr/>
        </p:nvSpPr>
        <p:spPr>
          <a:xfrm>
            <a:off x="685800" y="3867150"/>
            <a:ext cx="20652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Planes de acción</a:t>
            </a:r>
            <a:endParaRPr>
              <a:solidFill>
                <a:srgbClr val="33475B"/>
              </a:solidFill>
              <a:latin typeface="Avenir"/>
              <a:ea typeface="Avenir"/>
              <a:cs typeface="Avenir"/>
              <a:sym typeface="Avenir"/>
            </a:endParaRPr>
          </a:p>
        </p:txBody>
      </p:sp>
      <p:sp>
        <p:nvSpPr>
          <p:cNvPr id="520" name="Google Shape;520;p25"/>
          <p:cNvSpPr txBox="1"/>
          <p:nvPr/>
        </p:nvSpPr>
        <p:spPr>
          <a:xfrm>
            <a:off x="381000" y="4324350"/>
            <a:ext cx="26670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Para el cumplimiento de retos y objetivos</a:t>
            </a:r>
            <a:endParaRPr>
              <a:solidFill>
                <a:srgbClr val="33475B"/>
              </a:solidFill>
              <a:latin typeface="Avenir"/>
              <a:ea typeface="Avenir"/>
              <a:cs typeface="Avenir"/>
              <a:sym typeface="Avenir"/>
            </a:endParaRPr>
          </a:p>
        </p:txBody>
      </p:sp>
      <p:sp>
        <p:nvSpPr>
          <p:cNvPr id="521" name="Google Shape;521;p25"/>
          <p:cNvSpPr txBox="1"/>
          <p:nvPr/>
        </p:nvSpPr>
        <p:spPr>
          <a:xfrm>
            <a:off x="3581400" y="3964200"/>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Plan de acción para superar los retos </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Plan de acción para el cumplimiento de objetivos</a:t>
            </a:r>
            <a:endParaRPr>
              <a:solidFill>
                <a:srgbClr val="33475B"/>
              </a:solidFill>
              <a:latin typeface="Avenir"/>
              <a:ea typeface="Avenir"/>
              <a:cs typeface="Avenir"/>
              <a:sym typeface="Avenir"/>
            </a:endParaRPr>
          </a:p>
        </p:txBody>
      </p:sp>
      <p:sp>
        <p:nvSpPr>
          <p:cNvPr id="522" name="Google Shape;522;p25"/>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rgbClr val="33475B"/>
                </a:solidFill>
                <a:latin typeface="Avenir"/>
                <a:ea typeface="Avenir"/>
                <a:cs typeface="Avenir"/>
                <a:sym typeface="Avenir"/>
              </a:rPr>
              <a:t>Nombre del buyer persona</a:t>
            </a:r>
            <a:endParaRPr>
              <a:solidFill>
                <a:srgbClr val="33475B"/>
              </a:solidFill>
              <a:latin typeface="Avenir"/>
              <a:ea typeface="Avenir"/>
              <a:cs typeface="Avenir"/>
              <a:sym typeface="Avenir"/>
            </a:endParaRPr>
          </a:p>
        </p:txBody>
      </p:sp>
      <p:pic>
        <p:nvPicPr>
          <p:cNvPr id="523" name="Google Shape;523;p25"/>
          <p:cNvPicPr preferRelativeResize="0"/>
          <p:nvPr/>
        </p:nvPicPr>
        <p:blipFill rotWithShape="1">
          <a:blip r:embed="rId3">
            <a:alphaModFix/>
          </a:blip>
          <a:srcRect/>
          <a:stretch/>
        </p:blipFill>
        <p:spPr>
          <a:xfrm>
            <a:off x="7556674" y="-510353"/>
            <a:ext cx="1942130" cy="2171024"/>
          </a:xfrm>
          <a:prstGeom prst="rect">
            <a:avLst/>
          </a:prstGeom>
          <a:noFill/>
          <a:ln>
            <a:noFill/>
          </a:ln>
        </p:spPr>
      </p:pic>
      <p:cxnSp>
        <p:nvCxnSpPr>
          <p:cNvPr id="524" name="Google Shape;524;p25"/>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525" name="Google Shape;525;p25"/>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526" name="Google Shape;526;p25"/>
          <p:cNvCxnSpPr/>
          <p:nvPr/>
        </p:nvCxnSpPr>
        <p:spPr>
          <a:xfrm flipH="1">
            <a:off x="3234408" y="1661932"/>
            <a:ext cx="21900" cy="891900"/>
          </a:xfrm>
          <a:prstGeom prst="straightConnector1">
            <a:avLst/>
          </a:prstGeom>
          <a:noFill/>
          <a:ln w="28575" cap="flat" cmpd="sng">
            <a:solidFill>
              <a:schemeClr val="lt1"/>
            </a:solidFill>
            <a:prstDash val="dot"/>
            <a:round/>
            <a:headEnd type="none" w="med" len="med"/>
            <a:tailEnd type="triangle" w="med" len="med"/>
          </a:ln>
        </p:spPr>
      </p:cxnSp>
      <p:cxnSp>
        <p:nvCxnSpPr>
          <p:cNvPr id="527" name="Google Shape;527;p25"/>
          <p:cNvCxnSpPr/>
          <p:nvPr/>
        </p:nvCxnSpPr>
        <p:spPr>
          <a:xfrm>
            <a:off x="3245358" y="2923164"/>
            <a:ext cx="0" cy="1104000"/>
          </a:xfrm>
          <a:prstGeom prst="straightConnector1">
            <a:avLst/>
          </a:prstGeom>
          <a:noFill/>
          <a:ln w="28575" cap="flat" cmpd="sng">
            <a:solidFill>
              <a:schemeClr val="lt1"/>
            </a:solidFill>
            <a:prstDash val="dot"/>
            <a:round/>
            <a:headEnd type="none" w="med" len="med"/>
            <a:tailEnd type="triangle" w="med" len="med"/>
          </a:ln>
        </p:spPr>
      </p:cxnSp>
      <p:cxnSp>
        <p:nvCxnSpPr>
          <p:cNvPr id="528" name="Google Shape;528;p25"/>
          <p:cNvCxnSpPr/>
          <p:nvPr/>
        </p:nvCxnSpPr>
        <p:spPr>
          <a:xfrm>
            <a:off x="3858125" y="17582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529" name="Google Shape;529;p25"/>
          <p:cNvCxnSpPr/>
          <p:nvPr/>
        </p:nvCxnSpPr>
        <p:spPr>
          <a:xfrm>
            <a:off x="3858125" y="46778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530" name="Google Shape;530;p25"/>
          <p:cNvCxnSpPr/>
          <p:nvPr/>
        </p:nvCxnSpPr>
        <p:spPr>
          <a:xfrm>
            <a:off x="717813"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531" name="Google Shape;531;p25"/>
          <p:cNvCxnSpPr/>
          <p:nvPr/>
        </p:nvCxnSpPr>
        <p:spPr>
          <a:xfrm>
            <a:off x="717813" y="4274825"/>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532" name="Google Shape;532;p25"/>
          <p:cNvCxnSpPr/>
          <p:nvPr/>
        </p:nvCxnSpPr>
        <p:spPr>
          <a:xfrm>
            <a:off x="717813" y="28722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533" name="Google Shape;533;p25"/>
          <p:cNvCxnSpPr/>
          <p:nvPr/>
        </p:nvCxnSpPr>
        <p:spPr>
          <a:xfrm>
            <a:off x="3858125" y="3283975"/>
            <a:ext cx="3536100" cy="30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5C26B"/>
        </a:solidFill>
        <a:effectLst/>
      </p:bgPr>
    </p:bg>
    <p:spTree>
      <p:nvGrpSpPr>
        <p:cNvPr id="1" name="Shape 537"/>
        <p:cNvGrpSpPr/>
        <p:nvPr/>
      </p:nvGrpSpPr>
      <p:grpSpPr>
        <a:xfrm>
          <a:off x="0" y="0"/>
          <a:ext cx="0" cy="0"/>
          <a:chOff x="0" y="0"/>
          <a:chExt cx="0" cy="0"/>
        </a:xfrm>
      </p:grpSpPr>
      <p:grpSp>
        <p:nvGrpSpPr>
          <p:cNvPr id="538" name="Google Shape;538;p26"/>
          <p:cNvGrpSpPr/>
          <p:nvPr/>
        </p:nvGrpSpPr>
        <p:grpSpPr>
          <a:xfrm>
            <a:off x="3048000" y="1200150"/>
            <a:ext cx="406500" cy="406500"/>
            <a:chOff x="1954591" y="797729"/>
            <a:chExt cx="406500" cy="406500"/>
          </a:xfrm>
        </p:grpSpPr>
        <p:sp>
          <p:nvSpPr>
            <p:cNvPr id="539" name="Google Shape;539;p26"/>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540" name="Google Shape;540;p26"/>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8</a:t>
              </a:r>
              <a:endParaRPr>
                <a:solidFill>
                  <a:srgbClr val="33475B"/>
                </a:solidFill>
                <a:latin typeface="Avenir"/>
                <a:ea typeface="Avenir"/>
                <a:cs typeface="Avenir"/>
                <a:sym typeface="Avenir"/>
              </a:endParaRPr>
            </a:p>
          </p:txBody>
        </p:sp>
      </p:grpSp>
      <p:grpSp>
        <p:nvGrpSpPr>
          <p:cNvPr id="541" name="Google Shape;541;p26"/>
          <p:cNvGrpSpPr/>
          <p:nvPr/>
        </p:nvGrpSpPr>
        <p:grpSpPr>
          <a:xfrm>
            <a:off x="3021763" y="3376300"/>
            <a:ext cx="406500" cy="406500"/>
            <a:chOff x="1954591" y="797729"/>
            <a:chExt cx="406500" cy="406500"/>
          </a:xfrm>
        </p:grpSpPr>
        <p:sp>
          <p:nvSpPr>
            <p:cNvPr id="542" name="Google Shape;542;p26"/>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543" name="Google Shape;543;p26"/>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9</a:t>
              </a:r>
              <a:endParaRPr>
                <a:solidFill>
                  <a:srgbClr val="33475B"/>
                </a:solidFill>
                <a:latin typeface="Avenir"/>
                <a:ea typeface="Avenir"/>
                <a:cs typeface="Avenir"/>
                <a:sym typeface="Avenir"/>
              </a:endParaRPr>
            </a:p>
          </p:txBody>
        </p:sp>
      </p:grpSp>
      <p:sp>
        <p:nvSpPr>
          <p:cNvPr id="544" name="Google Shape;544;p26"/>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545" name="Google Shape;545;p26"/>
          <p:cNvSpPr txBox="1"/>
          <p:nvPr/>
        </p:nvSpPr>
        <p:spPr>
          <a:xfrm>
            <a:off x="6477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Comentarios</a:t>
            </a:r>
            <a:endParaRPr b="1">
              <a:solidFill>
                <a:srgbClr val="33475B"/>
              </a:solidFill>
              <a:latin typeface="Avenir"/>
              <a:ea typeface="Avenir"/>
              <a:cs typeface="Avenir"/>
              <a:sym typeface="Avenir"/>
            </a:endParaRPr>
          </a:p>
        </p:txBody>
      </p:sp>
      <p:sp>
        <p:nvSpPr>
          <p:cNvPr id="546" name="Google Shape;546;p26"/>
          <p:cNvSpPr txBox="1"/>
          <p:nvPr/>
        </p:nvSpPr>
        <p:spPr>
          <a:xfrm>
            <a:off x="457200" y="1504950"/>
            <a:ext cx="23607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Testimonios sobre retos y objetivos</a:t>
            </a:r>
            <a:endParaRPr>
              <a:solidFill>
                <a:srgbClr val="33475B"/>
              </a:solidFill>
              <a:latin typeface="Avenir"/>
              <a:ea typeface="Avenir"/>
              <a:cs typeface="Avenir"/>
              <a:sym typeface="Avenir"/>
            </a:endParaRPr>
          </a:p>
        </p:txBody>
      </p:sp>
      <p:sp>
        <p:nvSpPr>
          <p:cNvPr id="547" name="Google Shape;547;p26"/>
          <p:cNvSpPr txBox="1"/>
          <p:nvPr/>
        </p:nvSpPr>
        <p:spPr>
          <a:xfrm>
            <a:off x="748513" y="3024300"/>
            <a:ext cx="1774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Áreas de oportunidad</a:t>
            </a:r>
            <a:endParaRPr b="1">
              <a:solidFill>
                <a:srgbClr val="33475B"/>
              </a:solidFill>
              <a:latin typeface="Avenir"/>
              <a:ea typeface="Avenir"/>
              <a:cs typeface="Avenir"/>
              <a:sym typeface="Avenir"/>
            </a:endParaRPr>
          </a:p>
        </p:txBody>
      </p:sp>
      <p:sp>
        <p:nvSpPr>
          <p:cNvPr id="548" name="Google Shape;548;p26"/>
          <p:cNvSpPr txBox="1"/>
          <p:nvPr/>
        </p:nvSpPr>
        <p:spPr>
          <a:xfrm>
            <a:off x="531763" y="3710100"/>
            <a:ext cx="2311500" cy="75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Argumentos para no mantener un relación comercial con nosotros</a:t>
            </a:r>
            <a:endParaRPr>
              <a:solidFill>
                <a:srgbClr val="33475B"/>
              </a:solidFill>
              <a:latin typeface="Avenir"/>
              <a:ea typeface="Avenir"/>
              <a:cs typeface="Avenir"/>
              <a:sym typeface="Avenir"/>
            </a:endParaRPr>
          </a:p>
        </p:txBody>
      </p:sp>
      <p:sp>
        <p:nvSpPr>
          <p:cNvPr id="549" name="Google Shape;549;p26"/>
          <p:cNvSpPr txBox="1"/>
          <p:nvPr/>
        </p:nvSpPr>
        <p:spPr>
          <a:xfrm>
            <a:off x="3506838" y="3320962"/>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Razones para no adquirir nuestro producto o servicio</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Razones para no adquirir nuestro producto o servicio</a:t>
            </a:r>
            <a:endParaRPr sz="1200">
              <a:solidFill>
                <a:srgbClr val="33475B"/>
              </a:solidFill>
              <a:latin typeface="Avenir"/>
              <a:ea typeface="Avenir"/>
              <a:cs typeface="Avenir"/>
              <a:sym typeface="Avenir"/>
            </a:endParaRPr>
          </a:p>
        </p:txBody>
      </p:sp>
      <p:sp>
        <p:nvSpPr>
          <p:cNvPr id="550" name="Google Shape;550;p26"/>
          <p:cNvSpPr txBox="1"/>
          <p:nvPr/>
        </p:nvSpPr>
        <p:spPr>
          <a:xfrm>
            <a:off x="3581400" y="1144800"/>
            <a:ext cx="5105400" cy="7881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Testimonio sobre retos</a:t>
            </a:r>
            <a:endParaRPr sz="1200">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Testimonio sobre objetivos</a:t>
            </a:r>
            <a:endParaRPr sz="1200">
              <a:solidFill>
                <a:srgbClr val="33475B"/>
              </a:solidFill>
              <a:latin typeface="Avenir"/>
              <a:ea typeface="Avenir"/>
              <a:cs typeface="Avenir"/>
              <a:sym typeface="Avenir"/>
            </a:endParaRPr>
          </a:p>
          <a:p>
            <a:pPr marL="0" marR="0" lvl="0" indent="0" algn="l" rtl="0">
              <a:lnSpc>
                <a:spcPct val="130000"/>
              </a:lnSpc>
              <a:spcBef>
                <a:spcPts val="0"/>
              </a:spcBef>
              <a:spcAft>
                <a:spcPts val="0"/>
              </a:spcAft>
              <a:buNone/>
            </a:pPr>
            <a:endParaRPr>
              <a:solidFill>
                <a:srgbClr val="33475B"/>
              </a:solidFill>
              <a:latin typeface="Avenir"/>
              <a:ea typeface="Avenir"/>
              <a:cs typeface="Avenir"/>
              <a:sym typeface="Avenir"/>
            </a:endParaRPr>
          </a:p>
        </p:txBody>
      </p:sp>
      <p:sp>
        <p:nvSpPr>
          <p:cNvPr id="551" name="Google Shape;551;p26"/>
          <p:cNvSpPr txBox="1"/>
          <p:nvPr/>
        </p:nvSpPr>
        <p:spPr>
          <a:xfrm>
            <a:off x="7801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Por qué</a:t>
            </a:r>
            <a:endParaRPr sz="2200">
              <a:solidFill>
                <a:srgbClr val="33475B"/>
              </a:solidFill>
              <a:latin typeface="Avenir"/>
              <a:ea typeface="Avenir"/>
              <a:cs typeface="Avenir"/>
              <a:sym typeface="Avenir"/>
            </a:endParaRPr>
          </a:p>
        </p:txBody>
      </p:sp>
      <p:sp>
        <p:nvSpPr>
          <p:cNvPr id="552" name="Google Shape;552;p26"/>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rgbClr val="33475B"/>
                </a:solidFill>
                <a:latin typeface="Avenir"/>
                <a:ea typeface="Avenir"/>
                <a:cs typeface="Avenir"/>
                <a:sym typeface="Avenir"/>
              </a:rPr>
              <a:t>Nombre del buyer persona</a:t>
            </a:r>
            <a:endParaRPr>
              <a:solidFill>
                <a:srgbClr val="33475B"/>
              </a:solidFill>
              <a:latin typeface="Avenir"/>
              <a:ea typeface="Avenir"/>
              <a:cs typeface="Avenir"/>
              <a:sym typeface="Avenir"/>
            </a:endParaRPr>
          </a:p>
        </p:txBody>
      </p:sp>
      <p:pic>
        <p:nvPicPr>
          <p:cNvPr id="553" name="Google Shape;553;p26"/>
          <p:cNvPicPr preferRelativeResize="0"/>
          <p:nvPr/>
        </p:nvPicPr>
        <p:blipFill rotWithShape="1">
          <a:blip r:embed="rId3">
            <a:alphaModFix/>
          </a:blip>
          <a:srcRect/>
          <a:stretch/>
        </p:blipFill>
        <p:spPr>
          <a:xfrm>
            <a:off x="7556674" y="-510353"/>
            <a:ext cx="1942130" cy="2171024"/>
          </a:xfrm>
          <a:prstGeom prst="rect">
            <a:avLst/>
          </a:prstGeom>
          <a:noFill/>
          <a:ln>
            <a:noFill/>
          </a:ln>
        </p:spPr>
      </p:pic>
      <p:cxnSp>
        <p:nvCxnSpPr>
          <p:cNvPr id="554" name="Google Shape;554;p26"/>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555" name="Google Shape;555;p26"/>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556" name="Google Shape;556;p26"/>
          <p:cNvCxnSpPr/>
          <p:nvPr/>
        </p:nvCxnSpPr>
        <p:spPr>
          <a:xfrm flipH="1">
            <a:off x="3249198" y="1739782"/>
            <a:ext cx="2100" cy="1611600"/>
          </a:xfrm>
          <a:prstGeom prst="straightConnector1">
            <a:avLst/>
          </a:prstGeom>
          <a:noFill/>
          <a:ln w="28575" cap="flat" cmpd="sng">
            <a:solidFill>
              <a:schemeClr val="lt1"/>
            </a:solidFill>
            <a:prstDash val="dot"/>
            <a:round/>
            <a:headEnd type="none" w="med" len="med"/>
            <a:tailEnd type="triangle" w="med" len="med"/>
          </a:ln>
        </p:spPr>
      </p:cxnSp>
      <p:cxnSp>
        <p:nvCxnSpPr>
          <p:cNvPr id="557" name="Google Shape;557;p26"/>
          <p:cNvCxnSpPr/>
          <p:nvPr/>
        </p:nvCxnSpPr>
        <p:spPr>
          <a:xfrm>
            <a:off x="3858125" y="21392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558" name="Google Shape;558;p26"/>
          <p:cNvCxnSpPr/>
          <p:nvPr/>
        </p:nvCxnSpPr>
        <p:spPr>
          <a:xfrm>
            <a:off x="3858125" y="41444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559" name="Google Shape;559;p26"/>
          <p:cNvCxnSpPr/>
          <p:nvPr/>
        </p:nvCxnSpPr>
        <p:spPr>
          <a:xfrm>
            <a:off x="717813"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560" name="Google Shape;560;p26"/>
          <p:cNvCxnSpPr/>
          <p:nvPr/>
        </p:nvCxnSpPr>
        <p:spPr>
          <a:xfrm>
            <a:off x="717813" y="3589025"/>
            <a:ext cx="1901400" cy="1170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5C26B"/>
        </a:solidFill>
        <a:effectLst/>
      </p:bgPr>
    </p:bg>
    <p:spTree>
      <p:nvGrpSpPr>
        <p:cNvPr id="1" name="Shape 564"/>
        <p:cNvGrpSpPr/>
        <p:nvPr/>
      </p:nvGrpSpPr>
      <p:grpSpPr>
        <a:xfrm>
          <a:off x="0" y="0"/>
          <a:ext cx="0" cy="0"/>
          <a:chOff x="0" y="0"/>
          <a:chExt cx="0" cy="0"/>
        </a:xfrm>
      </p:grpSpPr>
      <p:grpSp>
        <p:nvGrpSpPr>
          <p:cNvPr id="565" name="Google Shape;565;p27"/>
          <p:cNvGrpSpPr/>
          <p:nvPr/>
        </p:nvGrpSpPr>
        <p:grpSpPr>
          <a:xfrm>
            <a:off x="3019228" y="1200150"/>
            <a:ext cx="595500" cy="406500"/>
            <a:chOff x="1925819" y="797729"/>
            <a:chExt cx="595500" cy="406500"/>
          </a:xfrm>
        </p:grpSpPr>
        <p:sp>
          <p:nvSpPr>
            <p:cNvPr id="566" name="Google Shape;566;p27"/>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567" name="Google Shape;567;p27"/>
            <p:cNvSpPr txBox="1"/>
            <p:nvPr/>
          </p:nvSpPr>
          <p:spPr>
            <a:xfrm>
              <a:off x="1925819" y="805204"/>
              <a:ext cx="5955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10</a:t>
              </a:r>
              <a:endParaRPr>
                <a:solidFill>
                  <a:srgbClr val="33475B"/>
                </a:solidFill>
                <a:latin typeface="Avenir"/>
                <a:ea typeface="Avenir"/>
                <a:cs typeface="Avenir"/>
                <a:sym typeface="Avenir"/>
              </a:endParaRPr>
            </a:p>
          </p:txBody>
        </p:sp>
      </p:grpSp>
      <p:grpSp>
        <p:nvGrpSpPr>
          <p:cNvPr id="568" name="Google Shape;568;p27"/>
          <p:cNvGrpSpPr/>
          <p:nvPr/>
        </p:nvGrpSpPr>
        <p:grpSpPr>
          <a:xfrm>
            <a:off x="2993001" y="3376300"/>
            <a:ext cx="437700" cy="406500"/>
            <a:chOff x="1925830" y="797729"/>
            <a:chExt cx="437700" cy="406500"/>
          </a:xfrm>
        </p:grpSpPr>
        <p:sp>
          <p:nvSpPr>
            <p:cNvPr id="569" name="Google Shape;569;p27"/>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570" name="Google Shape;570;p27"/>
            <p:cNvSpPr txBox="1"/>
            <p:nvPr/>
          </p:nvSpPr>
          <p:spPr>
            <a:xfrm>
              <a:off x="1925830" y="805204"/>
              <a:ext cx="437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11</a:t>
              </a:r>
              <a:endParaRPr sz="1800" b="1">
                <a:solidFill>
                  <a:srgbClr val="33475B"/>
                </a:solidFill>
                <a:latin typeface="Avenir"/>
                <a:ea typeface="Avenir"/>
                <a:cs typeface="Avenir"/>
                <a:sym typeface="Avenir"/>
              </a:endParaRPr>
            </a:p>
          </p:txBody>
        </p:sp>
      </p:grpSp>
      <p:sp>
        <p:nvSpPr>
          <p:cNvPr id="571" name="Google Shape;571;p27"/>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572" name="Google Shape;572;p27"/>
          <p:cNvSpPr txBox="1"/>
          <p:nvPr/>
        </p:nvSpPr>
        <p:spPr>
          <a:xfrm>
            <a:off x="6477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Mensaje de marketing</a:t>
            </a:r>
            <a:endParaRPr b="1">
              <a:solidFill>
                <a:srgbClr val="33475B"/>
              </a:solidFill>
              <a:latin typeface="Avenir"/>
              <a:ea typeface="Avenir"/>
              <a:cs typeface="Avenir"/>
              <a:sym typeface="Avenir"/>
            </a:endParaRPr>
          </a:p>
        </p:txBody>
      </p:sp>
      <p:sp>
        <p:nvSpPr>
          <p:cNvPr id="573" name="Google Shape;573;p27"/>
          <p:cNvSpPr txBox="1"/>
          <p:nvPr/>
        </p:nvSpPr>
        <p:spPr>
          <a:xfrm>
            <a:off x="457200" y="1504950"/>
            <a:ext cx="23607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Respuesta a la problemática del cliente</a:t>
            </a:r>
            <a:endParaRPr>
              <a:solidFill>
                <a:srgbClr val="33475B"/>
              </a:solidFill>
              <a:latin typeface="Avenir"/>
              <a:ea typeface="Avenir"/>
              <a:cs typeface="Avenir"/>
              <a:sym typeface="Avenir"/>
            </a:endParaRPr>
          </a:p>
        </p:txBody>
      </p:sp>
      <p:sp>
        <p:nvSpPr>
          <p:cNvPr id="574" name="Google Shape;574;p27"/>
          <p:cNvSpPr txBox="1"/>
          <p:nvPr/>
        </p:nvSpPr>
        <p:spPr>
          <a:xfrm>
            <a:off x="824713" y="3329100"/>
            <a:ext cx="17748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Mensaje de ventas</a:t>
            </a:r>
            <a:endParaRPr b="1">
              <a:solidFill>
                <a:srgbClr val="33475B"/>
              </a:solidFill>
              <a:latin typeface="Avenir"/>
              <a:ea typeface="Avenir"/>
              <a:cs typeface="Avenir"/>
              <a:sym typeface="Avenir"/>
            </a:endParaRPr>
          </a:p>
        </p:txBody>
      </p:sp>
      <p:sp>
        <p:nvSpPr>
          <p:cNvPr id="575" name="Google Shape;575;p27"/>
          <p:cNvSpPr txBox="1"/>
          <p:nvPr/>
        </p:nvSpPr>
        <p:spPr>
          <a:xfrm>
            <a:off x="531763" y="3786300"/>
            <a:ext cx="23115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Respuesta de ventas para llegar al cliente</a:t>
            </a:r>
            <a:endParaRPr>
              <a:solidFill>
                <a:srgbClr val="33475B"/>
              </a:solidFill>
              <a:latin typeface="Avenir"/>
              <a:ea typeface="Avenir"/>
              <a:cs typeface="Avenir"/>
              <a:sym typeface="Avenir"/>
            </a:endParaRPr>
          </a:p>
        </p:txBody>
      </p:sp>
      <p:sp>
        <p:nvSpPr>
          <p:cNvPr id="576" name="Google Shape;576;p27"/>
          <p:cNvSpPr txBox="1"/>
          <p:nvPr/>
        </p:nvSpPr>
        <p:spPr>
          <a:xfrm>
            <a:off x="3506838" y="3320962"/>
            <a:ext cx="5105400" cy="276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Mensaje de ventas</a:t>
            </a:r>
            <a:endParaRPr sz="1200">
              <a:solidFill>
                <a:srgbClr val="33475B"/>
              </a:solidFill>
              <a:latin typeface="Avenir"/>
              <a:ea typeface="Avenir"/>
              <a:cs typeface="Avenir"/>
              <a:sym typeface="Avenir"/>
            </a:endParaRPr>
          </a:p>
        </p:txBody>
      </p:sp>
      <p:sp>
        <p:nvSpPr>
          <p:cNvPr id="577" name="Google Shape;577;p27"/>
          <p:cNvSpPr txBox="1"/>
          <p:nvPr/>
        </p:nvSpPr>
        <p:spPr>
          <a:xfrm>
            <a:off x="3581400" y="1144800"/>
            <a:ext cx="5105400" cy="276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Mensaje de marketing</a:t>
            </a:r>
            <a:endParaRPr>
              <a:solidFill>
                <a:srgbClr val="33475B"/>
              </a:solidFill>
              <a:latin typeface="Avenir"/>
              <a:ea typeface="Avenir"/>
              <a:cs typeface="Avenir"/>
              <a:sym typeface="Avenir"/>
            </a:endParaRPr>
          </a:p>
        </p:txBody>
      </p:sp>
      <p:sp>
        <p:nvSpPr>
          <p:cNvPr id="578" name="Google Shape;578;p27"/>
          <p:cNvSpPr txBox="1"/>
          <p:nvPr/>
        </p:nvSpPr>
        <p:spPr>
          <a:xfrm>
            <a:off x="7039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Cómo</a:t>
            </a:r>
            <a:endParaRPr sz="2200">
              <a:solidFill>
                <a:srgbClr val="33475B"/>
              </a:solidFill>
              <a:latin typeface="Avenir"/>
              <a:ea typeface="Avenir"/>
              <a:cs typeface="Avenir"/>
              <a:sym typeface="Avenir"/>
            </a:endParaRPr>
          </a:p>
        </p:txBody>
      </p:sp>
      <p:sp>
        <p:nvSpPr>
          <p:cNvPr id="579" name="Google Shape;579;p27"/>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rgbClr val="33475B"/>
                </a:solidFill>
                <a:latin typeface="Avenir"/>
                <a:ea typeface="Avenir"/>
                <a:cs typeface="Avenir"/>
                <a:sym typeface="Avenir"/>
              </a:rPr>
              <a:t>Nombre del buyer persona</a:t>
            </a:r>
            <a:endParaRPr>
              <a:solidFill>
                <a:srgbClr val="33475B"/>
              </a:solidFill>
              <a:latin typeface="Avenir"/>
              <a:ea typeface="Avenir"/>
              <a:cs typeface="Avenir"/>
              <a:sym typeface="Avenir"/>
            </a:endParaRPr>
          </a:p>
        </p:txBody>
      </p:sp>
      <p:pic>
        <p:nvPicPr>
          <p:cNvPr id="580" name="Google Shape;580;p27"/>
          <p:cNvPicPr preferRelativeResize="0"/>
          <p:nvPr/>
        </p:nvPicPr>
        <p:blipFill rotWithShape="1">
          <a:blip r:embed="rId3">
            <a:alphaModFix/>
          </a:blip>
          <a:srcRect/>
          <a:stretch/>
        </p:blipFill>
        <p:spPr>
          <a:xfrm>
            <a:off x="7556674" y="-510353"/>
            <a:ext cx="1942130" cy="2171024"/>
          </a:xfrm>
          <a:prstGeom prst="rect">
            <a:avLst/>
          </a:prstGeom>
          <a:noFill/>
          <a:ln>
            <a:noFill/>
          </a:ln>
        </p:spPr>
      </p:pic>
      <p:cxnSp>
        <p:nvCxnSpPr>
          <p:cNvPr id="581" name="Google Shape;581;p27"/>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582" name="Google Shape;582;p27"/>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583" name="Google Shape;583;p27"/>
          <p:cNvCxnSpPr/>
          <p:nvPr/>
        </p:nvCxnSpPr>
        <p:spPr>
          <a:xfrm>
            <a:off x="3858125" y="19106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584" name="Google Shape;584;p27"/>
          <p:cNvCxnSpPr/>
          <p:nvPr/>
        </p:nvCxnSpPr>
        <p:spPr>
          <a:xfrm>
            <a:off x="3858125" y="41444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585" name="Google Shape;585;p27"/>
          <p:cNvCxnSpPr/>
          <p:nvPr/>
        </p:nvCxnSpPr>
        <p:spPr>
          <a:xfrm>
            <a:off x="717813"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586" name="Google Shape;586;p27"/>
          <p:cNvCxnSpPr/>
          <p:nvPr/>
        </p:nvCxnSpPr>
        <p:spPr>
          <a:xfrm>
            <a:off x="717813" y="3741425"/>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587" name="Google Shape;587;p27"/>
          <p:cNvCxnSpPr/>
          <p:nvPr/>
        </p:nvCxnSpPr>
        <p:spPr>
          <a:xfrm flipH="1">
            <a:off x="3249198" y="1739782"/>
            <a:ext cx="2100" cy="1611600"/>
          </a:xfrm>
          <a:prstGeom prst="straightConnector1">
            <a:avLst/>
          </a:prstGeom>
          <a:noFill/>
          <a:ln w="28575" cap="flat" cmpd="sng">
            <a:solidFill>
              <a:schemeClr val="lt1"/>
            </a:solidFill>
            <a:prstDash val="dot"/>
            <a:round/>
            <a:headEnd type="none" w="med" len="med"/>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A78D1"/>
        </a:solidFill>
        <a:effectLst/>
      </p:bgPr>
    </p:bg>
    <p:spTree>
      <p:nvGrpSpPr>
        <p:cNvPr id="1" name="Shape 591"/>
        <p:cNvGrpSpPr/>
        <p:nvPr/>
      </p:nvGrpSpPr>
      <p:grpSpPr>
        <a:xfrm>
          <a:off x="0" y="0"/>
          <a:ext cx="0" cy="0"/>
          <a:chOff x="0" y="0"/>
          <a:chExt cx="0" cy="0"/>
        </a:xfrm>
      </p:grpSpPr>
      <p:grpSp>
        <p:nvGrpSpPr>
          <p:cNvPr id="592" name="Google Shape;592;p28"/>
          <p:cNvGrpSpPr/>
          <p:nvPr/>
        </p:nvGrpSpPr>
        <p:grpSpPr>
          <a:xfrm>
            <a:off x="3048000" y="297250"/>
            <a:ext cx="406500" cy="406500"/>
            <a:chOff x="1954591" y="797729"/>
            <a:chExt cx="406500" cy="406500"/>
          </a:xfrm>
        </p:grpSpPr>
        <p:sp>
          <p:nvSpPr>
            <p:cNvPr id="593" name="Google Shape;593;p28"/>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chemeClr val="lt1"/>
                </a:solidFill>
                <a:latin typeface="Avenir"/>
                <a:ea typeface="Avenir"/>
                <a:cs typeface="Avenir"/>
                <a:sym typeface="Avenir"/>
              </a:endParaRPr>
            </a:p>
          </p:txBody>
        </p:sp>
        <p:sp>
          <p:nvSpPr>
            <p:cNvPr id="594" name="Google Shape;594;p28"/>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chemeClr val="lt1"/>
                  </a:solidFill>
                  <a:latin typeface="Avenir"/>
                  <a:ea typeface="Avenir"/>
                  <a:cs typeface="Avenir"/>
                  <a:sym typeface="Avenir"/>
                </a:rPr>
                <a:t>1</a:t>
              </a:r>
              <a:endParaRPr>
                <a:solidFill>
                  <a:schemeClr val="lt1"/>
                </a:solidFill>
                <a:latin typeface="Avenir"/>
                <a:ea typeface="Avenir"/>
                <a:cs typeface="Avenir"/>
                <a:sym typeface="Avenir"/>
              </a:endParaRPr>
            </a:p>
          </p:txBody>
        </p:sp>
      </p:grpSp>
      <p:grpSp>
        <p:nvGrpSpPr>
          <p:cNvPr id="595" name="Google Shape;595;p28"/>
          <p:cNvGrpSpPr/>
          <p:nvPr/>
        </p:nvGrpSpPr>
        <p:grpSpPr>
          <a:xfrm>
            <a:off x="3048000" y="1200150"/>
            <a:ext cx="406500" cy="406500"/>
            <a:chOff x="1954591" y="797729"/>
            <a:chExt cx="406500" cy="406500"/>
          </a:xfrm>
        </p:grpSpPr>
        <p:sp>
          <p:nvSpPr>
            <p:cNvPr id="596" name="Google Shape;596;p28"/>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chemeClr val="lt1"/>
                </a:solidFill>
                <a:latin typeface="Avenir"/>
                <a:ea typeface="Avenir"/>
                <a:cs typeface="Avenir"/>
                <a:sym typeface="Avenir"/>
              </a:endParaRPr>
            </a:p>
          </p:txBody>
        </p:sp>
        <p:sp>
          <p:nvSpPr>
            <p:cNvPr id="597" name="Google Shape;597;p28"/>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chemeClr val="lt1"/>
                  </a:solidFill>
                  <a:latin typeface="Avenir"/>
                  <a:ea typeface="Avenir"/>
                  <a:cs typeface="Avenir"/>
                  <a:sym typeface="Avenir"/>
                </a:rPr>
                <a:t>2</a:t>
              </a:r>
              <a:endParaRPr>
                <a:solidFill>
                  <a:schemeClr val="lt1"/>
                </a:solidFill>
                <a:latin typeface="Avenir"/>
                <a:ea typeface="Avenir"/>
                <a:cs typeface="Avenir"/>
                <a:sym typeface="Avenir"/>
              </a:endParaRPr>
            </a:p>
          </p:txBody>
        </p:sp>
      </p:grpSp>
      <p:grpSp>
        <p:nvGrpSpPr>
          <p:cNvPr id="598" name="Google Shape;598;p28"/>
          <p:cNvGrpSpPr/>
          <p:nvPr/>
        </p:nvGrpSpPr>
        <p:grpSpPr>
          <a:xfrm>
            <a:off x="3048000" y="2546350"/>
            <a:ext cx="406500" cy="406500"/>
            <a:chOff x="1954591" y="797729"/>
            <a:chExt cx="406500" cy="406500"/>
          </a:xfrm>
        </p:grpSpPr>
        <p:sp>
          <p:nvSpPr>
            <p:cNvPr id="599" name="Google Shape;599;p28"/>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chemeClr val="lt1"/>
                </a:solidFill>
                <a:latin typeface="Avenir"/>
                <a:ea typeface="Avenir"/>
                <a:cs typeface="Avenir"/>
                <a:sym typeface="Avenir"/>
              </a:endParaRPr>
            </a:p>
          </p:txBody>
        </p:sp>
        <p:sp>
          <p:nvSpPr>
            <p:cNvPr id="600" name="Google Shape;600;p28"/>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chemeClr val="lt1"/>
                  </a:solidFill>
                  <a:latin typeface="Avenir"/>
                  <a:ea typeface="Avenir"/>
                  <a:cs typeface="Avenir"/>
                  <a:sym typeface="Avenir"/>
                </a:rPr>
                <a:t>3</a:t>
              </a:r>
              <a:endParaRPr>
                <a:solidFill>
                  <a:schemeClr val="lt1"/>
                </a:solidFill>
                <a:latin typeface="Avenir"/>
                <a:ea typeface="Avenir"/>
                <a:cs typeface="Avenir"/>
                <a:sym typeface="Avenir"/>
              </a:endParaRPr>
            </a:p>
          </p:txBody>
        </p:sp>
      </p:grpSp>
      <p:grpSp>
        <p:nvGrpSpPr>
          <p:cNvPr id="601" name="Google Shape;601;p28"/>
          <p:cNvGrpSpPr/>
          <p:nvPr/>
        </p:nvGrpSpPr>
        <p:grpSpPr>
          <a:xfrm>
            <a:off x="3048000" y="4019550"/>
            <a:ext cx="406500" cy="406500"/>
            <a:chOff x="1954591" y="797729"/>
            <a:chExt cx="406500" cy="406500"/>
          </a:xfrm>
        </p:grpSpPr>
        <p:sp>
          <p:nvSpPr>
            <p:cNvPr id="602" name="Google Shape;602;p28"/>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chemeClr val="lt1"/>
                </a:solidFill>
                <a:latin typeface="Avenir"/>
                <a:ea typeface="Avenir"/>
                <a:cs typeface="Avenir"/>
                <a:sym typeface="Avenir"/>
              </a:endParaRPr>
            </a:p>
          </p:txBody>
        </p:sp>
        <p:sp>
          <p:nvSpPr>
            <p:cNvPr id="603" name="Google Shape;603;p28"/>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chemeClr val="lt1"/>
                  </a:solidFill>
                  <a:latin typeface="Avenir"/>
                  <a:ea typeface="Avenir"/>
                  <a:cs typeface="Avenir"/>
                  <a:sym typeface="Avenir"/>
                </a:rPr>
                <a:t>4</a:t>
              </a:r>
              <a:endParaRPr>
                <a:solidFill>
                  <a:schemeClr val="lt1"/>
                </a:solidFill>
                <a:latin typeface="Avenir"/>
                <a:ea typeface="Avenir"/>
                <a:cs typeface="Avenir"/>
                <a:sym typeface="Avenir"/>
              </a:endParaRPr>
            </a:p>
          </p:txBody>
        </p:sp>
      </p:grpSp>
      <p:sp>
        <p:nvSpPr>
          <p:cNvPr id="604" name="Google Shape;604;p28"/>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605" name="Google Shape;605;p28"/>
          <p:cNvSpPr txBox="1"/>
          <p:nvPr/>
        </p:nvSpPr>
        <p:spPr>
          <a:xfrm>
            <a:off x="5334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chemeClr val="lt1"/>
                </a:solidFill>
                <a:latin typeface="Avenir"/>
                <a:ea typeface="Avenir"/>
                <a:cs typeface="Avenir"/>
                <a:sym typeface="Avenir"/>
              </a:rPr>
              <a:t>Perfil general</a:t>
            </a:r>
            <a:endParaRPr b="1">
              <a:solidFill>
                <a:schemeClr val="lt1"/>
              </a:solidFill>
              <a:latin typeface="Avenir"/>
              <a:ea typeface="Avenir"/>
              <a:cs typeface="Avenir"/>
              <a:sym typeface="Avenir"/>
            </a:endParaRPr>
          </a:p>
        </p:txBody>
      </p:sp>
      <p:sp>
        <p:nvSpPr>
          <p:cNvPr id="606" name="Google Shape;606;p28"/>
          <p:cNvSpPr txBox="1"/>
          <p:nvPr/>
        </p:nvSpPr>
        <p:spPr>
          <a:xfrm>
            <a:off x="457200" y="1504950"/>
            <a:ext cx="2360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i="0" u="none">
                <a:solidFill>
                  <a:schemeClr val="lt1"/>
                </a:solidFill>
                <a:latin typeface="Avenir"/>
                <a:ea typeface="Avenir"/>
                <a:cs typeface="Avenir"/>
                <a:sym typeface="Avenir"/>
              </a:rPr>
              <a:t>Trabajo, historia laboral, familia </a:t>
            </a:r>
            <a:endParaRPr>
              <a:solidFill>
                <a:schemeClr val="lt1"/>
              </a:solidFill>
              <a:latin typeface="Avenir"/>
              <a:ea typeface="Avenir"/>
              <a:cs typeface="Avenir"/>
              <a:sym typeface="Avenir"/>
            </a:endParaRPr>
          </a:p>
        </p:txBody>
      </p:sp>
      <p:sp>
        <p:nvSpPr>
          <p:cNvPr id="607" name="Google Shape;607;p28"/>
          <p:cNvSpPr txBox="1"/>
          <p:nvPr/>
        </p:nvSpPr>
        <p:spPr>
          <a:xfrm>
            <a:off x="762000" y="2190750"/>
            <a:ext cx="1774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chemeClr val="lt1"/>
                </a:solidFill>
                <a:latin typeface="Avenir"/>
                <a:ea typeface="Avenir"/>
                <a:cs typeface="Avenir"/>
                <a:sym typeface="Avenir"/>
              </a:rPr>
              <a:t>Características</a:t>
            </a:r>
            <a:r>
              <a:rPr lang="en-US" i="0" u="none">
                <a:solidFill>
                  <a:schemeClr val="lt1"/>
                </a:solidFill>
                <a:latin typeface="Avenir"/>
                <a:ea typeface="Avenir"/>
                <a:cs typeface="Avenir"/>
                <a:sym typeface="Avenir"/>
              </a:rPr>
              <a:t> </a:t>
            </a:r>
            <a:endParaRPr>
              <a:solidFill>
                <a:schemeClr val="lt1"/>
              </a:solidFill>
              <a:latin typeface="Avenir"/>
              <a:ea typeface="Avenir"/>
              <a:cs typeface="Avenir"/>
              <a:sym typeface="Avenir"/>
            </a:endParaRPr>
          </a:p>
          <a:p>
            <a:pPr marL="0" marR="0" lvl="0" indent="0" algn="ctr" rtl="0">
              <a:lnSpc>
                <a:spcPct val="100000"/>
              </a:lnSpc>
              <a:spcBef>
                <a:spcPts val="0"/>
              </a:spcBef>
              <a:spcAft>
                <a:spcPts val="0"/>
              </a:spcAft>
              <a:buClr>
                <a:srgbClr val="17375E"/>
              </a:buClr>
              <a:buSzPts val="2000"/>
              <a:buFont typeface="Calibri"/>
              <a:buNone/>
            </a:pPr>
            <a:r>
              <a:rPr lang="en-US">
                <a:solidFill>
                  <a:schemeClr val="lt1"/>
                </a:solidFill>
                <a:latin typeface="Avenir"/>
                <a:ea typeface="Avenir"/>
                <a:cs typeface="Avenir"/>
                <a:sym typeface="Avenir"/>
              </a:rPr>
              <a:t>sociodemográficas</a:t>
            </a:r>
            <a:endParaRPr>
              <a:solidFill>
                <a:schemeClr val="lt1"/>
              </a:solidFill>
              <a:latin typeface="Avenir"/>
              <a:ea typeface="Avenir"/>
              <a:cs typeface="Avenir"/>
              <a:sym typeface="Avenir"/>
            </a:endParaRPr>
          </a:p>
        </p:txBody>
      </p:sp>
      <p:sp>
        <p:nvSpPr>
          <p:cNvPr id="608" name="Google Shape;608;p28"/>
          <p:cNvSpPr txBox="1"/>
          <p:nvPr/>
        </p:nvSpPr>
        <p:spPr>
          <a:xfrm>
            <a:off x="609600" y="2952750"/>
            <a:ext cx="2311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i="0" u="none">
                <a:solidFill>
                  <a:schemeClr val="lt1"/>
                </a:solidFill>
                <a:latin typeface="Avenir"/>
                <a:ea typeface="Avenir"/>
                <a:cs typeface="Avenir"/>
                <a:sym typeface="Avenir"/>
              </a:rPr>
              <a:t>Edad, salario, ubicación, sexo</a:t>
            </a:r>
            <a:endParaRPr>
              <a:solidFill>
                <a:schemeClr val="lt1"/>
              </a:solidFill>
              <a:latin typeface="Avenir"/>
              <a:ea typeface="Avenir"/>
              <a:cs typeface="Avenir"/>
              <a:sym typeface="Avenir"/>
            </a:endParaRPr>
          </a:p>
        </p:txBody>
      </p:sp>
      <p:sp>
        <p:nvSpPr>
          <p:cNvPr id="609" name="Google Shape;609;p28"/>
          <p:cNvSpPr txBox="1"/>
          <p:nvPr/>
        </p:nvSpPr>
        <p:spPr>
          <a:xfrm>
            <a:off x="3581400" y="2214562"/>
            <a:ext cx="5105400" cy="9975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Género</a:t>
            </a:r>
            <a:endParaRPr>
              <a:solidFill>
                <a:schemeClr val="lt1"/>
              </a:solidFill>
              <a:latin typeface="Avenir"/>
              <a:ea typeface="Avenir"/>
              <a:cs typeface="Avenir"/>
              <a:sym typeface="Avenir"/>
            </a:endParaRPr>
          </a:p>
          <a:p>
            <a:pPr marL="285750" marR="0" lvl="0" indent="-285750" algn="l" rtl="0">
              <a:lnSpc>
                <a:spcPct val="130000"/>
              </a:lnSpc>
              <a:spcBef>
                <a:spcPts val="0"/>
              </a:spcBef>
              <a:spcAft>
                <a:spcPts val="0"/>
              </a:spcAft>
              <a:buClr>
                <a:schemeClr val="lt1"/>
              </a:buClr>
              <a:buSzPts val="1200"/>
              <a:buFont typeface="Avenir"/>
              <a:buChar char="•"/>
            </a:pPr>
            <a:r>
              <a:rPr lang="en-US" sz="1200" i="0" u="none">
                <a:solidFill>
                  <a:schemeClr val="lt1"/>
                </a:solidFill>
                <a:latin typeface="Avenir"/>
                <a:ea typeface="Avenir"/>
                <a:cs typeface="Avenir"/>
                <a:sym typeface="Avenir"/>
              </a:rPr>
              <a:t>Edad</a:t>
            </a:r>
            <a:endParaRPr>
              <a:solidFill>
                <a:schemeClr val="lt1"/>
              </a:solidFill>
              <a:latin typeface="Avenir"/>
              <a:ea typeface="Avenir"/>
              <a:cs typeface="Avenir"/>
              <a:sym typeface="Avenir"/>
            </a:endParaRPr>
          </a:p>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Promedio de ingresos</a:t>
            </a:r>
            <a:endParaRPr>
              <a:solidFill>
                <a:schemeClr val="lt1"/>
              </a:solidFill>
              <a:latin typeface="Avenir"/>
              <a:ea typeface="Avenir"/>
              <a:cs typeface="Avenir"/>
              <a:sym typeface="Avenir"/>
            </a:endParaRPr>
          </a:p>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Lugar de residencia</a:t>
            </a:r>
            <a:endParaRPr>
              <a:solidFill>
                <a:schemeClr val="lt1"/>
              </a:solidFill>
              <a:latin typeface="Avenir"/>
              <a:ea typeface="Avenir"/>
              <a:cs typeface="Avenir"/>
              <a:sym typeface="Avenir"/>
            </a:endParaRPr>
          </a:p>
        </p:txBody>
      </p:sp>
      <p:sp>
        <p:nvSpPr>
          <p:cNvPr id="610" name="Google Shape;610;p28"/>
          <p:cNvSpPr txBox="1"/>
          <p:nvPr/>
        </p:nvSpPr>
        <p:spPr>
          <a:xfrm>
            <a:off x="3581400" y="1006475"/>
            <a:ext cx="5105400" cy="75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Puesto de trabajo</a:t>
            </a:r>
            <a:endParaRPr>
              <a:solidFill>
                <a:schemeClr val="lt1"/>
              </a:solidFill>
              <a:latin typeface="Avenir"/>
              <a:ea typeface="Avenir"/>
              <a:cs typeface="Avenir"/>
              <a:sym typeface="Avenir"/>
            </a:endParaRPr>
          </a:p>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Antigüedad laboral</a:t>
            </a:r>
            <a:endParaRPr>
              <a:solidFill>
                <a:schemeClr val="lt1"/>
              </a:solidFill>
              <a:latin typeface="Avenir"/>
              <a:ea typeface="Avenir"/>
              <a:cs typeface="Avenir"/>
              <a:sym typeface="Avenir"/>
            </a:endParaRPr>
          </a:p>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Descripción de su entorno familiar</a:t>
            </a:r>
            <a:endParaRPr>
              <a:solidFill>
                <a:schemeClr val="lt1"/>
              </a:solidFill>
              <a:latin typeface="Avenir"/>
              <a:ea typeface="Avenir"/>
              <a:cs typeface="Avenir"/>
              <a:sym typeface="Avenir"/>
            </a:endParaRPr>
          </a:p>
        </p:txBody>
      </p:sp>
      <p:sp>
        <p:nvSpPr>
          <p:cNvPr id="611" name="Google Shape;611;p28"/>
          <p:cNvSpPr txBox="1"/>
          <p:nvPr/>
        </p:nvSpPr>
        <p:spPr>
          <a:xfrm>
            <a:off x="7039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chemeClr val="lt1"/>
                </a:solidFill>
                <a:latin typeface="Avenir"/>
                <a:ea typeface="Avenir"/>
                <a:cs typeface="Avenir"/>
                <a:sym typeface="Avenir"/>
              </a:rPr>
              <a:t>Quién</a:t>
            </a:r>
            <a:endParaRPr sz="2200">
              <a:solidFill>
                <a:schemeClr val="lt1"/>
              </a:solidFill>
              <a:latin typeface="Avenir"/>
              <a:ea typeface="Avenir"/>
              <a:cs typeface="Avenir"/>
              <a:sym typeface="Avenir"/>
            </a:endParaRPr>
          </a:p>
        </p:txBody>
      </p:sp>
      <p:sp>
        <p:nvSpPr>
          <p:cNvPr id="612" name="Google Shape;612;p28"/>
          <p:cNvSpPr txBox="1"/>
          <p:nvPr/>
        </p:nvSpPr>
        <p:spPr>
          <a:xfrm>
            <a:off x="533400" y="3713800"/>
            <a:ext cx="20652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chemeClr val="lt1"/>
                </a:solidFill>
                <a:latin typeface="Avenir"/>
                <a:ea typeface="Avenir"/>
                <a:cs typeface="Avenir"/>
                <a:sym typeface="Avenir"/>
              </a:rPr>
              <a:t>Descripción de la personalidad</a:t>
            </a:r>
            <a:endParaRPr>
              <a:solidFill>
                <a:schemeClr val="lt1"/>
              </a:solidFill>
              <a:latin typeface="Avenir"/>
              <a:ea typeface="Avenir"/>
              <a:cs typeface="Avenir"/>
              <a:sym typeface="Avenir"/>
            </a:endParaRPr>
          </a:p>
        </p:txBody>
      </p:sp>
      <p:sp>
        <p:nvSpPr>
          <p:cNvPr id="613" name="Google Shape;613;p28"/>
          <p:cNvSpPr txBox="1"/>
          <p:nvPr/>
        </p:nvSpPr>
        <p:spPr>
          <a:xfrm>
            <a:off x="381000" y="4324350"/>
            <a:ext cx="266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i="0" u="none">
                <a:solidFill>
                  <a:schemeClr val="lt1"/>
                </a:solidFill>
                <a:latin typeface="Avenir"/>
                <a:ea typeface="Avenir"/>
                <a:cs typeface="Avenir"/>
                <a:sym typeface="Avenir"/>
              </a:rPr>
              <a:t>Trato, personalidad, comunicación</a:t>
            </a:r>
            <a:endParaRPr>
              <a:solidFill>
                <a:schemeClr val="lt1"/>
              </a:solidFill>
              <a:latin typeface="Avenir"/>
              <a:ea typeface="Avenir"/>
              <a:cs typeface="Avenir"/>
              <a:sym typeface="Avenir"/>
            </a:endParaRPr>
          </a:p>
        </p:txBody>
      </p:sp>
      <p:sp>
        <p:nvSpPr>
          <p:cNvPr id="614" name="Google Shape;614;p28"/>
          <p:cNvSpPr txBox="1"/>
          <p:nvPr/>
        </p:nvSpPr>
        <p:spPr>
          <a:xfrm>
            <a:off x="3581400" y="3902075"/>
            <a:ext cx="5105400" cy="75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Tipo de personalidad (decisor, prescriptor, influenciador)</a:t>
            </a:r>
            <a:endParaRPr>
              <a:solidFill>
                <a:schemeClr val="lt1"/>
              </a:solidFill>
              <a:latin typeface="Avenir"/>
              <a:ea typeface="Avenir"/>
              <a:cs typeface="Avenir"/>
              <a:sym typeface="Avenir"/>
            </a:endParaRPr>
          </a:p>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Perfil dentro de la organización</a:t>
            </a:r>
            <a:endParaRPr>
              <a:solidFill>
                <a:schemeClr val="lt1"/>
              </a:solidFill>
              <a:latin typeface="Avenir"/>
              <a:ea typeface="Avenir"/>
              <a:cs typeface="Avenir"/>
              <a:sym typeface="Avenir"/>
            </a:endParaRPr>
          </a:p>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Preferencia en su trato cotidiano</a:t>
            </a:r>
            <a:endParaRPr>
              <a:solidFill>
                <a:schemeClr val="lt1"/>
              </a:solidFill>
              <a:latin typeface="Avenir"/>
              <a:ea typeface="Avenir"/>
              <a:cs typeface="Avenir"/>
              <a:sym typeface="Avenir"/>
            </a:endParaRPr>
          </a:p>
        </p:txBody>
      </p:sp>
      <p:sp>
        <p:nvSpPr>
          <p:cNvPr id="615" name="Google Shape;615;p28"/>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chemeClr val="lt1"/>
                </a:solidFill>
                <a:latin typeface="Avenir"/>
                <a:ea typeface="Avenir"/>
                <a:cs typeface="Avenir"/>
                <a:sym typeface="Avenir"/>
              </a:rPr>
              <a:t>Nombre del buyer persona</a:t>
            </a:r>
            <a:endParaRPr>
              <a:solidFill>
                <a:schemeClr val="lt1"/>
              </a:solidFill>
              <a:latin typeface="Avenir"/>
              <a:ea typeface="Avenir"/>
              <a:cs typeface="Avenir"/>
              <a:sym typeface="Avenir"/>
            </a:endParaRPr>
          </a:p>
        </p:txBody>
      </p:sp>
      <p:pic>
        <p:nvPicPr>
          <p:cNvPr id="616" name="Google Shape;616;p28"/>
          <p:cNvPicPr preferRelativeResize="0"/>
          <p:nvPr/>
        </p:nvPicPr>
        <p:blipFill rotWithShape="1">
          <a:blip r:embed="rId3">
            <a:alphaModFix/>
          </a:blip>
          <a:srcRect/>
          <a:stretch/>
        </p:blipFill>
        <p:spPr>
          <a:xfrm>
            <a:off x="7556674" y="-510353"/>
            <a:ext cx="1942130" cy="2171024"/>
          </a:xfrm>
          <a:prstGeom prst="rect">
            <a:avLst/>
          </a:prstGeom>
          <a:noFill/>
          <a:ln>
            <a:noFill/>
          </a:ln>
        </p:spPr>
      </p:pic>
      <p:cxnSp>
        <p:nvCxnSpPr>
          <p:cNvPr id="617" name="Google Shape;617;p28"/>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618" name="Google Shape;618;p28"/>
          <p:cNvCxnSpPr/>
          <p:nvPr/>
        </p:nvCxnSpPr>
        <p:spPr>
          <a:xfrm>
            <a:off x="3251198" y="666439"/>
            <a:ext cx="0" cy="533700"/>
          </a:xfrm>
          <a:prstGeom prst="straightConnector1">
            <a:avLst/>
          </a:prstGeom>
          <a:noFill/>
          <a:ln w="28575" cap="flat" cmpd="sng">
            <a:solidFill>
              <a:schemeClr val="lt1"/>
            </a:solidFill>
            <a:prstDash val="dot"/>
            <a:round/>
            <a:headEnd type="none" w="med" len="med"/>
            <a:tailEnd type="triangle" w="med" len="med"/>
          </a:ln>
        </p:spPr>
      </p:cxnSp>
      <p:cxnSp>
        <p:nvCxnSpPr>
          <p:cNvPr id="619" name="Google Shape;619;p28"/>
          <p:cNvCxnSpPr/>
          <p:nvPr/>
        </p:nvCxnSpPr>
        <p:spPr>
          <a:xfrm>
            <a:off x="3245348" y="1606539"/>
            <a:ext cx="0" cy="976800"/>
          </a:xfrm>
          <a:prstGeom prst="straightConnector1">
            <a:avLst/>
          </a:prstGeom>
          <a:noFill/>
          <a:ln w="28575" cap="flat" cmpd="sng">
            <a:solidFill>
              <a:schemeClr val="lt1"/>
            </a:solidFill>
            <a:prstDash val="dot"/>
            <a:round/>
            <a:headEnd type="none" w="med" len="med"/>
            <a:tailEnd type="triangle" w="med" len="med"/>
          </a:ln>
        </p:spPr>
      </p:cxnSp>
      <p:cxnSp>
        <p:nvCxnSpPr>
          <p:cNvPr id="620" name="Google Shape;620;p28"/>
          <p:cNvCxnSpPr/>
          <p:nvPr/>
        </p:nvCxnSpPr>
        <p:spPr>
          <a:xfrm>
            <a:off x="3261479" y="2923164"/>
            <a:ext cx="0" cy="1104000"/>
          </a:xfrm>
          <a:prstGeom prst="straightConnector1">
            <a:avLst/>
          </a:prstGeom>
          <a:noFill/>
          <a:ln w="28575" cap="flat" cmpd="sng">
            <a:solidFill>
              <a:schemeClr val="lt1"/>
            </a:solidFill>
            <a:prstDash val="dot"/>
            <a:round/>
            <a:headEnd type="none" w="med" len="med"/>
            <a:tailEnd type="triangle" w="med" len="med"/>
          </a:ln>
        </p:spPr>
      </p:cxnSp>
      <p:cxnSp>
        <p:nvCxnSpPr>
          <p:cNvPr id="621" name="Google Shape;621;p28"/>
          <p:cNvCxnSpPr/>
          <p:nvPr/>
        </p:nvCxnSpPr>
        <p:spPr>
          <a:xfrm>
            <a:off x="3816263" y="18344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622" name="Google Shape;622;p28"/>
          <p:cNvCxnSpPr/>
          <p:nvPr/>
        </p:nvCxnSpPr>
        <p:spPr>
          <a:xfrm>
            <a:off x="3816263" y="32942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623" name="Google Shape;623;p28"/>
          <p:cNvCxnSpPr/>
          <p:nvPr/>
        </p:nvCxnSpPr>
        <p:spPr>
          <a:xfrm>
            <a:off x="3816263" y="47540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624" name="Google Shape;624;p28"/>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625" name="Google Shape;625;p28"/>
          <p:cNvCxnSpPr/>
          <p:nvPr/>
        </p:nvCxnSpPr>
        <p:spPr>
          <a:xfrm>
            <a:off x="672575" y="278665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626" name="Google Shape;626;p28"/>
          <p:cNvCxnSpPr/>
          <p:nvPr/>
        </p:nvCxnSpPr>
        <p:spPr>
          <a:xfrm>
            <a:off x="672575"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627" name="Google Shape;627;p28"/>
          <p:cNvCxnSpPr/>
          <p:nvPr/>
        </p:nvCxnSpPr>
        <p:spPr>
          <a:xfrm>
            <a:off x="672575" y="4274825"/>
            <a:ext cx="1901400" cy="1170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6A78D1"/>
        </a:solidFill>
        <a:effectLst/>
      </p:bgPr>
    </p:bg>
    <p:spTree>
      <p:nvGrpSpPr>
        <p:cNvPr id="1" name="Shape 631"/>
        <p:cNvGrpSpPr/>
        <p:nvPr/>
      </p:nvGrpSpPr>
      <p:grpSpPr>
        <a:xfrm>
          <a:off x="0" y="0"/>
          <a:ext cx="0" cy="0"/>
          <a:chOff x="0" y="0"/>
          <a:chExt cx="0" cy="0"/>
        </a:xfrm>
      </p:grpSpPr>
      <p:grpSp>
        <p:nvGrpSpPr>
          <p:cNvPr id="632" name="Google Shape;632;p29"/>
          <p:cNvGrpSpPr/>
          <p:nvPr/>
        </p:nvGrpSpPr>
        <p:grpSpPr>
          <a:xfrm>
            <a:off x="3048000" y="1200150"/>
            <a:ext cx="406500" cy="406500"/>
            <a:chOff x="1954591" y="797729"/>
            <a:chExt cx="406500" cy="406500"/>
          </a:xfrm>
        </p:grpSpPr>
        <p:sp>
          <p:nvSpPr>
            <p:cNvPr id="633" name="Google Shape;633;p29"/>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chemeClr val="lt1"/>
                </a:solidFill>
                <a:latin typeface="Avenir"/>
                <a:ea typeface="Avenir"/>
                <a:cs typeface="Avenir"/>
                <a:sym typeface="Avenir"/>
              </a:endParaRPr>
            </a:p>
          </p:txBody>
        </p:sp>
        <p:sp>
          <p:nvSpPr>
            <p:cNvPr id="634" name="Google Shape;634;p29"/>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chemeClr val="lt1"/>
                  </a:solidFill>
                  <a:latin typeface="Avenir"/>
                  <a:ea typeface="Avenir"/>
                  <a:cs typeface="Avenir"/>
                  <a:sym typeface="Avenir"/>
                </a:rPr>
                <a:t>5</a:t>
              </a:r>
              <a:endParaRPr>
                <a:solidFill>
                  <a:schemeClr val="lt1"/>
                </a:solidFill>
                <a:latin typeface="Avenir"/>
                <a:ea typeface="Avenir"/>
                <a:cs typeface="Avenir"/>
                <a:sym typeface="Avenir"/>
              </a:endParaRPr>
            </a:p>
          </p:txBody>
        </p:sp>
      </p:grpSp>
      <p:grpSp>
        <p:nvGrpSpPr>
          <p:cNvPr id="635" name="Google Shape;635;p29"/>
          <p:cNvGrpSpPr/>
          <p:nvPr/>
        </p:nvGrpSpPr>
        <p:grpSpPr>
          <a:xfrm>
            <a:off x="3048000" y="2546350"/>
            <a:ext cx="406500" cy="406500"/>
            <a:chOff x="1954591" y="797729"/>
            <a:chExt cx="406500" cy="406500"/>
          </a:xfrm>
        </p:grpSpPr>
        <p:sp>
          <p:nvSpPr>
            <p:cNvPr id="636" name="Google Shape;636;p29"/>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chemeClr val="lt1"/>
                </a:solidFill>
                <a:latin typeface="Avenir"/>
                <a:ea typeface="Avenir"/>
                <a:cs typeface="Avenir"/>
                <a:sym typeface="Avenir"/>
              </a:endParaRPr>
            </a:p>
          </p:txBody>
        </p:sp>
        <p:sp>
          <p:nvSpPr>
            <p:cNvPr id="637" name="Google Shape;637;p29"/>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chemeClr val="lt1"/>
                  </a:solidFill>
                  <a:latin typeface="Avenir"/>
                  <a:ea typeface="Avenir"/>
                  <a:cs typeface="Avenir"/>
                  <a:sym typeface="Avenir"/>
                </a:rPr>
                <a:t>6</a:t>
              </a:r>
              <a:endParaRPr>
                <a:solidFill>
                  <a:schemeClr val="lt1"/>
                </a:solidFill>
                <a:latin typeface="Avenir"/>
                <a:ea typeface="Avenir"/>
                <a:cs typeface="Avenir"/>
                <a:sym typeface="Avenir"/>
              </a:endParaRPr>
            </a:p>
          </p:txBody>
        </p:sp>
      </p:grpSp>
      <p:grpSp>
        <p:nvGrpSpPr>
          <p:cNvPr id="638" name="Google Shape;638;p29"/>
          <p:cNvGrpSpPr/>
          <p:nvPr/>
        </p:nvGrpSpPr>
        <p:grpSpPr>
          <a:xfrm>
            <a:off x="3048000" y="4019550"/>
            <a:ext cx="406500" cy="406500"/>
            <a:chOff x="1954591" y="797729"/>
            <a:chExt cx="406500" cy="406500"/>
          </a:xfrm>
        </p:grpSpPr>
        <p:sp>
          <p:nvSpPr>
            <p:cNvPr id="639" name="Google Shape;639;p29"/>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chemeClr val="lt1"/>
                </a:solidFill>
                <a:latin typeface="Avenir"/>
                <a:ea typeface="Avenir"/>
                <a:cs typeface="Avenir"/>
                <a:sym typeface="Avenir"/>
              </a:endParaRPr>
            </a:p>
          </p:txBody>
        </p:sp>
        <p:sp>
          <p:nvSpPr>
            <p:cNvPr id="640" name="Google Shape;640;p29"/>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chemeClr val="lt1"/>
                  </a:solidFill>
                  <a:latin typeface="Avenir"/>
                  <a:ea typeface="Avenir"/>
                  <a:cs typeface="Avenir"/>
                  <a:sym typeface="Avenir"/>
                </a:rPr>
                <a:t>7</a:t>
              </a:r>
              <a:endParaRPr>
                <a:solidFill>
                  <a:schemeClr val="lt1"/>
                </a:solidFill>
                <a:latin typeface="Avenir"/>
                <a:ea typeface="Avenir"/>
                <a:cs typeface="Avenir"/>
                <a:sym typeface="Avenir"/>
              </a:endParaRPr>
            </a:p>
          </p:txBody>
        </p:sp>
      </p:grpSp>
      <p:sp>
        <p:nvSpPr>
          <p:cNvPr id="641" name="Google Shape;641;p29"/>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642" name="Google Shape;642;p29"/>
          <p:cNvSpPr txBox="1"/>
          <p:nvPr/>
        </p:nvSpPr>
        <p:spPr>
          <a:xfrm>
            <a:off x="6477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chemeClr val="lt1"/>
                </a:solidFill>
                <a:latin typeface="Avenir"/>
                <a:ea typeface="Avenir"/>
                <a:cs typeface="Avenir"/>
                <a:sym typeface="Avenir"/>
              </a:rPr>
              <a:t>Objetivos</a:t>
            </a:r>
            <a:endParaRPr b="1">
              <a:solidFill>
                <a:schemeClr val="lt1"/>
              </a:solidFill>
              <a:latin typeface="Avenir"/>
              <a:ea typeface="Avenir"/>
              <a:cs typeface="Avenir"/>
              <a:sym typeface="Avenir"/>
            </a:endParaRPr>
          </a:p>
        </p:txBody>
      </p:sp>
      <p:sp>
        <p:nvSpPr>
          <p:cNvPr id="643" name="Google Shape;643;p29"/>
          <p:cNvSpPr txBox="1"/>
          <p:nvPr/>
        </p:nvSpPr>
        <p:spPr>
          <a:xfrm>
            <a:off x="457200" y="1504950"/>
            <a:ext cx="23607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chemeClr val="lt1"/>
                </a:solidFill>
                <a:latin typeface="Avenir"/>
                <a:ea typeface="Avenir"/>
                <a:cs typeface="Avenir"/>
                <a:sym typeface="Avenir"/>
              </a:rPr>
              <a:t>Objetivos primarios y secundarios</a:t>
            </a:r>
            <a:endParaRPr>
              <a:solidFill>
                <a:schemeClr val="lt1"/>
              </a:solidFill>
              <a:latin typeface="Avenir"/>
              <a:ea typeface="Avenir"/>
              <a:cs typeface="Avenir"/>
              <a:sym typeface="Avenir"/>
            </a:endParaRPr>
          </a:p>
        </p:txBody>
      </p:sp>
      <p:sp>
        <p:nvSpPr>
          <p:cNvPr id="644" name="Google Shape;644;p29"/>
          <p:cNvSpPr txBox="1"/>
          <p:nvPr/>
        </p:nvSpPr>
        <p:spPr>
          <a:xfrm>
            <a:off x="826350" y="2495550"/>
            <a:ext cx="17748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chemeClr val="lt1"/>
                </a:solidFill>
                <a:latin typeface="Avenir"/>
                <a:ea typeface="Avenir"/>
                <a:cs typeface="Avenir"/>
                <a:sym typeface="Avenir"/>
              </a:rPr>
              <a:t>Retos</a:t>
            </a:r>
            <a:endParaRPr>
              <a:solidFill>
                <a:schemeClr val="lt1"/>
              </a:solidFill>
              <a:latin typeface="Avenir"/>
              <a:ea typeface="Avenir"/>
              <a:cs typeface="Avenir"/>
              <a:sym typeface="Avenir"/>
            </a:endParaRPr>
          </a:p>
        </p:txBody>
      </p:sp>
      <p:sp>
        <p:nvSpPr>
          <p:cNvPr id="645" name="Google Shape;645;p29"/>
          <p:cNvSpPr txBox="1"/>
          <p:nvPr/>
        </p:nvSpPr>
        <p:spPr>
          <a:xfrm>
            <a:off x="609600" y="2952750"/>
            <a:ext cx="2311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a:solidFill>
                  <a:schemeClr val="lt1"/>
                </a:solidFill>
                <a:latin typeface="Avenir"/>
                <a:ea typeface="Avenir"/>
                <a:cs typeface="Avenir"/>
                <a:sym typeface="Avenir"/>
              </a:rPr>
              <a:t>Retos primarios y secundarios</a:t>
            </a:r>
            <a:endParaRPr>
              <a:solidFill>
                <a:schemeClr val="lt1"/>
              </a:solidFill>
              <a:latin typeface="Avenir"/>
              <a:ea typeface="Avenir"/>
              <a:cs typeface="Avenir"/>
              <a:sym typeface="Avenir"/>
            </a:endParaRPr>
          </a:p>
        </p:txBody>
      </p:sp>
      <p:sp>
        <p:nvSpPr>
          <p:cNvPr id="646" name="Google Shape;646;p29"/>
          <p:cNvSpPr txBox="1"/>
          <p:nvPr/>
        </p:nvSpPr>
        <p:spPr>
          <a:xfrm>
            <a:off x="3581400" y="2522787"/>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Retos primarios</a:t>
            </a:r>
            <a:endParaRPr>
              <a:solidFill>
                <a:schemeClr val="lt1"/>
              </a:solidFill>
              <a:latin typeface="Avenir"/>
              <a:ea typeface="Avenir"/>
              <a:cs typeface="Avenir"/>
              <a:sym typeface="Avenir"/>
            </a:endParaRPr>
          </a:p>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Retos secundarios</a:t>
            </a:r>
            <a:endParaRPr>
              <a:solidFill>
                <a:schemeClr val="lt1"/>
              </a:solidFill>
              <a:latin typeface="Avenir"/>
              <a:ea typeface="Avenir"/>
              <a:cs typeface="Avenir"/>
              <a:sym typeface="Avenir"/>
            </a:endParaRPr>
          </a:p>
        </p:txBody>
      </p:sp>
      <p:sp>
        <p:nvSpPr>
          <p:cNvPr id="647" name="Google Shape;647;p29"/>
          <p:cNvSpPr txBox="1"/>
          <p:nvPr/>
        </p:nvSpPr>
        <p:spPr>
          <a:xfrm>
            <a:off x="3581400" y="1144800"/>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Objetivo primario</a:t>
            </a:r>
            <a:endParaRPr>
              <a:solidFill>
                <a:schemeClr val="lt1"/>
              </a:solidFill>
              <a:latin typeface="Avenir"/>
              <a:ea typeface="Avenir"/>
              <a:cs typeface="Avenir"/>
              <a:sym typeface="Avenir"/>
            </a:endParaRPr>
          </a:p>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Objetivo secundario</a:t>
            </a:r>
            <a:endParaRPr>
              <a:solidFill>
                <a:schemeClr val="lt1"/>
              </a:solidFill>
              <a:latin typeface="Avenir"/>
              <a:ea typeface="Avenir"/>
              <a:cs typeface="Avenir"/>
              <a:sym typeface="Avenir"/>
            </a:endParaRPr>
          </a:p>
        </p:txBody>
      </p:sp>
      <p:sp>
        <p:nvSpPr>
          <p:cNvPr id="648" name="Google Shape;648;p29"/>
          <p:cNvSpPr txBox="1"/>
          <p:nvPr/>
        </p:nvSpPr>
        <p:spPr>
          <a:xfrm>
            <a:off x="7039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chemeClr val="lt1"/>
                </a:solidFill>
                <a:latin typeface="Avenir"/>
                <a:ea typeface="Avenir"/>
                <a:cs typeface="Avenir"/>
                <a:sym typeface="Avenir"/>
              </a:rPr>
              <a:t>Qué</a:t>
            </a:r>
            <a:endParaRPr sz="2200">
              <a:solidFill>
                <a:schemeClr val="lt1"/>
              </a:solidFill>
              <a:latin typeface="Avenir"/>
              <a:ea typeface="Avenir"/>
              <a:cs typeface="Avenir"/>
              <a:sym typeface="Avenir"/>
            </a:endParaRPr>
          </a:p>
        </p:txBody>
      </p:sp>
      <p:sp>
        <p:nvSpPr>
          <p:cNvPr id="649" name="Google Shape;649;p29"/>
          <p:cNvSpPr txBox="1"/>
          <p:nvPr/>
        </p:nvSpPr>
        <p:spPr>
          <a:xfrm>
            <a:off x="685800" y="3867150"/>
            <a:ext cx="20652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chemeClr val="lt1"/>
                </a:solidFill>
                <a:latin typeface="Avenir"/>
                <a:ea typeface="Avenir"/>
                <a:cs typeface="Avenir"/>
                <a:sym typeface="Avenir"/>
              </a:rPr>
              <a:t>Planes de acción</a:t>
            </a:r>
            <a:endParaRPr>
              <a:solidFill>
                <a:schemeClr val="lt1"/>
              </a:solidFill>
              <a:latin typeface="Avenir"/>
              <a:ea typeface="Avenir"/>
              <a:cs typeface="Avenir"/>
              <a:sym typeface="Avenir"/>
            </a:endParaRPr>
          </a:p>
        </p:txBody>
      </p:sp>
      <p:sp>
        <p:nvSpPr>
          <p:cNvPr id="650" name="Google Shape;650;p29"/>
          <p:cNvSpPr txBox="1"/>
          <p:nvPr/>
        </p:nvSpPr>
        <p:spPr>
          <a:xfrm>
            <a:off x="381000" y="4324350"/>
            <a:ext cx="26670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chemeClr val="lt1"/>
                </a:solidFill>
                <a:latin typeface="Avenir"/>
                <a:ea typeface="Avenir"/>
                <a:cs typeface="Avenir"/>
                <a:sym typeface="Avenir"/>
              </a:rPr>
              <a:t>Para el cumplimiento de retos y objetivos</a:t>
            </a:r>
            <a:endParaRPr>
              <a:solidFill>
                <a:schemeClr val="lt1"/>
              </a:solidFill>
              <a:latin typeface="Avenir"/>
              <a:ea typeface="Avenir"/>
              <a:cs typeface="Avenir"/>
              <a:sym typeface="Avenir"/>
            </a:endParaRPr>
          </a:p>
        </p:txBody>
      </p:sp>
      <p:sp>
        <p:nvSpPr>
          <p:cNvPr id="651" name="Google Shape;651;p29"/>
          <p:cNvSpPr txBox="1"/>
          <p:nvPr/>
        </p:nvSpPr>
        <p:spPr>
          <a:xfrm>
            <a:off x="3581400" y="3964200"/>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Plan de acción para superar los retos </a:t>
            </a:r>
            <a:endParaRPr>
              <a:solidFill>
                <a:schemeClr val="lt1"/>
              </a:solidFill>
              <a:latin typeface="Avenir"/>
              <a:ea typeface="Avenir"/>
              <a:cs typeface="Avenir"/>
              <a:sym typeface="Avenir"/>
            </a:endParaRPr>
          </a:p>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Plan de acción para el cumplimiento de objetivos</a:t>
            </a:r>
            <a:endParaRPr>
              <a:solidFill>
                <a:schemeClr val="lt1"/>
              </a:solidFill>
              <a:latin typeface="Avenir"/>
              <a:ea typeface="Avenir"/>
              <a:cs typeface="Avenir"/>
              <a:sym typeface="Avenir"/>
            </a:endParaRPr>
          </a:p>
        </p:txBody>
      </p:sp>
      <p:sp>
        <p:nvSpPr>
          <p:cNvPr id="652" name="Google Shape;652;p29"/>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chemeClr val="lt1"/>
                </a:solidFill>
                <a:latin typeface="Avenir"/>
                <a:ea typeface="Avenir"/>
                <a:cs typeface="Avenir"/>
                <a:sym typeface="Avenir"/>
              </a:rPr>
              <a:t>Nombre del buyer persona</a:t>
            </a:r>
            <a:endParaRPr>
              <a:solidFill>
                <a:schemeClr val="lt1"/>
              </a:solidFill>
              <a:latin typeface="Avenir"/>
              <a:ea typeface="Avenir"/>
              <a:cs typeface="Avenir"/>
              <a:sym typeface="Avenir"/>
            </a:endParaRPr>
          </a:p>
        </p:txBody>
      </p:sp>
      <p:pic>
        <p:nvPicPr>
          <p:cNvPr id="653" name="Google Shape;653;p29"/>
          <p:cNvPicPr preferRelativeResize="0"/>
          <p:nvPr/>
        </p:nvPicPr>
        <p:blipFill rotWithShape="1">
          <a:blip r:embed="rId3">
            <a:alphaModFix/>
          </a:blip>
          <a:srcRect/>
          <a:stretch/>
        </p:blipFill>
        <p:spPr>
          <a:xfrm>
            <a:off x="7556674" y="-510353"/>
            <a:ext cx="1942130" cy="2171024"/>
          </a:xfrm>
          <a:prstGeom prst="rect">
            <a:avLst/>
          </a:prstGeom>
          <a:noFill/>
          <a:ln>
            <a:noFill/>
          </a:ln>
        </p:spPr>
      </p:pic>
      <p:cxnSp>
        <p:nvCxnSpPr>
          <p:cNvPr id="654" name="Google Shape;654;p29"/>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655" name="Google Shape;655;p29"/>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656" name="Google Shape;656;p29"/>
          <p:cNvCxnSpPr/>
          <p:nvPr/>
        </p:nvCxnSpPr>
        <p:spPr>
          <a:xfrm flipH="1">
            <a:off x="3234408" y="1661932"/>
            <a:ext cx="21900" cy="891900"/>
          </a:xfrm>
          <a:prstGeom prst="straightConnector1">
            <a:avLst/>
          </a:prstGeom>
          <a:noFill/>
          <a:ln w="28575" cap="flat" cmpd="sng">
            <a:solidFill>
              <a:schemeClr val="lt1"/>
            </a:solidFill>
            <a:prstDash val="dot"/>
            <a:round/>
            <a:headEnd type="none" w="med" len="med"/>
            <a:tailEnd type="triangle" w="med" len="med"/>
          </a:ln>
        </p:spPr>
      </p:cxnSp>
      <p:cxnSp>
        <p:nvCxnSpPr>
          <p:cNvPr id="657" name="Google Shape;657;p29"/>
          <p:cNvCxnSpPr/>
          <p:nvPr/>
        </p:nvCxnSpPr>
        <p:spPr>
          <a:xfrm>
            <a:off x="3245358" y="2923164"/>
            <a:ext cx="0" cy="1104000"/>
          </a:xfrm>
          <a:prstGeom prst="straightConnector1">
            <a:avLst/>
          </a:prstGeom>
          <a:noFill/>
          <a:ln w="28575" cap="flat" cmpd="sng">
            <a:solidFill>
              <a:schemeClr val="lt1"/>
            </a:solidFill>
            <a:prstDash val="dot"/>
            <a:round/>
            <a:headEnd type="none" w="med" len="med"/>
            <a:tailEnd type="triangle" w="med" len="med"/>
          </a:ln>
        </p:spPr>
      </p:cxnSp>
      <p:cxnSp>
        <p:nvCxnSpPr>
          <p:cNvPr id="658" name="Google Shape;658;p29"/>
          <p:cNvCxnSpPr/>
          <p:nvPr/>
        </p:nvCxnSpPr>
        <p:spPr>
          <a:xfrm>
            <a:off x="3858125" y="17582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659" name="Google Shape;659;p29"/>
          <p:cNvCxnSpPr/>
          <p:nvPr/>
        </p:nvCxnSpPr>
        <p:spPr>
          <a:xfrm>
            <a:off x="3858125" y="46778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660" name="Google Shape;660;p29"/>
          <p:cNvCxnSpPr/>
          <p:nvPr/>
        </p:nvCxnSpPr>
        <p:spPr>
          <a:xfrm>
            <a:off x="717813"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661" name="Google Shape;661;p29"/>
          <p:cNvCxnSpPr/>
          <p:nvPr/>
        </p:nvCxnSpPr>
        <p:spPr>
          <a:xfrm>
            <a:off x="717813" y="4274825"/>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662" name="Google Shape;662;p29"/>
          <p:cNvCxnSpPr/>
          <p:nvPr/>
        </p:nvCxnSpPr>
        <p:spPr>
          <a:xfrm>
            <a:off x="717813" y="28722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663" name="Google Shape;663;p29"/>
          <p:cNvCxnSpPr/>
          <p:nvPr/>
        </p:nvCxnSpPr>
        <p:spPr>
          <a:xfrm>
            <a:off x="3858125" y="3283975"/>
            <a:ext cx="3536100" cy="30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6A78D1"/>
        </a:solidFill>
        <a:effectLst/>
      </p:bgPr>
    </p:bg>
    <p:spTree>
      <p:nvGrpSpPr>
        <p:cNvPr id="1" name="Shape 667"/>
        <p:cNvGrpSpPr/>
        <p:nvPr/>
      </p:nvGrpSpPr>
      <p:grpSpPr>
        <a:xfrm>
          <a:off x="0" y="0"/>
          <a:ext cx="0" cy="0"/>
          <a:chOff x="0" y="0"/>
          <a:chExt cx="0" cy="0"/>
        </a:xfrm>
      </p:grpSpPr>
      <p:grpSp>
        <p:nvGrpSpPr>
          <p:cNvPr id="668" name="Google Shape;668;p30"/>
          <p:cNvGrpSpPr/>
          <p:nvPr/>
        </p:nvGrpSpPr>
        <p:grpSpPr>
          <a:xfrm>
            <a:off x="3048000" y="1200150"/>
            <a:ext cx="406500" cy="406500"/>
            <a:chOff x="1954591" y="797729"/>
            <a:chExt cx="406500" cy="406500"/>
          </a:xfrm>
        </p:grpSpPr>
        <p:sp>
          <p:nvSpPr>
            <p:cNvPr id="669" name="Google Shape;669;p30"/>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670" name="Google Shape;670;p30"/>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8</a:t>
              </a:r>
              <a:endParaRPr>
                <a:solidFill>
                  <a:srgbClr val="33475B"/>
                </a:solidFill>
                <a:latin typeface="Avenir"/>
                <a:ea typeface="Avenir"/>
                <a:cs typeface="Avenir"/>
                <a:sym typeface="Avenir"/>
              </a:endParaRPr>
            </a:p>
          </p:txBody>
        </p:sp>
      </p:grpSp>
      <p:grpSp>
        <p:nvGrpSpPr>
          <p:cNvPr id="671" name="Google Shape;671;p30"/>
          <p:cNvGrpSpPr/>
          <p:nvPr/>
        </p:nvGrpSpPr>
        <p:grpSpPr>
          <a:xfrm>
            <a:off x="3021763" y="3376300"/>
            <a:ext cx="406500" cy="406500"/>
            <a:chOff x="1954591" y="797729"/>
            <a:chExt cx="406500" cy="406500"/>
          </a:xfrm>
        </p:grpSpPr>
        <p:sp>
          <p:nvSpPr>
            <p:cNvPr id="672" name="Google Shape;672;p30"/>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673" name="Google Shape;673;p30"/>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9</a:t>
              </a:r>
              <a:endParaRPr>
                <a:solidFill>
                  <a:srgbClr val="33475B"/>
                </a:solidFill>
                <a:latin typeface="Avenir"/>
                <a:ea typeface="Avenir"/>
                <a:cs typeface="Avenir"/>
                <a:sym typeface="Avenir"/>
              </a:endParaRPr>
            </a:p>
          </p:txBody>
        </p:sp>
      </p:grpSp>
      <p:sp>
        <p:nvSpPr>
          <p:cNvPr id="674" name="Google Shape;674;p30"/>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675" name="Google Shape;675;p30"/>
          <p:cNvSpPr txBox="1"/>
          <p:nvPr/>
        </p:nvSpPr>
        <p:spPr>
          <a:xfrm>
            <a:off x="6477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chemeClr val="lt1"/>
                </a:solidFill>
                <a:latin typeface="Avenir"/>
                <a:ea typeface="Avenir"/>
                <a:cs typeface="Avenir"/>
                <a:sym typeface="Avenir"/>
              </a:rPr>
              <a:t>Comentarios</a:t>
            </a:r>
            <a:endParaRPr b="1">
              <a:solidFill>
                <a:schemeClr val="lt1"/>
              </a:solidFill>
              <a:latin typeface="Avenir"/>
              <a:ea typeface="Avenir"/>
              <a:cs typeface="Avenir"/>
              <a:sym typeface="Avenir"/>
            </a:endParaRPr>
          </a:p>
        </p:txBody>
      </p:sp>
      <p:sp>
        <p:nvSpPr>
          <p:cNvPr id="676" name="Google Shape;676;p30"/>
          <p:cNvSpPr txBox="1"/>
          <p:nvPr/>
        </p:nvSpPr>
        <p:spPr>
          <a:xfrm>
            <a:off x="457200" y="1504950"/>
            <a:ext cx="23607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chemeClr val="lt1"/>
                </a:solidFill>
                <a:latin typeface="Avenir"/>
                <a:ea typeface="Avenir"/>
                <a:cs typeface="Avenir"/>
                <a:sym typeface="Avenir"/>
              </a:rPr>
              <a:t>Testimonios sobre retos y objetivos</a:t>
            </a:r>
            <a:endParaRPr>
              <a:solidFill>
                <a:schemeClr val="lt1"/>
              </a:solidFill>
              <a:latin typeface="Avenir"/>
              <a:ea typeface="Avenir"/>
              <a:cs typeface="Avenir"/>
              <a:sym typeface="Avenir"/>
            </a:endParaRPr>
          </a:p>
        </p:txBody>
      </p:sp>
      <p:sp>
        <p:nvSpPr>
          <p:cNvPr id="677" name="Google Shape;677;p30"/>
          <p:cNvSpPr txBox="1"/>
          <p:nvPr/>
        </p:nvSpPr>
        <p:spPr>
          <a:xfrm>
            <a:off x="748513" y="3024300"/>
            <a:ext cx="1774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chemeClr val="lt1"/>
                </a:solidFill>
                <a:latin typeface="Avenir"/>
                <a:ea typeface="Avenir"/>
                <a:cs typeface="Avenir"/>
                <a:sym typeface="Avenir"/>
              </a:rPr>
              <a:t>Áreas de oportunidad</a:t>
            </a:r>
            <a:endParaRPr b="1">
              <a:solidFill>
                <a:schemeClr val="lt1"/>
              </a:solidFill>
              <a:latin typeface="Avenir"/>
              <a:ea typeface="Avenir"/>
              <a:cs typeface="Avenir"/>
              <a:sym typeface="Avenir"/>
            </a:endParaRPr>
          </a:p>
        </p:txBody>
      </p:sp>
      <p:sp>
        <p:nvSpPr>
          <p:cNvPr id="678" name="Google Shape;678;p30"/>
          <p:cNvSpPr txBox="1"/>
          <p:nvPr/>
        </p:nvSpPr>
        <p:spPr>
          <a:xfrm>
            <a:off x="531763" y="3710100"/>
            <a:ext cx="2311500" cy="75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chemeClr val="lt1"/>
                </a:solidFill>
                <a:latin typeface="Avenir"/>
                <a:ea typeface="Avenir"/>
                <a:cs typeface="Avenir"/>
                <a:sym typeface="Avenir"/>
              </a:rPr>
              <a:t>Argumentos para no mantener un relación comercial con nosotros</a:t>
            </a:r>
            <a:endParaRPr>
              <a:solidFill>
                <a:schemeClr val="lt1"/>
              </a:solidFill>
              <a:latin typeface="Avenir"/>
              <a:ea typeface="Avenir"/>
              <a:cs typeface="Avenir"/>
              <a:sym typeface="Avenir"/>
            </a:endParaRPr>
          </a:p>
        </p:txBody>
      </p:sp>
      <p:sp>
        <p:nvSpPr>
          <p:cNvPr id="679" name="Google Shape;679;p30"/>
          <p:cNvSpPr txBox="1"/>
          <p:nvPr/>
        </p:nvSpPr>
        <p:spPr>
          <a:xfrm>
            <a:off x="3506838" y="3320962"/>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Razones para no adquirir nuestro producto o servicio</a:t>
            </a:r>
            <a:endParaRPr>
              <a:solidFill>
                <a:schemeClr val="lt1"/>
              </a:solidFill>
              <a:latin typeface="Avenir"/>
              <a:ea typeface="Avenir"/>
              <a:cs typeface="Avenir"/>
              <a:sym typeface="Avenir"/>
            </a:endParaRPr>
          </a:p>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Razones para no adquirir nuestro producto o servicio</a:t>
            </a:r>
            <a:endParaRPr sz="1200">
              <a:solidFill>
                <a:schemeClr val="lt1"/>
              </a:solidFill>
              <a:latin typeface="Avenir"/>
              <a:ea typeface="Avenir"/>
              <a:cs typeface="Avenir"/>
              <a:sym typeface="Avenir"/>
            </a:endParaRPr>
          </a:p>
        </p:txBody>
      </p:sp>
      <p:sp>
        <p:nvSpPr>
          <p:cNvPr id="680" name="Google Shape;680;p30"/>
          <p:cNvSpPr txBox="1"/>
          <p:nvPr/>
        </p:nvSpPr>
        <p:spPr>
          <a:xfrm>
            <a:off x="3581400" y="1144800"/>
            <a:ext cx="5105400" cy="7881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Testimonio sobre retos</a:t>
            </a:r>
            <a:endParaRPr sz="1200">
              <a:solidFill>
                <a:schemeClr val="lt1"/>
              </a:solidFill>
              <a:latin typeface="Avenir"/>
              <a:ea typeface="Avenir"/>
              <a:cs typeface="Avenir"/>
              <a:sym typeface="Avenir"/>
            </a:endParaRPr>
          </a:p>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Testimonio sobre objetivos</a:t>
            </a:r>
            <a:endParaRPr sz="1200">
              <a:solidFill>
                <a:schemeClr val="lt1"/>
              </a:solidFill>
              <a:latin typeface="Avenir"/>
              <a:ea typeface="Avenir"/>
              <a:cs typeface="Avenir"/>
              <a:sym typeface="Avenir"/>
            </a:endParaRPr>
          </a:p>
          <a:p>
            <a:pPr marL="0" marR="0" lvl="0" indent="0" algn="l" rtl="0">
              <a:lnSpc>
                <a:spcPct val="130000"/>
              </a:lnSpc>
              <a:spcBef>
                <a:spcPts val="0"/>
              </a:spcBef>
              <a:spcAft>
                <a:spcPts val="0"/>
              </a:spcAft>
              <a:buNone/>
            </a:pPr>
            <a:endParaRPr>
              <a:solidFill>
                <a:schemeClr val="lt1"/>
              </a:solidFill>
              <a:latin typeface="Avenir"/>
              <a:ea typeface="Avenir"/>
              <a:cs typeface="Avenir"/>
              <a:sym typeface="Avenir"/>
            </a:endParaRPr>
          </a:p>
        </p:txBody>
      </p:sp>
      <p:sp>
        <p:nvSpPr>
          <p:cNvPr id="681" name="Google Shape;681;p30"/>
          <p:cNvSpPr txBox="1"/>
          <p:nvPr/>
        </p:nvSpPr>
        <p:spPr>
          <a:xfrm>
            <a:off x="7801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chemeClr val="lt1"/>
                </a:solidFill>
                <a:latin typeface="Avenir"/>
                <a:ea typeface="Avenir"/>
                <a:cs typeface="Avenir"/>
                <a:sym typeface="Avenir"/>
              </a:rPr>
              <a:t>Por qué</a:t>
            </a:r>
            <a:endParaRPr sz="2200">
              <a:solidFill>
                <a:schemeClr val="lt1"/>
              </a:solidFill>
              <a:latin typeface="Avenir"/>
              <a:ea typeface="Avenir"/>
              <a:cs typeface="Avenir"/>
              <a:sym typeface="Avenir"/>
            </a:endParaRPr>
          </a:p>
        </p:txBody>
      </p:sp>
      <p:sp>
        <p:nvSpPr>
          <p:cNvPr id="682" name="Google Shape;682;p30"/>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chemeClr val="lt1"/>
                </a:solidFill>
                <a:latin typeface="Avenir"/>
                <a:ea typeface="Avenir"/>
                <a:cs typeface="Avenir"/>
                <a:sym typeface="Avenir"/>
              </a:rPr>
              <a:t>Nombre del buyer persona</a:t>
            </a:r>
            <a:endParaRPr>
              <a:solidFill>
                <a:schemeClr val="lt1"/>
              </a:solidFill>
              <a:latin typeface="Avenir"/>
              <a:ea typeface="Avenir"/>
              <a:cs typeface="Avenir"/>
              <a:sym typeface="Avenir"/>
            </a:endParaRPr>
          </a:p>
        </p:txBody>
      </p:sp>
      <p:pic>
        <p:nvPicPr>
          <p:cNvPr id="683" name="Google Shape;683;p30"/>
          <p:cNvPicPr preferRelativeResize="0"/>
          <p:nvPr/>
        </p:nvPicPr>
        <p:blipFill rotWithShape="1">
          <a:blip r:embed="rId3">
            <a:alphaModFix/>
          </a:blip>
          <a:srcRect/>
          <a:stretch/>
        </p:blipFill>
        <p:spPr>
          <a:xfrm>
            <a:off x="7556674" y="-510353"/>
            <a:ext cx="1942130" cy="2171024"/>
          </a:xfrm>
          <a:prstGeom prst="rect">
            <a:avLst/>
          </a:prstGeom>
          <a:noFill/>
          <a:ln>
            <a:noFill/>
          </a:ln>
        </p:spPr>
      </p:pic>
      <p:cxnSp>
        <p:nvCxnSpPr>
          <p:cNvPr id="684" name="Google Shape;684;p30"/>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685" name="Google Shape;685;p30"/>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686" name="Google Shape;686;p30"/>
          <p:cNvCxnSpPr/>
          <p:nvPr/>
        </p:nvCxnSpPr>
        <p:spPr>
          <a:xfrm flipH="1">
            <a:off x="3249198" y="1739782"/>
            <a:ext cx="2100" cy="1611600"/>
          </a:xfrm>
          <a:prstGeom prst="straightConnector1">
            <a:avLst/>
          </a:prstGeom>
          <a:noFill/>
          <a:ln w="28575" cap="flat" cmpd="sng">
            <a:solidFill>
              <a:srgbClr val="FFFFFF"/>
            </a:solidFill>
            <a:prstDash val="dot"/>
            <a:round/>
            <a:headEnd type="none" w="med" len="med"/>
            <a:tailEnd type="triangle" w="med" len="med"/>
          </a:ln>
        </p:spPr>
      </p:cxnSp>
      <p:cxnSp>
        <p:nvCxnSpPr>
          <p:cNvPr id="687" name="Google Shape;687;p30"/>
          <p:cNvCxnSpPr/>
          <p:nvPr/>
        </p:nvCxnSpPr>
        <p:spPr>
          <a:xfrm>
            <a:off x="3858125" y="21392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688" name="Google Shape;688;p30"/>
          <p:cNvCxnSpPr/>
          <p:nvPr/>
        </p:nvCxnSpPr>
        <p:spPr>
          <a:xfrm>
            <a:off x="3858125" y="41444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689" name="Google Shape;689;p30"/>
          <p:cNvCxnSpPr/>
          <p:nvPr/>
        </p:nvCxnSpPr>
        <p:spPr>
          <a:xfrm>
            <a:off x="717813"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690" name="Google Shape;690;p30"/>
          <p:cNvCxnSpPr/>
          <p:nvPr/>
        </p:nvCxnSpPr>
        <p:spPr>
          <a:xfrm>
            <a:off x="717813" y="3589025"/>
            <a:ext cx="1901400" cy="1170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6A78D1"/>
        </a:solidFill>
        <a:effectLst/>
      </p:bgPr>
    </p:bg>
    <p:spTree>
      <p:nvGrpSpPr>
        <p:cNvPr id="1" name="Shape 694"/>
        <p:cNvGrpSpPr/>
        <p:nvPr/>
      </p:nvGrpSpPr>
      <p:grpSpPr>
        <a:xfrm>
          <a:off x="0" y="0"/>
          <a:ext cx="0" cy="0"/>
          <a:chOff x="0" y="0"/>
          <a:chExt cx="0" cy="0"/>
        </a:xfrm>
      </p:grpSpPr>
      <p:grpSp>
        <p:nvGrpSpPr>
          <p:cNvPr id="695" name="Google Shape;695;p31"/>
          <p:cNvGrpSpPr/>
          <p:nvPr/>
        </p:nvGrpSpPr>
        <p:grpSpPr>
          <a:xfrm>
            <a:off x="3019228" y="1200150"/>
            <a:ext cx="595500" cy="406500"/>
            <a:chOff x="1925819" y="797729"/>
            <a:chExt cx="595500" cy="406500"/>
          </a:xfrm>
        </p:grpSpPr>
        <p:sp>
          <p:nvSpPr>
            <p:cNvPr id="696" name="Google Shape;696;p31"/>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chemeClr val="lt1"/>
                </a:solidFill>
                <a:latin typeface="Avenir"/>
                <a:ea typeface="Avenir"/>
                <a:cs typeface="Avenir"/>
                <a:sym typeface="Avenir"/>
              </a:endParaRPr>
            </a:p>
          </p:txBody>
        </p:sp>
        <p:sp>
          <p:nvSpPr>
            <p:cNvPr id="697" name="Google Shape;697;p31"/>
            <p:cNvSpPr txBox="1"/>
            <p:nvPr/>
          </p:nvSpPr>
          <p:spPr>
            <a:xfrm>
              <a:off x="1925819" y="805204"/>
              <a:ext cx="5955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chemeClr val="lt1"/>
                  </a:solidFill>
                  <a:latin typeface="Avenir"/>
                  <a:ea typeface="Avenir"/>
                  <a:cs typeface="Avenir"/>
                  <a:sym typeface="Avenir"/>
                </a:rPr>
                <a:t>10</a:t>
              </a:r>
              <a:endParaRPr>
                <a:solidFill>
                  <a:schemeClr val="lt1"/>
                </a:solidFill>
                <a:latin typeface="Avenir"/>
                <a:ea typeface="Avenir"/>
                <a:cs typeface="Avenir"/>
                <a:sym typeface="Avenir"/>
              </a:endParaRPr>
            </a:p>
          </p:txBody>
        </p:sp>
      </p:grpSp>
      <p:grpSp>
        <p:nvGrpSpPr>
          <p:cNvPr id="698" name="Google Shape;698;p31"/>
          <p:cNvGrpSpPr/>
          <p:nvPr/>
        </p:nvGrpSpPr>
        <p:grpSpPr>
          <a:xfrm>
            <a:off x="2993001" y="3376300"/>
            <a:ext cx="437700" cy="406500"/>
            <a:chOff x="1925830" y="797729"/>
            <a:chExt cx="437700" cy="406500"/>
          </a:xfrm>
        </p:grpSpPr>
        <p:sp>
          <p:nvSpPr>
            <p:cNvPr id="699" name="Google Shape;699;p31"/>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chemeClr val="lt1"/>
                </a:solidFill>
                <a:latin typeface="Avenir"/>
                <a:ea typeface="Avenir"/>
                <a:cs typeface="Avenir"/>
                <a:sym typeface="Avenir"/>
              </a:endParaRPr>
            </a:p>
          </p:txBody>
        </p:sp>
        <p:sp>
          <p:nvSpPr>
            <p:cNvPr id="700" name="Google Shape;700;p31"/>
            <p:cNvSpPr txBox="1"/>
            <p:nvPr/>
          </p:nvSpPr>
          <p:spPr>
            <a:xfrm>
              <a:off x="1925830" y="805204"/>
              <a:ext cx="437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chemeClr val="lt1"/>
                  </a:solidFill>
                  <a:latin typeface="Avenir"/>
                  <a:ea typeface="Avenir"/>
                  <a:cs typeface="Avenir"/>
                  <a:sym typeface="Avenir"/>
                </a:rPr>
                <a:t>11</a:t>
              </a:r>
              <a:endParaRPr sz="1800" b="1">
                <a:solidFill>
                  <a:schemeClr val="lt1"/>
                </a:solidFill>
                <a:latin typeface="Avenir"/>
                <a:ea typeface="Avenir"/>
                <a:cs typeface="Avenir"/>
                <a:sym typeface="Avenir"/>
              </a:endParaRPr>
            </a:p>
          </p:txBody>
        </p:sp>
      </p:grpSp>
      <p:sp>
        <p:nvSpPr>
          <p:cNvPr id="701" name="Google Shape;701;p31"/>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702" name="Google Shape;702;p31"/>
          <p:cNvSpPr txBox="1"/>
          <p:nvPr/>
        </p:nvSpPr>
        <p:spPr>
          <a:xfrm>
            <a:off x="6477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chemeClr val="lt1"/>
                </a:solidFill>
                <a:latin typeface="Avenir"/>
                <a:ea typeface="Avenir"/>
                <a:cs typeface="Avenir"/>
                <a:sym typeface="Avenir"/>
              </a:rPr>
              <a:t>Mensaje de marketing</a:t>
            </a:r>
            <a:endParaRPr b="1">
              <a:solidFill>
                <a:schemeClr val="lt1"/>
              </a:solidFill>
              <a:latin typeface="Avenir"/>
              <a:ea typeface="Avenir"/>
              <a:cs typeface="Avenir"/>
              <a:sym typeface="Avenir"/>
            </a:endParaRPr>
          </a:p>
        </p:txBody>
      </p:sp>
      <p:sp>
        <p:nvSpPr>
          <p:cNvPr id="703" name="Google Shape;703;p31"/>
          <p:cNvSpPr txBox="1"/>
          <p:nvPr/>
        </p:nvSpPr>
        <p:spPr>
          <a:xfrm>
            <a:off x="457200" y="1504950"/>
            <a:ext cx="23607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chemeClr val="lt1"/>
                </a:solidFill>
                <a:latin typeface="Avenir"/>
                <a:ea typeface="Avenir"/>
                <a:cs typeface="Avenir"/>
                <a:sym typeface="Avenir"/>
              </a:rPr>
              <a:t>Respuesta a la problemática del cliente</a:t>
            </a:r>
            <a:endParaRPr>
              <a:solidFill>
                <a:schemeClr val="lt1"/>
              </a:solidFill>
              <a:latin typeface="Avenir"/>
              <a:ea typeface="Avenir"/>
              <a:cs typeface="Avenir"/>
              <a:sym typeface="Avenir"/>
            </a:endParaRPr>
          </a:p>
        </p:txBody>
      </p:sp>
      <p:sp>
        <p:nvSpPr>
          <p:cNvPr id="704" name="Google Shape;704;p31"/>
          <p:cNvSpPr txBox="1"/>
          <p:nvPr/>
        </p:nvSpPr>
        <p:spPr>
          <a:xfrm>
            <a:off x="824713" y="3329100"/>
            <a:ext cx="17748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chemeClr val="lt1"/>
                </a:solidFill>
                <a:latin typeface="Avenir"/>
                <a:ea typeface="Avenir"/>
                <a:cs typeface="Avenir"/>
                <a:sym typeface="Avenir"/>
              </a:rPr>
              <a:t>Mensaje de ventas</a:t>
            </a:r>
            <a:endParaRPr b="1">
              <a:solidFill>
                <a:schemeClr val="lt1"/>
              </a:solidFill>
              <a:latin typeface="Avenir"/>
              <a:ea typeface="Avenir"/>
              <a:cs typeface="Avenir"/>
              <a:sym typeface="Avenir"/>
            </a:endParaRPr>
          </a:p>
        </p:txBody>
      </p:sp>
      <p:sp>
        <p:nvSpPr>
          <p:cNvPr id="705" name="Google Shape;705;p31"/>
          <p:cNvSpPr txBox="1"/>
          <p:nvPr/>
        </p:nvSpPr>
        <p:spPr>
          <a:xfrm>
            <a:off x="531763" y="3786300"/>
            <a:ext cx="23115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chemeClr val="lt1"/>
                </a:solidFill>
                <a:latin typeface="Avenir"/>
                <a:ea typeface="Avenir"/>
                <a:cs typeface="Avenir"/>
                <a:sym typeface="Avenir"/>
              </a:rPr>
              <a:t>Respuesta de ventas para llegar al cliente</a:t>
            </a:r>
            <a:endParaRPr>
              <a:solidFill>
                <a:schemeClr val="lt1"/>
              </a:solidFill>
              <a:latin typeface="Avenir"/>
              <a:ea typeface="Avenir"/>
              <a:cs typeface="Avenir"/>
              <a:sym typeface="Avenir"/>
            </a:endParaRPr>
          </a:p>
        </p:txBody>
      </p:sp>
      <p:sp>
        <p:nvSpPr>
          <p:cNvPr id="706" name="Google Shape;706;p31"/>
          <p:cNvSpPr txBox="1"/>
          <p:nvPr/>
        </p:nvSpPr>
        <p:spPr>
          <a:xfrm>
            <a:off x="3506838" y="3320962"/>
            <a:ext cx="5105400" cy="276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Mensaje de ventas</a:t>
            </a:r>
            <a:endParaRPr sz="1200">
              <a:solidFill>
                <a:schemeClr val="lt1"/>
              </a:solidFill>
              <a:latin typeface="Avenir"/>
              <a:ea typeface="Avenir"/>
              <a:cs typeface="Avenir"/>
              <a:sym typeface="Avenir"/>
            </a:endParaRPr>
          </a:p>
        </p:txBody>
      </p:sp>
      <p:sp>
        <p:nvSpPr>
          <p:cNvPr id="707" name="Google Shape;707;p31"/>
          <p:cNvSpPr txBox="1"/>
          <p:nvPr/>
        </p:nvSpPr>
        <p:spPr>
          <a:xfrm>
            <a:off x="3581400" y="1144800"/>
            <a:ext cx="5105400" cy="276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chemeClr val="lt1"/>
              </a:buClr>
              <a:buSzPts val="1200"/>
              <a:buFont typeface="Avenir"/>
              <a:buChar char="•"/>
            </a:pPr>
            <a:r>
              <a:rPr lang="en-US" sz="1200">
                <a:solidFill>
                  <a:schemeClr val="lt1"/>
                </a:solidFill>
                <a:latin typeface="Avenir"/>
                <a:ea typeface="Avenir"/>
                <a:cs typeface="Avenir"/>
                <a:sym typeface="Avenir"/>
              </a:rPr>
              <a:t>Mensaje de marketing</a:t>
            </a:r>
            <a:endParaRPr>
              <a:solidFill>
                <a:schemeClr val="lt1"/>
              </a:solidFill>
              <a:latin typeface="Avenir"/>
              <a:ea typeface="Avenir"/>
              <a:cs typeface="Avenir"/>
              <a:sym typeface="Avenir"/>
            </a:endParaRPr>
          </a:p>
        </p:txBody>
      </p:sp>
      <p:sp>
        <p:nvSpPr>
          <p:cNvPr id="708" name="Google Shape;708;p31"/>
          <p:cNvSpPr txBox="1"/>
          <p:nvPr/>
        </p:nvSpPr>
        <p:spPr>
          <a:xfrm>
            <a:off x="7039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chemeClr val="lt1"/>
                </a:solidFill>
                <a:latin typeface="Avenir"/>
                <a:ea typeface="Avenir"/>
                <a:cs typeface="Avenir"/>
                <a:sym typeface="Avenir"/>
              </a:rPr>
              <a:t>Cómo</a:t>
            </a:r>
            <a:endParaRPr sz="2200">
              <a:solidFill>
                <a:schemeClr val="lt1"/>
              </a:solidFill>
              <a:latin typeface="Avenir"/>
              <a:ea typeface="Avenir"/>
              <a:cs typeface="Avenir"/>
              <a:sym typeface="Avenir"/>
            </a:endParaRPr>
          </a:p>
        </p:txBody>
      </p:sp>
      <p:sp>
        <p:nvSpPr>
          <p:cNvPr id="709" name="Google Shape;709;p31"/>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chemeClr val="lt1"/>
                </a:solidFill>
                <a:latin typeface="Avenir"/>
                <a:ea typeface="Avenir"/>
                <a:cs typeface="Avenir"/>
                <a:sym typeface="Avenir"/>
              </a:rPr>
              <a:t>Nombre del buyer persona</a:t>
            </a:r>
            <a:endParaRPr>
              <a:solidFill>
                <a:schemeClr val="lt1"/>
              </a:solidFill>
              <a:latin typeface="Avenir"/>
              <a:ea typeface="Avenir"/>
              <a:cs typeface="Avenir"/>
              <a:sym typeface="Avenir"/>
            </a:endParaRPr>
          </a:p>
        </p:txBody>
      </p:sp>
      <p:pic>
        <p:nvPicPr>
          <p:cNvPr id="710" name="Google Shape;710;p31"/>
          <p:cNvPicPr preferRelativeResize="0"/>
          <p:nvPr/>
        </p:nvPicPr>
        <p:blipFill rotWithShape="1">
          <a:blip r:embed="rId3">
            <a:alphaModFix/>
          </a:blip>
          <a:srcRect/>
          <a:stretch/>
        </p:blipFill>
        <p:spPr>
          <a:xfrm>
            <a:off x="7556674" y="-510353"/>
            <a:ext cx="1942130" cy="2171024"/>
          </a:xfrm>
          <a:prstGeom prst="rect">
            <a:avLst/>
          </a:prstGeom>
          <a:noFill/>
          <a:ln>
            <a:noFill/>
          </a:ln>
        </p:spPr>
      </p:pic>
      <p:cxnSp>
        <p:nvCxnSpPr>
          <p:cNvPr id="711" name="Google Shape;711;p31"/>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712" name="Google Shape;712;p31"/>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713" name="Google Shape;713;p31"/>
          <p:cNvCxnSpPr/>
          <p:nvPr/>
        </p:nvCxnSpPr>
        <p:spPr>
          <a:xfrm>
            <a:off x="3858125" y="19106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714" name="Google Shape;714;p31"/>
          <p:cNvCxnSpPr/>
          <p:nvPr/>
        </p:nvCxnSpPr>
        <p:spPr>
          <a:xfrm>
            <a:off x="3858125" y="41444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715" name="Google Shape;715;p31"/>
          <p:cNvCxnSpPr/>
          <p:nvPr/>
        </p:nvCxnSpPr>
        <p:spPr>
          <a:xfrm>
            <a:off x="717813"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716" name="Google Shape;716;p31"/>
          <p:cNvCxnSpPr/>
          <p:nvPr/>
        </p:nvCxnSpPr>
        <p:spPr>
          <a:xfrm>
            <a:off x="717813" y="3741425"/>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717" name="Google Shape;717;p31"/>
          <p:cNvCxnSpPr/>
          <p:nvPr/>
        </p:nvCxnSpPr>
        <p:spPr>
          <a:xfrm flipH="1">
            <a:off x="3249198" y="1739782"/>
            <a:ext cx="2100" cy="1611600"/>
          </a:xfrm>
          <a:prstGeom prst="straightConnector1">
            <a:avLst/>
          </a:prstGeom>
          <a:noFill/>
          <a:ln w="28575" cap="flat" cmpd="sng">
            <a:solidFill>
              <a:schemeClr val="lt1"/>
            </a:solidFill>
            <a:prstDash val="dot"/>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BDA5"/>
        </a:solidFill>
        <a:effectLst/>
      </p:bgPr>
    </p:bg>
    <p:spTree>
      <p:nvGrpSpPr>
        <p:cNvPr id="1" name="Shape 721"/>
        <p:cNvGrpSpPr/>
        <p:nvPr/>
      </p:nvGrpSpPr>
      <p:grpSpPr>
        <a:xfrm>
          <a:off x="0" y="0"/>
          <a:ext cx="0" cy="0"/>
          <a:chOff x="0" y="0"/>
          <a:chExt cx="0" cy="0"/>
        </a:xfrm>
      </p:grpSpPr>
      <p:grpSp>
        <p:nvGrpSpPr>
          <p:cNvPr id="722" name="Google Shape;722;p32"/>
          <p:cNvGrpSpPr/>
          <p:nvPr/>
        </p:nvGrpSpPr>
        <p:grpSpPr>
          <a:xfrm>
            <a:off x="3048000" y="297250"/>
            <a:ext cx="406500" cy="406500"/>
            <a:chOff x="1954591" y="797729"/>
            <a:chExt cx="406500" cy="406500"/>
          </a:xfrm>
        </p:grpSpPr>
        <p:sp>
          <p:nvSpPr>
            <p:cNvPr id="723" name="Google Shape;723;p32"/>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724" name="Google Shape;724;p32"/>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1</a:t>
              </a:r>
              <a:endParaRPr>
                <a:solidFill>
                  <a:srgbClr val="33475B"/>
                </a:solidFill>
                <a:latin typeface="Avenir"/>
                <a:ea typeface="Avenir"/>
                <a:cs typeface="Avenir"/>
                <a:sym typeface="Avenir"/>
              </a:endParaRPr>
            </a:p>
          </p:txBody>
        </p:sp>
      </p:grpSp>
      <p:grpSp>
        <p:nvGrpSpPr>
          <p:cNvPr id="725" name="Google Shape;725;p32"/>
          <p:cNvGrpSpPr/>
          <p:nvPr/>
        </p:nvGrpSpPr>
        <p:grpSpPr>
          <a:xfrm>
            <a:off x="3048000" y="1200150"/>
            <a:ext cx="406500" cy="406500"/>
            <a:chOff x="1954591" y="797729"/>
            <a:chExt cx="406500" cy="406500"/>
          </a:xfrm>
        </p:grpSpPr>
        <p:sp>
          <p:nvSpPr>
            <p:cNvPr id="726" name="Google Shape;726;p32"/>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727" name="Google Shape;727;p32"/>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2</a:t>
              </a:r>
              <a:endParaRPr>
                <a:solidFill>
                  <a:srgbClr val="33475B"/>
                </a:solidFill>
                <a:latin typeface="Avenir"/>
                <a:ea typeface="Avenir"/>
                <a:cs typeface="Avenir"/>
                <a:sym typeface="Avenir"/>
              </a:endParaRPr>
            </a:p>
          </p:txBody>
        </p:sp>
      </p:grpSp>
      <p:grpSp>
        <p:nvGrpSpPr>
          <p:cNvPr id="728" name="Google Shape;728;p32"/>
          <p:cNvGrpSpPr/>
          <p:nvPr/>
        </p:nvGrpSpPr>
        <p:grpSpPr>
          <a:xfrm>
            <a:off x="3048000" y="2546350"/>
            <a:ext cx="406500" cy="406500"/>
            <a:chOff x="1954591" y="797729"/>
            <a:chExt cx="406500" cy="406500"/>
          </a:xfrm>
        </p:grpSpPr>
        <p:sp>
          <p:nvSpPr>
            <p:cNvPr id="729" name="Google Shape;729;p32"/>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730" name="Google Shape;730;p32"/>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3</a:t>
              </a:r>
              <a:endParaRPr>
                <a:solidFill>
                  <a:srgbClr val="33475B"/>
                </a:solidFill>
                <a:latin typeface="Avenir"/>
                <a:ea typeface="Avenir"/>
                <a:cs typeface="Avenir"/>
                <a:sym typeface="Avenir"/>
              </a:endParaRPr>
            </a:p>
          </p:txBody>
        </p:sp>
      </p:grpSp>
      <p:grpSp>
        <p:nvGrpSpPr>
          <p:cNvPr id="731" name="Google Shape;731;p32"/>
          <p:cNvGrpSpPr/>
          <p:nvPr/>
        </p:nvGrpSpPr>
        <p:grpSpPr>
          <a:xfrm>
            <a:off x="3048000" y="4019550"/>
            <a:ext cx="406500" cy="406500"/>
            <a:chOff x="1954591" y="797729"/>
            <a:chExt cx="406500" cy="406500"/>
          </a:xfrm>
        </p:grpSpPr>
        <p:sp>
          <p:nvSpPr>
            <p:cNvPr id="732" name="Google Shape;732;p32"/>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733" name="Google Shape;733;p32"/>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4</a:t>
              </a:r>
              <a:endParaRPr>
                <a:solidFill>
                  <a:srgbClr val="33475B"/>
                </a:solidFill>
                <a:latin typeface="Avenir"/>
                <a:ea typeface="Avenir"/>
                <a:cs typeface="Avenir"/>
                <a:sym typeface="Avenir"/>
              </a:endParaRPr>
            </a:p>
          </p:txBody>
        </p:sp>
      </p:grpSp>
      <p:sp>
        <p:nvSpPr>
          <p:cNvPr id="734" name="Google Shape;734;p32"/>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735" name="Google Shape;735;p32"/>
          <p:cNvSpPr txBox="1"/>
          <p:nvPr/>
        </p:nvSpPr>
        <p:spPr>
          <a:xfrm>
            <a:off x="5334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Perfil general</a:t>
            </a:r>
            <a:endParaRPr b="1">
              <a:solidFill>
                <a:srgbClr val="33475B"/>
              </a:solidFill>
              <a:latin typeface="Avenir"/>
              <a:ea typeface="Avenir"/>
              <a:cs typeface="Avenir"/>
              <a:sym typeface="Avenir"/>
            </a:endParaRPr>
          </a:p>
        </p:txBody>
      </p:sp>
      <p:sp>
        <p:nvSpPr>
          <p:cNvPr id="736" name="Google Shape;736;p32"/>
          <p:cNvSpPr txBox="1"/>
          <p:nvPr/>
        </p:nvSpPr>
        <p:spPr>
          <a:xfrm>
            <a:off x="457200" y="1504950"/>
            <a:ext cx="2360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i="0" u="none">
                <a:solidFill>
                  <a:srgbClr val="33475B"/>
                </a:solidFill>
                <a:latin typeface="Avenir"/>
                <a:ea typeface="Avenir"/>
                <a:cs typeface="Avenir"/>
                <a:sym typeface="Avenir"/>
              </a:rPr>
              <a:t>Trabajo, historia laboral, familia </a:t>
            </a:r>
            <a:endParaRPr>
              <a:solidFill>
                <a:srgbClr val="33475B"/>
              </a:solidFill>
              <a:latin typeface="Avenir"/>
              <a:ea typeface="Avenir"/>
              <a:cs typeface="Avenir"/>
              <a:sym typeface="Avenir"/>
            </a:endParaRPr>
          </a:p>
        </p:txBody>
      </p:sp>
      <p:sp>
        <p:nvSpPr>
          <p:cNvPr id="737" name="Google Shape;737;p32"/>
          <p:cNvSpPr txBox="1"/>
          <p:nvPr/>
        </p:nvSpPr>
        <p:spPr>
          <a:xfrm>
            <a:off x="762000" y="2190750"/>
            <a:ext cx="1774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Características</a:t>
            </a:r>
            <a:r>
              <a:rPr lang="en-US" i="0" u="none">
                <a:solidFill>
                  <a:srgbClr val="33475B"/>
                </a:solidFill>
                <a:latin typeface="Avenir"/>
                <a:ea typeface="Avenir"/>
                <a:cs typeface="Avenir"/>
                <a:sym typeface="Avenir"/>
              </a:rPr>
              <a:t> </a:t>
            </a:r>
            <a:endParaRPr>
              <a:solidFill>
                <a:srgbClr val="33475B"/>
              </a:solidFill>
              <a:latin typeface="Avenir"/>
              <a:ea typeface="Avenir"/>
              <a:cs typeface="Avenir"/>
              <a:sym typeface="Avenir"/>
            </a:endParaRPr>
          </a:p>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sociodemográficas</a:t>
            </a:r>
            <a:endParaRPr>
              <a:solidFill>
                <a:srgbClr val="33475B"/>
              </a:solidFill>
              <a:latin typeface="Avenir"/>
              <a:ea typeface="Avenir"/>
              <a:cs typeface="Avenir"/>
              <a:sym typeface="Avenir"/>
            </a:endParaRPr>
          </a:p>
        </p:txBody>
      </p:sp>
      <p:sp>
        <p:nvSpPr>
          <p:cNvPr id="738" name="Google Shape;738;p32"/>
          <p:cNvSpPr txBox="1"/>
          <p:nvPr/>
        </p:nvSpPr>
        <p:spPr>
          <a:xfrm>
            <a:off x="609600" y="2952750"/>
            <a:ext cx="2311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i="0" u="none">
                <a:solidFill>
                  <a:srgbClr val="33475B"/>
                </a:solidFill>
                <a:latin typeface="Avenir"/>
                <a:ea typeface="Avenir"/>
                <a:cs typeface="Avenir"/>
                <a:sym typeface="Avenir"/>
              </a:rPr>
              <a:t>Edad, salario, ubicación, sexo</a:t>
            </a:r>
            <a:endParaRPr>
              <a:solidFill>
                <a:srgbClr val="33475B"/>
              </a:solidFill>
              <a:latin typeface="Avenir"/>
              <a:ea typeface="Avenir"/>
              <a:cs typeface="Avenir"/>
              <a:sym typeface="Avenir"/>
            </a:endParaRPr>
          </a:p>
        </p:txBody>
      </p:sp>
      <p:sp>
        <p:nvSpPr>
          <p:cNvPr id="739" name="Google Shape;739;p32"/>
          <p:cNvSpPr txBox="1"/>
          <p:nvPr/>
        </p:nvSpPr>
        <p:spPr>
          <a:xfrm>
            <a:off x="3581400" y="2214562"/>
            <a:ext cx="5105400" cy="9975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Género</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i="0" u="none">
                <a:solidFill>
                  <a:srgbClr val="33475B"/>
                </a:solidFill>
                <a:latin typeface="Avenir"/>
                <a:ea typeface="Avenir"/>
                <a:cs typeface="Avenir"/>
                <a:sym typeface="Avenir"/>
              </a:rPr>
              <a:t>Edad</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Promedio de ingresos</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Lugar de residencia</a:t>
            </a:r>
            <a:endParaRPr>
              <a:solidFill>
                <a:srgbClr val="33475B"/>
              </a:solidFill>
              <a:latin typeface="Avenir"/>
              <a:ea typeface="Avenir"/>
              <a:cs typeface="Avenir"/>
              <a:sym typeface="Avenir"/>
            </a:endParaRPr>
          </a:p>
        </p:txBody>
      </p:sp>
      <p:sp>
        <p:nvSpPr>
          <p:cNvPr id="740" name="Google Shape;740;p32"/>
          <p:cNvSpPr txBox="1"/>
          <p:nvPr/>
        </p:nvSpPr>
        <p:spPr>
          <a:xfrm>
            <a:off x="3581400" y="1006475"/>
            <a:ext cx="5105400" cy="75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Puesto de trabajo</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Antigüedad laboral</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Descripción de su entorno familiar</a:t>
            </a:r>
            <a:endParaRPr>
              <a:solidFill>
                <a:srgbClr val="33475B"/>
              </a:solidFill>
              <a:latin typeface="Avenir"/>
              <a:ea typeface="Avenir"/>
              <a:cs typeface="Avenir"/>
              <a:sym typeface="Avenir"/>
            </a:endParaRPr>
          </a:p>
        </p:txBody>
      </p:sp>
      <p:sp>
        <p:nvSpPr>
          <p:cNvPr id="741" name="Google Shape;741;p32"/>
          <p:cNvSpPr txBox="1"/>
          <p:nvPr/>
        </p:nvSpPr>
        <p:spPr>
          <a:xfrm>
            <a:off x="7039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Quién</a:t>
            </a:r>
            <a:endParaRPr sz="2200">
              <a:solidFill>
                <a:srgbClr val="33475B"/>
              </a:solidFill>
              <a:latin typeface="Avenir"/>
              <a:ea typeface="Avenir"/>
              <a:cs typeface="Avenir"/>
              <a:sym typeface="Avenir"/>
            </a:endParaRPr>
          </a:p>
        </p:txBody>
      </p:sp>
      <p:sp>
        <p:nvSpPr>
          <p:cNvPr id="742" name="Google Shape;742;p32"/>
          <p:cNvSpPr txBox="1"/>
          <p:nvPr/>
        </p:nvSpPr>
        <p:spPr>
          <a:xfrm>
            <a:off x="533400" y="3713800"/>
            <a:ext cx="20652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Descripción de la personalidad</a:t>
            </a:r>
            <a:endParaRPr>
              <a:solidFill>
                <a:srgbClr val="33475B"/>
              </a:solidFill>
              <a:latin typeface="Avenir"/>
              <a:ea typeface="Avenir"/>
              <a:cs typeface="Avenir"/>
              <a:sym typeface="Avenir"/>
            </a:endParaRPr>
          </a:p>
        </p:txBody>
      </p:sp>
      <p:sp>
        <p:nvSpPr>
          <p:cNvPr id="743" name="Google Shape;743;p32"/>
          <p:cNvSpPr txBox="1"/>
          <p:nvPr/>
        </p:nvSpPr>
        <p:spPr>
          <a:xfrm>
            <a:off x="381000" y="4324350"/>
            <a:ext cx="266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i="0" u="none">
                <a:solidFill>
                  <a:srgbClr val="33475B"/>
                </a:solidFill>
                <a:latin typeface="Avenir"/>
                <a:ea typeface="Avenir"/>
                <a:cs typeface="Avenir"/>
                <a:sym typeface="Avenir"/>
              </a:rPr>
              <a:t>Trato, personalidad, comunicación</a:t>
            </a:r>
            <a:endParaRPr>
              <a:solidFill>
                <a:srgbClr val="33475B"/>
              </a:solidFill>
              <a:latin typeface="Avenir"/>
              <a:ea typeface="Avenir"/>
              <a:cs typeface="Avenir"/>
              <a:sym typeface="Avenir"/>
            </a:endParaRPr>
          </a:p>
        </p:txBody>
      </p:sp>
      <p:sp>
        <p:nvSpPr>
          <p:cNvPr id="744" name="Google Shape;744;p32"/>
          <p:cNvSpPr txBox="1"/>
          <p:nvPr/>
        </p:nvSpPr>
        <p:spPr>
          <a:xfrm>
            <a:off x="3581400" y="3902075"/>
            <a:ext cx="5105400" cy="75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Tipo de personalidad (decisor, prescriptor, influenciador)</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Perfil dentro de la organización</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Preferencia en su trato cotidiano</a:t>
            </a:r>
            <a:endParaRPr>
              <a:solidFill>
                <a:srgbClr val="33475B"/>
              </a:solidFill>
              <a:latin typeface="Avenir"/>
              <a:ea typeface="Avenir"/>
              <a:cs typeface="Avenir"/>
              <a:sym typeface="Avenir"/>
            </a:endParaRPr>
          </a:p>
        </p:txBody>
      </p:sp>
      <p:sp>
        <p:nvSpPr>
          <p:cNvPr id="745" name="Google Shape;745;p32"/>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rgbClr val="33475B"/>
                </a:solidFill>
                <a:latin typeface="Avenir"/>
                <a:ea typeface="Avenir"/>
                <a:cs typeface="Avenir"/>
                <a:sym typeface="Avenir"/>
              </a:rPr>
              <a:t>Nombre del buyer persona</a:t>
            </a:r>
            <a:endParaRPr>
              <a:solidFill>
                <a:srgbClr val="33475B"/>
              </a:solidFill>
              <a:latin typeface="Avenir"/>
              <a:ea typeface="Avenir"/>
              <a:cs typeface="Avenir"/>
              <a:sym typeface="Avenir"/>
            </a:endParaRPr>
          </a:p>
        </p:txBody>
      </p:sp>
      <p:pic>
        <p:nvPicPr>
          <p:cNvPr id="746" name="Google Shape;746;p32"/>
          <p:cNvPicPr preferRelativeResize="0"/>
          <p:nvPr/>
        </p:nvPicPr>
        <p:blipFill rotWithShape="1">
          <a:blip r:embed="rId3">
            <a:alphaModFix/>
          </a:blip>
          <a:srcRect/>
          <a:stretch/>
        </p:blipFill>
        <p:spPr>
          <a:xfrm>
            <a:off x="7556674" y="-510353"/>
            <a:ext cx="1942130" cy="2171024"/>
          </a:xfrm>
          <a:prstGeom prst="rect">
            <a:avLst/>
          </a:prstGeom>
          <a:noFill/>
          <a:ln>
            <a:noFill/>
          </a:ln>
        </p:spPr>
      </p:pic>
      <p:cxnSp>
        <p:nvCxnSpPr>
          <p:cNvPr id="747" name="Google Shape;747;p32"/>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748" name="Google Shape;748;p32"/>
          <p:cNvCxnSpPr/>
          <p:nvPr/>
        </p:nvCxnSpPr>
        <p:spPr>
          <a:xfrm>
            <a:off x="3251198" y="666439"/>
            <a:ext cx="0" cy="533700"/>
          </a:xfrm>
          <a:prstGeom prst="straightConnector1">
            <a:avLst/>
          </a:prstGeom>
          <a:noFill/>
          <a:ln w="28575" cap="flat" cmpd="sng">
            <a:solidFill>
              <a:schemeClr val="lt1"/>
            </a:solidFill>
            <a:prstDash val="dot"/>
            <a:round/>
            <a:headEnd type="none" w="med" len="med"/>
            <a:tailEnd type="triangle" w="med" len="med"/>
          </a:ln>
        </p:spPr>
      </p:cxnSp>
      <p:cxnSp>
        <p:nvCxnSpPr>
          <p:cNvPr id="749" name="Google Shape;749;p32"/>
          <p:cNvCxnSpPr/>
          <p:nvPr/>
        </p:nvCxnSpPr>
        <p:spPr>
          <a:xfrm>
            <a:off x="3245348" y="1606539"/>
            <a:ext cx="0" cy="976800"/>
          </a:xfrm>
          <a:prstGeom prst="straightConnector1">
            <a:avLst/>
          </a:prstGeom>
          <a:noFill/>
          <a:ln w="28575" cap="flat" cmpd="sng">
            <a:solidFill>
              <a:schemeClr val="lt1"/>
            </a:solidFill>
            <a:prstDash val="dot"/>
            <a:round/>
            <a:headEnd type="none" w="med" len="med"/>
            <a:tailEnd type="triangle" w="med" len="med"/>
          </a:ln>
        </p:spPr>
      </p:cxnSp>
      <p:cxnSp>
        <p:nvCxnSpPr>
          <p:cNvPr id="750" name="Google Shape;750;p32"/>
          <p:cNvCxnSpPr/>
          <p:nvPr/>
        </p:nvCxnSpPr>
        <p:spPr>
          <a:xfrm>
            <a:off x="3261479" y="2923164"/>
            <a:ext cx="0" cy="1104000"/>
          </a:xfrm>
          <a:prstGeom prst="straightConnector1">
            <a:avLst/>
          </a:prstGeom>
          <a:noFill/>
          <a:ln w="28575" cap="flat" cmpd="sng">
            <a:solidFill>
              <a:schemeClr val="lt1"/>
            </a:solidFill>
            <a:prstDash val="dot"/>
            <a:round/>
            <a:headEnd type="none" w="med" len="med"/>
            <a:tailEnd type="triangle" w="med" len="med"/>
          </a:ln>
        </p:spPr>
      </p:cxnSp>
      <p:cxnSp>
        <p:nvCxnSpPr>
          <p:cNvPr id="751" name="Google Shape;751;p32"/>
          <p:cNvCxnSpPr/>
          <p:nvPr/>
        </p:nvCxnSpPr>
        <p:spPr>
          <a:xfrm>
            <a:off x="3816263" y="18344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752" name="Google Shape;752;p32"/>
          <p:cNvCxnSpPr/>
          <p:nvPr/>
        </p:nvCxnSpPr>
        <p:spPr>
          <a:xfrm>
            <a:off x="3816263" y="32942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753" name="Google Shape;753;p32"/>
          <p:cNvCxnSpPr/>
          <p:nvPr/>
        </p:nvCxnSpPr>
        <p:spPr>
          <a:xfrm>
            <a:off x="3816263" y="47540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754" name="Google Shape;754;p32"/>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755" name="Google Shape;755;p32"/>
          <p:cNvCxnSpPr/>
          <p:nvPr/>
        </p:nvCxnSpPr>
        <p:spPr>
          <a:xfrm>
            <a:off x="672575" y="278665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756" name="Google Shape;756;p32"/>
          <p:cNvCxnSpPr/>
          <p:nvPr/>
        </p:nvCxnSpPr>
        <p:spPr>
          <a:xfrm>
            <a:off x="672575"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757" name="Google Shape;757;p32"/>
          <p:cNvCxnSpPr/>
          <p:nvPr/>
        </p:nvCxnSpPr>
        <p:spPr>
          <a:xfrm>
            <a:off x="672575" y="4274825"/>
            <a:ext cx="1901400" cy="1170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BDA5"/>
        </a:solidFill>
        <a:effectLst/>
      </p:bgPr>
    </p:bg>
    <p:spTree>
      <p:nvGrpSpPr>
        <p:cNvPr id="1" name="Shape 761"/>
        <p:cNvGrpSpPr/>
        <p:nvPr/>
      </p:nvGrpSpPr>
      <p:grpSpPr>
        <a:xfrm>
          <a:off x="0" y="0"/>
          <a:ext cx="0" cy="0"/>
          <a:chOff x="0" y="0"/>
          <a:chExt cx="0" cy="0"/>
        </a:xfrm>
      </p:grpSpPr>
      <p:grpSp>
        <p:nvGrpSpPr>
          <p:cNvPr id="762" name="Google Shape;762;p33"/>
          <p:cNvGrpSpPr/>
          <p:nvPr/>
        </p:nvGrpSpPr>
        <p:grpSpPr>
          <a:xfrm>
            <a:off x="3048000" y="1200150"/>
            <a:ext cx="406500" cy="406500"/>
            <a:chOff x="1954591" y="797729"/>
            <a:chExt cx="406500" cy="406500"/>
          </a:xfrm>
        </p:grpSpPr>
        <p:sp>
          <p:nvSpPr>
            <p:cNvPr id="763" name="Google Shape;763;p33"/>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764" name="Google Shape;764;p33"/>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5</a:t>
              </a:r>
              <a:endParaRPr>
                <a:solidFill>
                  <a:srgbClr val="33475B"/>
                </a:solidFill>
                <a:latin typeface="Avenir"/>
                <a:ea typeface="Avenir"/>
                <a:cs typeface="Avenir"/>
                <a:sym typeface="Avenir"/>
              </a:endParaRPr>
            </a:p>
          </p:txBody>
        </p:sp>
      </p:grpSp>
      <p:grpSp>
        <p:nvGrpSpPr>
          <p:cNvPr id="765" name="Google Shape;765;p33"/>
          <p:cNvGrpSpPr/>
          <p:nvPr/>
        </p:nvGrpSpPr>
        <p:grpSpPr>
          <a:xfrm>
            <a:off x="3048000" y="2546350"/>
            <a:ext cx="406500" cy="406500"/>
            <a:chOff x="1954591" y="797729"/>
            <a:chExt cx="406500" cy="406500"/>
          </a:xfrm>
        </p:grpSpPr>
        <p:sp>
          <p:nvSpPr>
            <p:cNvPr id="766" name="Google Shape;766;p33"/>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767" name="Google Shape;767;p33"/>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6</a:t>
              </a:r>
              <a:endParaRPr>
                <a:solidFill>
                  <a:srgbClr val="33475B"/>
                </a:solidFill>
                <a:latin typeface="Avenir"/>
                <a:ea typeface="Avenir"/>
                <a:cs typeface="Avenir"/>
                <a:sym typeface="Avenir"/>
              </a:endParaRPr>
            </a:p>
          </p:txBody>
        </p:sp>
      </p:grpSp>
      <p:grpSp>
        <p:nvGrpSpPr>
          <p:cNvPr id="768" name="Google Shape;768;p33"/>
          <p:cNvGrpSpPr/>
          <p:nvPr/>
        </p:nvGrpSpPr>
        <p:grpSpPr>
          <a:xfrm>
            <a:off x="3048000" y="4019550"/>
            <a:ext cx="406500" cy="406500"/>
            <a:chOff x="1954591" y="797729"/>
            <a:chExt cx="406500" cy="406500"/>
          </a:xfrm>
        </p:grpSpPr>
        <p:sp>
          <p:nvSpPr>
            <p:cNvPr id="769" name="Google Shape;769;p33"/>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770" name="Google Shape;770;p33"/>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7</a:t>
              </a:r>
              <a:endParaRPr>
                <a:solidFill>
                  <a:srgbClr val="33475B"/>
                </a:solidFill>
                <a:latin typeface="Avenir"/>
                <a:ea typeface="Avenir"/>
                <a:cs typeface="Avenir"/>
                <a:sym typeface="Avenir"/>
              </a:endParaRPr>
            </a:p>
          </p:txBody>
        </p:sp>
      </p:grpSp>
      <p:sp>
        <p:nvSpPr>
          <p:cNvPr id="771" name="Google Shape;771;p33"/>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772" name="Google Shape;772;p33"/>
          <p:cNvSpPr txBox="1"/>
          <p:nvPr/>
        </p:nvSpPr>
        <p:spPr>
          <a:xfrm>
            <a:off x="6477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Objetivos</a:t>
            </a:r>
            <a:endParaRPr b="1">
              <a:solidFill>
                <a:srgbClr val="33475B"/>
              </a:solidFill>
              <a:latin typeface="Avenir"/>
              <a:ea typeface="Avenir"/>
              <a:cs typeface="Avenir"/>
              <a:sym typeface="Avenir"/>
            </a:endParaRPr>
          </a:p>
        </p:txBody>
      </p:sp>
      <p:sp>
        <p:nvSpPr>
          <p:cNvPr id="773" name="Google Shape;773;p33"/>
          <p:cNvSpPr txBox="1"/>
          <p:nvPr/>
        </p:nvSpPr>
        <p:spPr>
          <a:xfrm>
            <a:off x="457200" y="1504950"/>
            <a:ext cx="23607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Objetivos primarios y secundarios</a:t>
            </a:r>
            <a:endParaRPr>
              <a:solidFill>
                <a:srgbClr val="33475B"/>
              </a:solidFill>
              <a:latin typeface="Avenir"/>
              <a:ea typeface="Avenir"/>
              <a:cs typeface="Avenir"/>
              <a:sym typeface="Avenir"/>
            </a:endParaRPr>
          </a:p>
        </p:txBody>
      </p:sp>
      <p:sp>
        <p:nvSpPr>
          <p:cNvPr id="774" name="Google Shape;774;p33"/>
          <p:cNvSpPr txBox="1"/>
          <p:nvPr/>
        </p:nvSpPr>
        <p:spPr>
          <a:xfrm>
            <a:off x="826350" y="2495550"/>
            <a:ext cx="17748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Retos</a:t>
            </a:r>
            <a:endParaRPr>
              <a:solidFill>
                <a:srgbClr val="33475B"/>
              </a:solidFill>
              <a:latin typeface="Avenir"/>
              <a:ea typeface="Avenir"/>
              <a:cs typeface="Avenir"/>
              <a:sym typeface="Avenir"/>
            </a:endParaRPr>
          </a:p>
        </p:txBody>
      </p:sp>
      <p:sp>
        <p:nvSpPr>
          <p:cNvPr id="775" name="Google Shape;775;p33"/>
          <p:cNvSpPr txBox="1"/>
          <p:nvPr/>
        </p:nvSpPr>
        <p:spPr>
          <a:xfrm>
            <a:off x="609600" y="2952750"/>
            <a:ext cx="2311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Retos primarios y secundarios</a:t>
            </a:r>
            <a:endParaRPr>
              <a:solidFill>
                <a:srgbClr val="33475B"/>
              </a:solidFill>
              <a:latin typeface="Avenir"/>
              <a:ea typeface="Avenir"/>
              <a:cs typeface="Avenir"/>
              <a:sym typeface="Avenir"/>
            </a:endParaRPr>
          </a:p>
        </p:txBody>
      </p:sp>
      <p:sp>
        <p:nvSpPr>
          <p:cNvPr id="776" name="Google Shape;776;p33"/>
          <p:cNvSpPr txBox="1"/>
          <p:nvPr/>
        </p:nvSpPr>
        <p:spPr>
          <a:xfrm>
            <a:off x="3581400" y="2522787"/>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Retos primarios</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Retos secundarios</a:t>
            </a:r>
            <a:endParaRPr>
              <a:solidFill>
                <a:srgbClr val="33475B"/>
              </a:solidFill>
              <a:latin typeface="Avenir"/>
              <a:ea typeface="Avenir"/>
              <a:cs typeface="Avenir"/>
              <a:sym typeface="Avenir"/>
            </a:endParaRPr>
          </a:p>
        </p:txBody>
      </p:sp>
      <p:sp>
        <p:nvSpPr>
          <p:cNvPr id="777" name="Google Shape;777;p33"/>
          <p:cNvSpPr txBox="1"/>
          <p:nvPr/>
        </p:nvSpPr>
        <p:spPr>
          <a:xfrm>
            <a:off x="3581400" y="1144800"/>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Objetivo primario</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Objetivo secundario</a:t>
            </a:r>
            <a:endParaRPr>
              <a:solidFill>
                <a:srgbClr val="33475B"/>
              </a:solidFill>
              <a:latin typeface="Avenir"/>
              <a:ea typeface="Avenir"/>
              <a:cs typeface="Avenir"/>
              <a:sym typeface="Avenir"/>
            </a:endParaRPr>
          </a:p>
        </p:txBody>
      </p:sp>
      <p:sp>
        <p:nvSpPr>
          <p:cNvPr id="778" name="Google Shape;778;p33"/>
          <p:cNvSpPr txBox="1"/>
          <p:nvPr/>
        </p:nvSpPr>
        <p:spPr>
          <a:xfrm>
            <a:off x="7039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Qué</a:t>
            </a:r>
            <a:endParaRPr sz="2200">
              <a:solidFill>
                <a:srgbClr val="33475B"/>
              </a:solidFill>
              <a:latin typeface="Avenir"/>
              <a:ea typeface="Avenir"/>
              <a:cs typeface="Avenir"/>
              <a:sym typeface="Avenir"/>
            </a:endParaRPr>
          </a:p>
        </p:txBody>
      </p:sp>
      <p:sp>
        <p:nvSpPr>
          <p:cNvPr id="779" name="Google Shape;779;p33"/>
          <p:cNvSpPr txBox="1"/>
          <p:nvPr/>
        </p:nvSpPr>
        <p:spPr>
          <a:xfrm>
            <a:off x="685800" y="3867150"/>
            <a:ext cx="20652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Planes de acción</a:t>
            </a:r>
            <a:endParaRPr>
              <a:solidFill>
                <a:srgbClr val="33475B"/>
              </a:solidFill>
              <a:latin typeface="Avenir"/>
              <a:ea typeface="Avenir"/>
              <a:cs typeface="Avenir"/>
              <a:sym typeface="Avenir"/>
            </a:endParaRPr>
          </a:p>
        </p:txBody>
      </p:sp>
      <p:sp>
        <p:nvSpPr>
          <p:cNvPr id="780" name="Google Shape;780;p33"/>
          <p:cNvSpPr txBox="1"/>
          <p:nvPr/>
        </p:nvSpPr>
        <p:spPr>
          <a:xfrm>
            <a:off x="381000" y="4324350"/>
            <a:ext cx="26670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Para el cumplimiento de retos y objetivos</a:t>
            </a:r>
            <a:endParaRPr>
              <a:solidFill>
                <a:srgbClr val="33475B"/>
              </a:solidFill>
              <a:latin typeface="Avenir"/>
              <a:ea typeface="Avenir"/>
              <a:cs typeface="Avenir"/>
              <a:sym typeface="Avenir"/>
            </a:endParaRPr>
          </a:p>
        </p:txBody>
      </p:sp>
      <p:sp>
        <p:nvSpPr>
          <p:cNvPr id="781" name="Google Shape;781;p33"/>
          <p:cNvSpPr txBox="1"/>
          <p:nvPr/>
        </p:nvSpPr>
        <p:spPr>
          <a:xfrm>
            <a:off x="3581400" y="3964200"/>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Plan de acción para superar los retos </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Plan de acción para el cumplimiento de objetivos</a:t>
            </a:r>
            <a:endParaRPr>
              <a:solidFill>
                <a:srgbClr val="33475B"/>
              </a:solidFill>
              <a:latin typeface="Avenir"/>
              <a:ea typeface="Avenir"/>
              <a:cs typeface="Avenir"/>
              <a:sym typeface="Avenir"/>
            </a:endParaRPr>
          </a:p>
        </p:txBody>
      </p:sp>
      <p:sp>
        <p:nvSpPr>
          <p:cNvPr id="782" name="Google Shape;782;p33"/>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rgbClr val="33475B"/>
                </a:solidFill>
                <a:latin typeface="Avenir"/>
                <a:ea typeface="Avenir"/>
                <a:cs typeface="Avenir"/>
                <a:sym typeface="Avenir"/>
              </a:rPr>
              <a:t>Nombre del buyer persona</a:t>
            </a:r>
            <a:endParaRPr>
              <a:solidFill>
                <a:srgbClr val="33475B"/>
              </a:solidFill>
              <a:latin typeface="Avenir"/>
              <a:ea typeface="Avenir"/>
              <a:cs typeface="Avenir"/>
              <a:sym typeface="Avenir"/>
            </a:endParaRPr>
          </a:p>
        </p:txBody>
      </p:sp>
      <p:pic>
        <p:nvPicPr>
          <p:cNvPr id="783" name="Google Shape;783;p33"/>
          <p:cNvPicPr preferRelativeResize="0"/>
          <p:nvPr/>
        </p:nvPicPr>
        <p:blipFill rotWithShape="1">
          <a:blip r:embed="rId3">
            <a:alphaModFix/>
          </a:blip>
          <a:srcRect/>
          <a:stretch/>
        </p:blipFill>
        <p:spPr>
          <a:xfrm>
            <a:off x="7556674" y="-510353"/>
            <a:ext cx="1942130" cy="2171024"/>
          </a:xfrm>
          <a:prstGeom prst="rect">
            <a:avLst/>
          </a:prstGeom>
          <a:noFill/>
          <a:ln>
            <a:noFill/>
          </a:ln>
        </p:spPr>
      </p:pic>
      <p:cxnSp>
        <p:nvCxnSpPr>
          <p:cNvPr id="784" name="Google Shape;784;p33"/>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785" name="Google Shape;785;p33"/>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786" name="Google Shape;786;p33"/>
          <p:cNvCxnSpPr/>
          <p:nvPr/>
        </p:nvCxnSpPr>
        <p:spPr>
          <a:xfrm flipH="1">
            <a:off x="3234408" y="1661932"/>
            <a:ext cx="21900" cy="891900"/>
          </a:xfrm>
          <a:prstGeom prst="straightConnector1">
            <a:avLst/>
          </a:prstGeom>
          <a:noFill/>
          <a:ln w="28575" cap="flat" cmpd="sng">
            <a:solidFill>
              <a:schemeClr val="lt1"/>
            </a:solidFill>
            <a:prstDash val="dot"/>
            <a:round/>
            <a:headEnd type="none" w="med" len="med"/>
            <a:tailEnd type="triangle" w="med" len="med"/>
          </a:ln>
        </p:spPr>
      </p:cxnSp>
      <p:cxnSp>
        <p:nvCxnSpPr>
          <p:cNvPr id="787" name="Google Shape;787;p33"/>
          <p:cNvCxnSpPr/>
          <p:nvPr/>
        </p:nvCxnSpPr>
        <p:spPr>
          <a:xfrm>
            <a:off x="3245358" y="2923164"/>
            <a:ext cx="0" cy="1104000"/>
          </a:xfrm>
          <a:prstGeom prst="straightConnector1">
            <a:avLst/>
          </a:prstGeom>
          <a:noFill/>
          <a:ln w="28575" cap="flat" cmpd="sng">
            <a:solidFill>
              <a:schemeClr val="lt1"/>
            </a:solidFill>
            <a:prstDash val="dot"/>
            <a:round/>
            <a:headEnd type="none" w="med" len="med"/>
            <a:tailEnd type="triangle" w="med" len="med"/>
          </a:ln>
        </p:spPr>
      </p:cxnSp>
      <p:cxnSp>
        <p:nvCxnSpPr>
          <p:cNvPr id="788" name="Google Shape;788;p33"/>
          <p:cNvCxnSpPr/>
          <p:nvPr/>
        </p:nvCxnSpPr>
        <p:spPr>
          <a:xfrm>
            <a:off x="3858125" y="17582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789" name="Google Shape;789;p33"/>
          <p:cNvCxnSpPr/>
          <p:nvPr/>
        </p:nvCxnSpPr>
        <p:spPr>
          <a:xfrm>
            <a:off x="3858125" y="46778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790" name="Google Shape;790;p33"/>
          <p:cNvCxnSpPr/>
          <p:nvPr/>
        </p:nvCxnSpPr>
        <p:spPr>
          <a:xfrm>
            <a:off x="717813"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791" name="Google Shape;791;p33"/>
          <p:cNvCxnSpPr/>
          <p:nvPr/>
        </p:nvCxnSpPr>
        <p:spPr>
          <a:xfrm>
            <a:off x="717813" y="4274825"/>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792" name="Google Shape;792;p33"/>
          <p:cNvCxnSpPr/>
          <p:nvPr/>
        </p:nvCxnSpPr>
        <p:spPr>
          <a:xfrm>
            <a:off x="717813" y="28722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793" name="Google Shape;793;p33"/>
          <p:cNvCxnSpPr/>
          <p:nvPr/>
        </p:nvCxnSpPr>
        <p:spPr>
          <a:xfrm>
            <a:off x="3858125" y="3283975"/>
            <a:ext cx="3536100" cy="30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solidFill>
                  <a:srgbClr val="33475B"/>
                </a:solidFill>
                <a:latin typeface="Avenir"/>
                <a:ea typeface="Avenir"/>
                <a:cs typeface="Avenir"/>
                <a:sym typeface="Avenir"/>
              </a:rPr>
              <a:t>Instrucciones</a:t>
            </a:r>
            <a:endParaRPr b="1">
              <a:solidFill>
                <a:srgbClr val="33475B"/>
              </a:solidFill>
              <a:latin typeface="Avenir"/>
              <a:ea typeface="Avenir"/>
              <a:cs typeface="Avenir"/>
              <a:sym typeface="Avenir"/>
            </a:endParaRPr>
          </a:p>
        </p:txBody>
      </p:sp>
      <p:sp>
        <p:nvSpPr>
          <p:cNvPr id="44" name="Google Shape;44;p7"/>
          <p:cNvSpPr txBox="1">
            <a:spLocks noGrp="1"/>
          </p:cNvSpPr>
          <p:nvPr>
            <p:ph type="body" idx="1"/>
          </p:nvPr>
        </p:nvSpPr>
        <p:spPr>
          <a:xfrm>
            <a:off x="311700" y="1228675"/>
            <a:ext cx="8520600" cy="374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800"/>
              <a:buNone/>
            </a:pPr>
            <a:r>
              <a:rPr lang="en-US" sz="1600">
                <a:solidFill>
                  <a:srgbClr val="33475B"/>
                </a:solidFill>
                <a:latin typeface="Avenir"/>
                <a:ea typeface="Avenir"/>
                <a:cs typeface="Avenir"/>
                <a:sym typeface="Avenir"/>
              </a:rPr>
              <a:t>El primer paso para crear un buyer persona con estas plantillas personalizables es recopilar la mayor cantidad de información de tus clientes en activo. Presta atención a las características de tus consumidores y analízalas de tal manera que puedas llevar un conteo de estos datos más fácilmente.</a:t>
            </a:r>
            <a:endParaRPr sz="1600">
              <a:solidFill>
                <a:srgbClr val="33475B"/>
              </a:solidFill>
              <a:latin typeface="Avenir"/>
              <a:ea typeface="Avenir"/>
              <a:cs typeface="Avenir"/>
              <a:sym typeface="Avenir"/>
            </a:endParaRPr>
          </a:p>
          <a:p>
            <a:pPr marL="0" lvl="0" indent="0" algn="l" rtl="0">
              <a:lnSpc>
                <a:spcPct val="115000"/>
              </a:lnSpc>
              <a:spcBef>
                <a:spcPts val="1600"/>
              </a:spcBef>
              <a:spcAft>
                <a:spcPts val="0"/>
              </a:spcAft>
              <a:buSzPts val="1800"/>
              <a:buNone/>
            </a:pPr>
            <a:r>
              <a:rPr lang="en-US" sz="1600">
                <a:solidFill>
                  <a:srgbClr val="33475B"/>
                </a:solidFill>
                <a:latin typeface="Avenir"/>
                <a:ea typeface="Avenir"/>
                <a:cs typeface="Avenir"/>
                <a:sym typeface="Avenir"/>
              </a:rPr>
              <a:t>Una vez que tengas esta información puedes reunir más datos complementarios por medio de cuestionarios o entrevistas. Finalmente, ha llegado la hora de utilizar esta plantilla; aprovecha los distintos campos en cada formato para vaciar un nuevo perfil con base en los datos e información que has compilado.</a:t>
            </a:r>
            <a:endParaRPr sz="1600">
              <a:solidFill>
                <a:srgbClr val="33475B"/>
              </a:solidFill>
              <a:latin typeface="Avenir"/>
              <a:ea typeface="Avenir"/>
              <a:cs typeface="Avenir"/>
              <a:sym typeface="Avenir"/>
            </a:endParaRPr>
          </a:p>
          <a:p>
            <a:pPr marL="0" lvl="0" indent="0" algn="l" rtl="0">
              <a:lnSpc>
                <a:spcPct val="115000"/>
              </a:lnSpc>
              <a:spcBef>
                <a:spcPts val="1600"/>
              </a:spcBef>
              <a:spcAft>
                <a:spcPts val="1600"/>
              </a:spcAft>
              <a:buSzPts val="1800"/>
              <a:buNone/>
            </a:pPr>
            <a:r>
              <a:rPr lang="en-US" sz="1600">
                <a:solidFill>
                  <a:srgbClr val="33475B"/>
                </a:solidFill>
                <a:latin typeface="Avenir"/>
                <a:ea typeface="Avenir"/>
                <a:cs typeface="Avenir"/>
                <a:sym typeface="Avenir"/>
              </a:rPr>
              <a:t>Como verás es una actividad que requiere tanto de creatividad como de análisis, por lo que las siguientes plantillas te servirán como guías para complementar tu labor en esta tarea.</a:t>
            </a:r>
            <a:endParaRPr sz="1600">
              <a:solidFill>
                <a:srgbClr val="33475B"/>
              </a:solidFill>
              <a:latin typeface="Avenir"/>
              <a:ea typeface="Avenir"/>
              <a:cs typeface="Avenir"/>
              <a:sym typeface="Avenir"/>
            </a:endParaRPr>
          </a:p>
        </p:txBody>
      </p:sp>
      <p:sp>
        <p:nvSpPr>
          <p:cNvPr id="45" name="Google Shape;45;p7"/>
          <p:cNvSpPr/>
          <p:nvPr/>
        </p:nvSpPr>
        <p:spPr>
          <a:xfrm>
            <a:off x="406150" y="1171375"/>
            <a:ext cx="476400" cy="57300"/>
          </a:xfrm>
          <a:prstGeom prst="rect">
            <a:avLst/>
          </a:prstGeom>
          <a:solidFill>
            <a:srgbClr val="FF7A5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BDA5"/>
        </a:solidFill>
        <a:effectLst/>
      </p:bgPr>
    </p:bg>
    <p:spTree>
      <p:nvGrpSpPr>
        <p:cNvPr id="1" name="Shape 797"/>
        <p:cNvGrpSpPr/>
        <p:nvPr/>
      </p:nvGrpSpPr>
      <p:grpSpPr>
        <a:xfrm>
          <a:off x="0" y="0"/>
          <a:ext cx="0" cy="0"/>
          <a:chOff x="0" y="0"/>
          <a:chExt cx="0" cy="0"/>
        </a:xfrm>
      </p:grpSpPr>
      <p:grpSp>
        <p:nvGrpSpPr>
          <p:cNvPr id="798" name="Google Shape;798;p34"/>
          <p:cNvGrpSpPr/>
          <p:nvPr/>
        </p:nvGrpSpPr>
        <p:grpSpPr>
          <a:xfrm>
            <a:off x="3048000" y="1200150"/>
            <a:ext cx="406500" cy="406500"/>
            <a:chOff x="1954591" y="797729"/>
            <a:chExt cx="406500" cy="406500"/>
          </a:xfrm>
        </p:grpSpPr>
        <p:sp>
          <p:nvSpPr>
            <p:cNvPr id="799" name="Google Shape;799;p34"/>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800" name="Google Shape;800;p34"/>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8</a:t>
              </a:r>
              <a:endParaRPr>
                <a:solidFill>
                  <a:srgbClr val="33475B"/>
                </a:solidFill>
                <a:latin typeface="Avenir"/>
                <a:ea typeface="Avenir"/>
                <a:cs typeface="Avenir"/>
                <a:sym typeface="Avenir"/>
              </a:endParaRPr>
            </a:p>
          </p:txBody>
        </p:sp>
      </p:grpSp>
      <p:grpSp>
        <p:nvGrpSpPr>
          <p:cNvPr id="801" name="Google Shape;801;p34"/>
          <p:cNvGrpSpPr/>
          <p:nvPr/>
        </p:nvGrpSpPr>
        <p:grpSpPr>
          <a:xfrm>
            <a:off x="3021763" y="3376300"/>
            <a:ext cx="406500" cy="406500"/>
            <a:chOff x="1954591" y="797729"/>
            <a:chExt cx="406500" cy="406500"/>
          </a:xfrm>
        </p:grpSpPr>
        <p:sp>
          <p:nvSpPr>
            <p:cNvPr id="802" name="Google Shape;802;p34"/>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803" name="Google Shape;803;p34"/>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9</a:t>
              </a:r>
              <a:endParaRPr>
                <a:solidFill>
                  <a:srgbClr val="33475B"/>
                </a:solidFill>
                <a:latin typeface="Avenir"/>
                <a:ea typeface="Avenir"/>
                <a:cs typeface="Avenir"/>
                <a:sym typeface="Avenir"/>
              </a:endParaRPr>
            </a:p>
          </p:txBody>
        </p:sp>
      </p:grpSp>
      <p:sp>
        <p:nvSpPr>
          <p:cNvPr id="804" name="Google Shape;804;p34"/>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805" name="Google Shape;805;p34"/>
          <p:cNvSpPr txBox="1"/>
          <p:nvPr/>
        </p:nvSpPr>
        <p:spPr>
          <a:xfrm>
            <a:off x="6477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Comentarios</a:t>
            </a:r>
            <a:endParaRPr b="1">
              <a:solidFill>
                <a:srgbClr val="33475B"/>
              </a:solidFill>
              <a:latin typeface="Avenir"/>
              <a:ea typeface="Avenir"/>
              <a:cs typeface="Avenir"/>
              <a:sym typeface="Avenir"/>
            </a:endParaRPr>
          </a:p>
        </p:txBody>
      </p:sp>
      <p:sp>
        <p:nvSpPr>
          <p:cNvPr id="806" name="Google Shape;806;p34"/>
          <p:cNvSpPr txBox="1"/>
          <p:nvPr/>
        </p:nvSpPr>
        <p:spPr>
          <a:xfrm>
            <a:off x="457200" y="1504950"/>
            <a:ext cx="23607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Testimonios sobre retos y objetivos</a:t>
            </a:r>
            <a:endParaRPr>
              <a:solidFill>
                <a:srgbClr val="33475B"/>
              </a:solidFill>
              <a:latin typeface="Avenir"/>
              <a:ea typeface="Avenir"/>
              <a:cs typeface="Avenir"/>
              <a:sym typeface="Avenir"/>
            </a:endParaRPr>
          </a:p>
        </p:txBody>
      </p:sp>
      <p:sp>
        <p:nvSpPr>
          <p:cNvPr id="807" name="Google Shape;807;p34"/>
          <p:cNvSpPr txBox="1"/>
          <p:nvPr/>
        </p:nvSpPr>
        <p:spPr>
          <a:xfrm>
            <a:off x="748513" y="3024300"/>
            <a:ext cx="1774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Áreas de oportunidad</a:t>
            </a:r>
            <a:endParaRPr b="1">
              <a:solidFill>
                <a:srgbClr val="33475B"/>
              </a:solidFill>
              <a:latin typeface="Avenir"/>
              <a:ea typeface="Avenir"/>
              <a:cs typeface="Avenir"/>
              <a:sym typeface="Avenir"/>
            </a:endParaRPr>
          </a:p>
        </p:txBody>
      </p:sp>
      <p:sp>
        <p:nvSpPr>
          <p:cNvPr id="808" name="Google Shape;808;p34"/>
          <p:cNvSpPr txBox="1"/>
          <p:nvPr/>
        </p:nvSpPr>
        <p:spPr>
          <a:xfrm>
            <a:off x="531763" y="3710100"/>
            <a:ext cx="2311500" cy="75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Argumentos para no mantener un relación comercial con nosotros</a:t>
            </a:r>
            <a:endParaRPr>
              <a:solidFill>
                <a:srgbClr val="33475B"/>
              </a:solidFill>
              <a:latin typeface="Avenir"/>
              <a:ea typeface="Avenir"/>
              <a:cs typeface="Avenir"/>
              <a:sym typeface="Avenir"/>
            </a:endParaRPr>
          </a:p>
        </p:txBody>
      </p:sp>
      <p:sp>
        <p:nvSpPr>
          <p:cNvPr id="809" name="Google Shape;809;p34"/>
          <p:cNvSpPr txBox="1"/>
          <p:nvPr/>
        </p:nvSpPr>
        <p:spPr>
          <a:xfrm>
            <a:off x="3506838" y="3320962"/>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Razones para no adquirir nuestro producto o servicio</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Razones para no adquirir nuestro producto o servicio</a:t>
            </a:r>
            <a:endParaRPr sz="1200">
              <a:solidFill>
                <a:srgbClr val="33475B"/>
              </a:solidFill>
              <a:latin typeface="Avenir"/>
              <a:ea typeface="Avenir"/>
              <a:cs typeface="Avenir"/>
              <a:sym typeface="Avenir"/>
            </a:endParaRPr>
          </a:p>
        </p:txBody>
      </p:sp>
      <p:sp>
        <p:nvSpPr>
          <p:cNvPr id="810" name="Google Shape;810;p34"/>
          <p:cNvSpPr txBox="1"/>
          <p:nvPr/>
        </p:nvSpPr>
        <p:spPr>
          <a:xfrm>
            <a:off x="3581400" y="1144800"/>
            <a:ext cx="5105400" cy="7881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Testimonio sobre retos</a:t>
            </a:r>
            <a:endParaRPr sz="1200">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Testimonio sobre objetivos</a:t>
            </a:r>
            <a:endParaRPr sz="1200">
              <a:solidFill>
                <a:srgbClr val="33475B"/>
              </a:solidFill>
              <a:latin typeface="Avenir"/>
              <a:ea typeface="Avenir"/>
              <a:cs typeface="Avenir"/>
              <a:sym typeface="Avenir"/>
            </a:endParaRPr>
          </a:p>
          <a:p>
            <a:pPr marL="0" marR="0" lvl="0" indent="0" algn="l" rtl="0">
              <a:lnSpc>
                <a:spcPct val="130000"/>
              </a:lnSpc>
              <a:spcBef>
                <a:spcPts val="0"/>
              </a:spcBef>
              <a:spcAft>
                <a:spcPts val="0"/>
              </a:spcAft>
              <a:buNone/>
            </a:pPr>
            <a:endParaRPr>
              <a:solidFill>
                <a:srgbClr val="33475B"/>
              </a:solidFill>
              <a:latin typeface="Avenir"/>
              <a:ea typeface="Avenir"/>
              <a:cs typeface="Avenir"/>
              <a:sym typeface="Avenir"/>
            </a:endParaRPr>
          </a:p>
        </p:txBody>
      </p:sp>
      <p:sp>
        <p:nvSpPr>
          <p:cNvPr id="811" name="Google Shape;811;p34"/>
          <p:cNvSpPr txBox="1"/>
          <p:nvPr/>
        </p:nvSpPr>
        <p:spPr>
          <a:xfrm>
            <a:off x="7801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Por qué</a:t>
            </a:r>
            <a:endParaRPr sz="2200">
              <a:solidFill>
                <a:srgbClr val="33475B"/>
              </a:solidFill>
              <a:latin typeface="Avenir"/>
              <a:ea typeface="Avenir"/>
              <a:cs typeface="Avenir"/>
              <a:sym typeface="Avenir"/>
            </a:endParaRPr>
          </a:p>
        </p:txBody>
      </p:sp>
      <p:sp>
        <p:nvSpPr>
          <p:cNvPr id="812" name="Google Shape;812;p34"/>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rgbClr val="33475B"/>
                </a:solidFill>
                <a:latin typeface="Avenir"/>
                <a:ea typeface="Avenir"/>
                <a:cs typeface="Avenir"/>
                <a:sym typeface="Avenir"/>
              </a:rPr>
              <a:t>Nombre del buyer persona</a:t>
            </a:r>
            <a:endParaRPr>
              <a:solidFill>
                <a:srgbClr val="33475B"/>
              </a:solidFill>
              <a:latin typeface="Avenir"/>
              <a:ea typeface="Avenir"/>
              <a:cs typeface="Avenir"/>
              <a:sym typeface="Avenir"/>
            </a:endParaRPr>
          </a:p>
        </p:txBody>
      </p:sp>
      <p:pic>
        <p:nvPicPr>
          <p:cNvPr id="813" name="Google Shape;813;p34"/>
          <p:cNvPicPr preferRelativeResize="0"/>
          <p:nvPr/>
        </p:nvPicPr>
        <p:blipFill rotWithShape="1">
          <a:blip r:embed="rId3">
            <a:alphaModFix/>
          </a:blip>
          <a:srcRect/>
          <a:stretch/>
        </p:blipFill>
        <p:spPr>
          <a:xfrm>
            <a:off x="7556674" y="-510353"/>
            <a:ext cx="1942130" cy="2171024"/>
          </a:xfrm>
          <a:prstGeom prst="rect">
            <a:avLst/>
          </a:prstGeom>
          <a:noFill/>
          <a:ln>
            <a:noFill/>
          </a:ln>
        </p:spPr>
      </p:pic>
      <p:cxnSp>
        <p:nvCxnSpPr>
          <p:cNvPr id="814" name="Google Shape;814;p34"/>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815" name="Google Shape;815;p34"/>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816" name="Google Shape;816;p34"/>
          <p:cNvCxnSpPr/>
          <p:nvPr/>
        </p:nvCxnSpPr>
        <p:spPr>
          <a:xfrm flipH="1">
            <a:off x="3249198" y="1739782"/>
            <a:ext cx="2100" cy="1611600"/>
          </a:xfrm>
          <a:prstGeom prst="straightConnector1">
            <a:avLst/>
          </a:prstGeom>
          <a:noFill/>
          <a:ln w="28575" cap="flat" cmpd="sng">
            <a:solidFill>
              <a:schemeClr val="lt1"/>
            </a:solidFill>
            <a:prstDash val="dot"/>
            <a:round/>
            <a:headEnd type="none" w="med" len="med"/>
            <a:tailEnd type="triangle" w="med" len="med"/>
          </a:ln>
        </p:spPr>
      </p:cxnSp>
      <p:cxnSp>
        <p:nvCxnSpPr>
          <p:cNvPr id="817" name="Google Shape;817;p34"/>
          <p:cNvCxnSpPr/>
          <p:nvPr/>
        </p:nvCxnSpPr>
        <p:spPr>
          <a:xfrm>
            <a:off x="3858125" y="21392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818" name="Google Shape;818;p34"/>
          <p:cNvCxnSpPr/>
          <p:nvPr/>
        </p:nvCxnSpPr>
        <p:spPr>
          <a:xfrm>
            <a:off x="3858125" y="41444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819" name="Google Shape;819;p34"/>
          <p:cNvCxnSpPr/>
          <p:nvPr/>
        </p:nvCxnSpPr>
        <p:spPr>
          <a:xfrm>
            <a:off x="717813"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820" name="Google Shape;820;p34"/>
          <p:cNvCxnSpPr/>
          <p:nvPr/>
        </p:nvCxnSpPr>
        <p:spPr>
          <a:xfrm>
            <a:off x="717813" y="3589025"/>
            <a:ext cx="1901400" cy="1170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BDA5"/>
        </a:solidFill>
        <a:effectLst/>
      </p:bgPr>
    </p:bg>
    <p:spTree>
      <p:nvGrpSpPr>
        <p:cNvPr id="1" name="Shape 824"/>
        <p:cNvGrpSpPr/>
        <p:nvPr/>
      </p:nvGrpSpPr>
      <p:grpSpPr>
        <a:xfrm>
          <a:off x="0" y="0"/>
          <a:ext cx="0" cy="0"/>
          <a:chOff x="0" y="0"/>
          <a:chExt cx="0" cy="0"/>
        </a:xfrm>
      </p:grpSpPr>
      <p:grpSp>
        <p:nvGrpSpPr>
          <p:cNvPr id="825" name="Google Shape;825;p35"/>
          <p:cNvGrpSpPr/>
          <p:nvPr/>
        </p:nvGrpSpPr>
        <p:grpSpPr>
          <a:xfrm>
            <a:off x="3019228" y="1200150"/>
            <a:ext cx="595500" cy="406500"/>
            <a:chOff x="1925819" y="797729"/>
            <a:chExt cx="595500" cy="406500"/>
          </a:xfrm>
        </p:grpSpPr>
        <p:sp>
          <p:nvSpPr>
            <p:cNvPr id="826" name="Google Shape;826;p35"/>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827" name="Google Shape;827;p35"/>
            <p:cNvSpPr txBox="1"/>
            <p:nvPr/>
          </p:nvSpPr>
          <p:spPr>
            <a:xfrm>
              <a:off x="1925819" y="805204"/>
              <a:ext cx="5955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10</a:t>
              </a:r>
              <a:endParaRPr>
                <a:solidFill>
                  <a:srgbClr val="33475B"/>
                </a:solidFill>
                <a:latin typeface="Avenir"/>
                <a:ea typeface="Avenir"/>
                <a:cs typeface="Avenir"/>
                <a:sym typeface="Avenir"/>
              </a:endParaRPr>
            </a:p>
          </p:txBody>
        </p:sp>
      </p:grpSp>
      <p:grpSp>
        <p:nvGrpSpPr>
          <p:cNvPr id="828" name="Google Shape;828;p35"/>
          <p:cNvGrpSpPr/>
          <p:nvPr/>
        </p:nvGrpSpPr>
        <p:grpSpPr>
          <a:xfrm>
            <a:off x="2993001" y="3376300"/>
            <a:ext cx="437700" cy="406500"/>
            <a:chOff x="1925830" y="797729"/>
            <a:chExt cx="437700" cy="406500"/>
          </a:xfrm>
        </p:grpSpPr>
        <p:sp>
          <p:nvSpPr>
            <p:cNvPr id="829" name="Google Shape;829;p35"/>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830" name="Google Shape;830;p35"/>
            <p:cNvSpPr txBox="1"/>
            <p:nvPr/>
          </p:nvSpPr>
          <p:spPr>
            <a:xfrm>
              <a:off x="1925830" y="805204"/>
              <a:ext cx="437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11</a:t>
              </a:r>
              <a:endParaRPr sz="1800" b="1">
                <a:solidFill>
                  <a:srgbClr val="33475B"/>
                </a:solidFill>
                <a:latin typeface="Avenir"/>
                <a:ea typeface="Avenir"/>
                <a:cs typeface="Avenir"/>
                <a:sym typeface="Avenir"/>
              </a:endParaRPr>
            </a:p>
          </p:txBody>
        </p:sp>
      </p:grpSp>
      <p:sp>
        <p:nvSpPr>
          <p:cNvPr id="831" name="Google Shape;831;p35"/>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832" name="Google Shape;832;p35"/>
          <p:cNvSpPr txBox="1"/>
          <p:nvPr/>
        </p:nvSpPr>
        <p:spPr>
          <a:xfrm>
            <a:off x="6477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Mensaje de marketing</a:t>
            </a:r>
            <a:endParaRPr b="1">
              <a:solidFill>
                <a:srgbClr val="33475B"/>
              </a:solidFill>
              <a:latin typeface="Avenir"/>
              <a:ea typeface="Avenir"/>
              <a:cs typeface="Avenir"/>
              <a:sym typeface="Avenir"/>
            </a:endParaRPr>
          </a:p>
        </p:txBody>
      </p:sp>
      <p:sp>
        <p:nvSpPr>
          <p:cNvPr id="833" name="Google Shape;833;p35"/>
          <p:cNvSpPr txBox="1"/>
          <p:nvPr/>
        </p:nvSpPr>
        <p:spPr>
          <a:xfrm>
            <a:off x="457200" y="1504950"/>
            <a:ext cx="23607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Respuesta a la problemática del cliente</a:t>
            </a:r>
            <a:endParaRPr>
              <a:solidFill>
                <a:srgbClr val="33475B"/>
              </a:solidFill>
              <a:latin typeface="Avenir"/>
              <a:ea typeface="Avenir"/>
              <a:cs typeface="Avenir"/>
              <a:sym typeface="Avenir"/>
            </a:endParaRPr>
          </a:p>
        </p:txBody>
      </p:sp>
      <p:sp>
        <p:nvSpPr>
          <p:cNvPr id="834" name="Google Shape;834;p35"/>
          <p:cNvSpPr txBox="1"/>
          <p:nvPr/>
        </p:nvSpPr>
        <p:spPr>
          <a:xfrm>
            <a:off x="824713" y="3329100"/>
            <a:ext cx="17748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Mensaje de ventas</a:t>
            </a:r>
            <a:endParaRPr b="1">
              <a:solidFill>
                <a:srgbClr val="33475B"/>
              </a:solidFill>
              <a:latin typeface="Avenir"/>
              <a:ea typeface="Avenir"/>
              <a:cs typeface="Avenir"/>
              <a:sym typeface="Avenir"/>
            </a:endParaRPr>
          </a:p>
        </p:txBody>
      </p:sp>
      <p:sp>
        <p:nvSpPr>
          <p:cNvPr id="835" name="Google Shape;835;p35"/>
          <p:cNvSpPr txBox="1"/>
          <p:nvPr/>
        </p:nvSpPr>
        <p:spPr>
          <a:xfrm>
            <a:off x="531763" y="3786300"/>
            <a:ext cx="23115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Respuesta de ventas para llegar al cliente</a:t>
            </a:r>
            <a:endParaRPr>
              <a:solidFill>
                <a:srgbClr val="33475B"/>
              </a:solidFill>
              <a:latin typeface="Avenir"/>
              <a:ea typeface="Avenir"/>
              <a:cs typeface="Avenir"/>
              <a:sym typeface="Avenir"/>
            </a:endParaRPr>
          </a:p>
        </p:txBody>
      </p:sp>
      <p:sp>
        <p:nvSpPr>
          <p:cNvPr id="836" name="Google Shape;836;p35"/>
          <p:cNvSpPr txBox="1"/>
          <p:nvPr/>
        </p:nvSpPr>
        <p:spPr>
          <a:xfrm>
            <a:off x="3506838" y="3320962"/>
            <a:ext cx="5105400" cy="276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Mensaje de ventas</a:t>
            </a:r>
            <a:endParaRPr sz="1200">
              <a:solidFill>
                <a:srgbClr val="33475B"/>
              </a:solidFill>
              <a:latin typeface="Avenir"/>
              <a:ea typeface="Avenir"/>
              <a:cs typeface="Avenir"/>
              <a:sym typeface="Avenir"/>
            </a:endParaRPr>
          </a:p>
        </p:txBody>
      </p:sp>
      <p:sp>
        <p:nvSpPr>
          <p:cNvPr id="837" name="Google Shape;837;p35"/>
          <p:cNvSpPr txBox="1"/>
          <p:nvPr/>
        </p:nvSpPr>
        <p:spPr>
          <a:xfrm>
            <a:off x="3581400" y="1144800"/>
            <a:ext cx="5105400" cy="276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Mensaje de marketing</a:t>
            </a:r>
            <a:endParaRPr>
              <a:solidFill>
                <a:srgbClr val="33475B"/>
              </a:solidFill>
              <a:latin typeface="Avenir"/>
              <a:ea typeface="Avenir"/>
              <a:cs typeface="Avenir"/>
              <a:sym typeface="Avenir"/>
            </a:endParaRPr>
          </a:p>
        </p:txBody>
      </p:sp>
      <p:sp>
        <p:nvSpPr>
          <p:cNvPr id="838" name="Google Shape;838;p35"/>
          <p:cNvSpPr txBox="1"/>
          <p:nvPr/>
        </p:nvSpPr>
        <p:spPr>
          <a:xfrm>
            <a:off x="7039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Cómo</a:t>
            </a:r>
            <a:endParaRPr sz="2200">
              <a:solidFill>
                <a:srgbClr val="33475B"/>
              </a:solidFill>
              <a:latin typeface="Avenir"/>
              <a:ea typeface="Avenir"/>
              <a:cs typeface="Avenir"/>
              <a:sym typeface="Avenir"/>
            </a:endParaRPr>
          </a:p>
        </p:txBody>
      </p:sp>
      <p:sp>
        <p:nvSpPr>
          <p:cNvPr id="839" name="Google Shape;839;p35"/>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rgbClr val="33475B"/>
                </a:solidFill>
                <a:latin typeface="Avenir"/>
                <a:ea typeface="Avenir"/>
                <a:cs typeface="Avenir"/>
                <a:sym typeface="Avenir"/>
              </a:rPr>
              <a:t>Nombre del buyer persona</a:t>
            </a:r>
            <a:endParaRPr>
              <a:solidFill>
                <a:srgbClr val="33475B"/>
              </a:solidFill>
              <a:latin typeface="Avenir"/>
              <a:ea typeface="Avenir"/>
              <a:cs typeface="Avenir"/>
              <a:sym typeface="Avenir"/>
            </a:endParaRPr>
          </a:p>
        </p:txBody>
      </p:sp>
      <p:pic>
        <p:nvPicPr>
          <p:cNvPr id="840" name="Google Shape;840;p35"/>
          <p:cNvPicPr preferRelativeResize="0"/>
          <p:nvPr/>
        </p:nvPicPr>
        <p:blipFill rotWithShape="1">
          <a:blip r:embed="rId3">
            <a:alphaModFix/>
          </a:blip>
          <a:srcRect/>
          <a:stretch/>
        </p:blipFill>
        <p:spPr>
          <a:xfrm>
            <a:off x="7556674" y="-510353"/>
            <a:ext cx="1942130" cy="2171024"/>
          </a:xfrm>
          <a:prstGeom prst="rect">
            <a:avLst/>
          </a:prstGeom>
          <a:noFill/>
          <a:ln>
            <a:noFill/>
          </a:ln>
        </p:spPr>
      </p:pic>
      <p:cxnSp>
        <p:nvCxnSpPr>
          <p:cNvPr id="841" name="Google Shape;841;p35"/>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842" name="Google Shape;842;p35"/>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843" name="Google Shape;843;p35"/>
          <p:cNvCxnSpPr/>
          <p:nvPr/>
        </p:nvCxnSpPr>
        <p:spPr>
          <a:xfrm>
            <a:off x="3858125" y="19106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844" name="Google Shape;844;p35"/>
          <p:cNvCxnSpPr/>
          <p:nvPr/>
        </p:nvCxnSpPr>
        <p:spPr>
          <a:xfrm>
            <a:off x="3858125" y="41444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845" name="Google Shape;845;p35"/>
          <p:cNvCxnSpPr/>
          <p:nvPr/>
        </p:nvCxnSpPr>
        <p:spPr>
          <a:xfrm>
            <a:off x="717813"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846" name="Google Shape;846;p35"/>
          <p:cNvCxnSpPr/>
          <p:nvPr/>
        </p:nvCxnSpPr>
        <p:spPr>
          <a:xfrm>
            <a:off x="717813" y="3741425"/>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847" name="Google Shape;847;p35"/>
          <p:cNvCxnSpPr/>
          <p:nvPr/>
        </p:nvCxnSpPr>
        <p:spPr>
          <a:xfrm flipH="1">
            <a:off x="3249198" y="1739782"/>
            <a:ext cx="2100" cy="1611600"/>
          </a:xfrm>
          <a:prstGeom prst="straightConnector1">
            <a:avLst/>
          </a:prstGeom>
          <a:noFill/>
          <a:ln w="28575" cap="flat" cmpd="sng">
            <a:solidFill>
              <a:schemeClr val="lt1"/>
            </a:solidFill>
            <a:prstDash val="dot"/>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solidFill>
                  <a:srgbClr val="33475B"/>
                </a:solidFill>
                <a:latin typeface="Avenir"/>
                <a:ea typeface="Avenir"/>
                <a:cs typeface="Avenir"/>
                <a:sym typeface="Avenir"/>
              </a:rPr>
              <a:t>¿Qué son los buyer personas?</a:t>
            </a:r>
            <a:endParaRPr b="1">
              <a:solidFill>
                <a:srgbClr val="33475B"/>
              </a:solidFill>
              <a:latin typeface="Avenir"/>
              <a:ea typeface="Avenir"/>
              <a:cs typeface="Avenir"/>
              <a:sym typeface="Avenir"/>
            </a:endParaRPr>
          </a:p>
          <a:p>
            <a:pPr marL="0" lvl="0" indent="0" algn="l" rtl="0">
              <a:lnSpc>
                <a:spcPct val="100000"/>
              </a:lnSpc>
              <a:spcBef>
                <a:spcPts val="0"/>
              </a:spcBef>
              <a:spcAft>
                <a:spcPts val="0"/>
              </a:spcAft>
              <a:buSzPts val="2800"/>
              <a:buNone/>
            </a:pPr>
            <a:endParaRPr b="1">
              <a:latin typeface="Avenir"/>
              <a:ea typeface="Avenir"/>
              <a:cs typeface="Avenir"/>
              <a:sym typeface="Avenir"/>
            </a:endParaRPr>
          </a:p>
        </p:txBody>
      </p:sp>
      <p:sp>
        <p:nvSpPr>
          <p:cNvPr id="51" name="Google Shape;51;p8"/>
          <p:cNvSpPr txBox="1">
            <a:spLocks noGrp="1"/>
          </p:cNvSpPr>
          <p:nvPr>
            <p:ph type="body" idx="1"/>
          </p:nvPr>
        </p:nvSpPr>
        <p:spPr>
          <a:xfrm>
            <a:off x="311700" y="1228675"/>
            <a:ext cx="8520600" cy="374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800"/>
              <a:buNone/>
            </a:pPr>
            <a:r>
              <a:rPr lang="en-US" sz="1600">
                <a:solidFill>
                  <a:srgbClr val="33475B"/>
                </a:solidFill>
                <a:latin typeface="Avenir"/>
                <a:ea typeface="Avenir"/>
                <a:cs typeface="Avenir"/>
                <a:sym typeface="Avenir"/>
              </a:rPr>
              <a:t>Los buyer personas son una de las herramientas usadas más frecuentemente por los profesionales de marketing. Por definición, los buyer personas son creaciones semificticias que representan a los consumidores finales de un producto o servicio determinado.</a:t>
            </a:r>
            <a:endParaRPr sz="1600">
              <a:solidFill>
                <a:srgbClr val="33475B"/>
              </a:solidFill>
              <a:latin typeface="Avenir"/>
              <a:ea typeface="Avenir"/>
              <a:cs typeface="Avenir"/>
              <a:sym typeface="Avenir"/>
            </a:endParaRPr>
          </a:p>
          <a:p>
            <a:pPr marL="0" lvl="0" indent="0" algn="l" rtl="0">
              <a:lnSpc>
                <a:spcPct val="115000"/>
              </a:lnSpc>
              <a:spcBef>
                <a:spcPts val="1600"/>
              </a:spcBef>
              <a:spcAft>
                <a:spcPts val="0"/>
              </a:spcAft>
              <a:buSzPts val="1800"/>
              <a:buNone/>
            </a:pPr>
            <a:r>
              <a:rPr lang="en-US" sz="1600">
                <a:solidFill>
                  <a:srgbClr val="33475B"/>
                </a:solidFill>
                <a:latin typeface="Avenir"/>
                <a:ea typeface="Avenir"/>
                <a:cs typeface="Avenir"/>
                <a:sym typeface="Avenir"/>
              </a:rPr>
              <a:t>Su origen parte de datos estadísticos, entrevistas y otras fuentes de información, los cuales te ayudarán a darle forma a cada uno de tus buyer personas. Ante todo, debes pensar en cada uno de ellos como un cliente real, el cual debe poseer, entre otros atributos, un nombre que lo caracterice.</a:t>
            </a:r>
            <a:endParaRPr sz="1600">
              <a:solidFill>
                <a:srgbClr val="33475B"/>
              </a:solidFill>
              <a:latin typeface="Avenir"/>
              <a:ea typeface="Avenir"/>
              <a:cs typeface="Avenir"/>
              <a:sym typeface="Avenir"/>
            </a:endParaRPr>
          </a:p>
          <a:p>
            <a:pPr marL="0" lvl="0" indent="0" algn="l" rtl="0">
              <a:lnSpc>
                <a:spcPct val="115000"/>
              </a:lnSpc>
              <a:spcBef>
                <a:spcPts val="1600"/>
              </a:spcBef>
              <a:spcAft>
                <a:spcPts val="1600"/>
              </a:spcAft>
              <a:buSzPts val="1800"/>
              <a:buNone/>
            </a:pPr>
            <a:r>
              <a:rPr lang="en-US" sz="1600">
                <a:solidFill>
                  <a:srgbClr val="33475B"/>
                </a:solidFill>
                <a:latin typeface="Avenir"/>
                <a:ea typeface="Avenir"/>
                <a:cs typeface="Avenir"/>
                <a:sym typeface="Avenir"/>
              </a:rPr>
              <a:t>Es una tarea que requiere paciencia y dedicación. Como respuesta a esta problemática te presentamos las siguientes plantillas para que puedas realizar la construcción de tus buyer personas con mayor facilidad. Comencemos.</a:t>
            </a:r>
            <a:endParaRPr sz="1600">
              <a:solidFill>
                <a:srgbClr val="33475B"/>
              </a:solidFill>
              <a:latin typeface="Avenir"/>
              <a:ea typeface="Avenir"/>
              <a:cs typeface="Avenir"/>
              <a:sym typeface="Avenir"/>
            </a:endParaRPr>
          </a:p>
        </p:txBody>
      </p:sp>
      <p:sp>
        <p:nvSpPr>
          <p:cNvPr id="52" name="Google Shape;52;p8"/>
          <p:cNvSpPr/>
          <p:nvPr/>
        </p:nvSpPr>
        <p:spPr>
          <a:xfrm>
            <a:off x="406150" y="1270464"/>
            <a:ext cx="476400" cy="57300"/>
          </a:xfrm>
          <a:prstGeom prst="rect">
            <a:avLst/>
          </a:prstGeom>
          <a:solidFill>
            <a:srgbClr val="FF7A5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547D"/>
        </a:soli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ctrTitle"/>
          </p:nvPr>
        </p:nvSpPr>
        <p:spPr>
          <a:xfrm>
            <a:off x="311700" y="1836975"/>
            <a:ext cx="8520600" cy="13590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1100"/>
              <a:buFont typeface="Arial"/>
              <a:buNone/>
            </a:pPr>
            <a:r>
              <a:rPr lang="en-US" sz="3650" b="1">
                <a:solidFill>
                  <a:srgbClr val="FFFFFF"/>
                </a:solidFill>
                <a:latin typeface="Avenir"/>
                <a:ea typeface="Avenir"/>
                <a:cs typeface="Avenir"/>
                <a:sym typeface="Avenir"/>
              </a:rPr>
              <a:t>Plantilla general para crear buyer personas</a:t>
            </a:r>
            <a:endParaRPr sz="7700" b="1">
              <a:solidFill>
                <a:srgbClr val="FFFFFF"/>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DA5"/>
        </a:solidFill>
        <a:effectLst/>
      </p:bgPr>
    </p:bg>
    <p:spTree>
      <p:nvGrpSpPr>
        <p:cNvPr id="1" name="Shape 61"/>
        <p:cNvGrpSpPr/>
        <p:nvPr/>
      </p:nvGrpSpPr>
      <p:grpSpPr>
        <a:xfrm>
          <a:off x="0" y="0"/>
          <a:ext cx="0" cy="0"/>
          <a:chOff x="0" y="0"/>
          <a:chExt cx="0" cy="0"/>
        </a:xfrm>
      </p:grpSpPr>
      <p:grpSp>
        <p:nvGrpSpPr>
          <p:cNvPr id="62" name="Google Shape;62;p10"/>
          <p:cNvGrpSpPr/>
          <p:nvPr/>
        </p:nvGrpSpPr>
        <p:grpSpPr>
          <a:xfrm>
            <a:off x="3048000" y="297250"/>
            <a:ext cx="406400" cy="406400"/>
            <a:chOff x="1954591" y="797729"/>
            <a:chExt cx="406400" cy="406400"/>
          </a:xfrm>
        </p:grpSpPr>
        <p:sp>
          <p:nvSpPr>
            <p:cNvPr id="63" name="Google Shape;63;p10"/>
            <p:cNvSpPr/>
            <p:nvPr/>
          </p:nvSpPr>
          <p:spPr>
            <a:xfrm>
              <a:off x="1954591" y="797729"/>
              <a:ext cx="406400" cy="406400"/>
            </a:xfrm>
            <a:prstGeom prst="ellipse">
              <a:avLst/>
            </a:prstGeom>
            <a:no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64" name="Google Shape;64;p10"/>
            <p:cNvSpPr txBox="1"/>
            <p:nvPr/>
          </p:nvSpPr>
          <p:spPr>
            <a:xfrm>
              <a:off x="2002027" y="805211"/>
              <a:ext cx="26752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1</a:t>
              </a:r>
              <a:endParaRPr>
                <a:solidFill>
                  <a:srgbClr val="33475B"/>
                </a:solidFill>
                <a:latin typeface="Avenir"/>
                <a:ea typeface="Avenir"/>
                <a:cs typeface="Avenir"/>
                <a:sym typeface="Avenir"/>
              </a:endParaRPr>
            </a:p>
          </p:txBody>
        </p:sp>
      </p:grpSp>
      <p:grpSp>
        <p:nvGrpSpPr>
          <p:cNvPr id="65" name="Google Shape;65;p10"/>
          <p:cNvGrpSpPr/>
          <p:nvPr/>
        </p:nvGrpSpPr>
        <p:grpSpPr>
          <a:xfrm>
            <a:off x="3048000" y="1200150"/>
            <a:ext cx="406400" cy="406400"/>
            <a:chOff x="1954591" y="797729"/>
            <a:chExt cx="406400" cy="406400"/>
          </a:xfrm>
        </p:grpSpPr>
        <p:sp>
          <p:nvSpPr>
            <p:cNvPr id="66" name="Google Shape;66;p10"/>
            <p:cNvSpPr/>
            <p:nvPr/>
          </p:nvSpPr>
          <p:spPr>
            <a:xfrm>
              <a:off x="1954591" y="797729"/>
              <a:ext cx="406400" cy="406400"/>
            </a:xfrm>
            <a:prstGeom prst="ellipse">
              <a:avLst/>
            </a:prstGeom>
            <a:no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67" name="Google Shape;67;p10"/>
            <p:cNvSpPr txBox="1"/>
            <p:nvPr/>
          </p:nvSpPr>
          <p:spPr>
            <a:xfrm>
              <a:off x="2002027" y="805211"/>
              <a:ext cx="26752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2</a:t>
              </a:r>
              <a:endParaRPr>
                <a:solidFill>
                  <a:srgbClr val="33475B"/>
                </a:solidFill>
                <a:latin typeface="Avenir"/>
                <a:ea typeface="Avenir"/>
                <a:cs typeface="Avenir"/>
                <a:sym typeface="Avenir"/>
              </a:endParaRPr>
            </a:p>
          </p:txBody>
        </p:sp>
      </p:grpSp>
      <p:grpSp>
        <p:nvGrpSpPr>
          <p:cNvPr id="68" name="Google Shape;68;p10"/>
          <p:cNvGrpSpPr/>
          <p:nvPr/>
        </p:nvGrpSpPr>
        <p:grpSpPr>
          <a:xfrm>
            <a:off x="3048000" y="2546350"/>
            <a:ext cx="406400" cy="406400"/>
            <a:chOff x="1954591" y="797729"/>
            <a:chExt cx="406400" cy="406400"/>
          </a:xfrm>
        </p:grpSpPr>
        <p:sp>
          <p:nvSpPr>
            <p:cNvPr id="69" name="Google Shape;69;p10"/>
            <p:cNvSpPr/>
            <p:nvPr/>
          </p:nvSpPr>
          <p:spPr>
            <a:xfrm>
              <a:off x="1954591" y="797729"/>
              <a:ext cx="406400" cy="406400"/>
            </a:xfrm>
            <a:prstGeom prst="ellipse">
              <a:avLst/>
            </a:prstGeom>
            <a:no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70" name="Google Shape;70;p10"/>
            <p:cNvSpPr txBox="1"/>
            <p:nvPr/>
          </p:nvSpPr>
          <p:spPr>
            <a:xfrm>
              <a:off x="2002027" y="805211"/>
              <a:ext cx="26752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3</a:t>
              </a:r>
              <a:endParaRPr>
                <a:solidFill>
                  <a:srgbClr val="33475B"/>
                </a:solidFill>
                <a:latin typeface="Avenir"/>
                <a:ea typeface="Avenir"/>
                <a:cs typeface="Avenir"/>
                <a:sym typeface="Avenir"/>
              </a:endParaRPr>
            </a:p>
          </p:txBody>
        </p:sp>
      </p:grpSp>
      <p:grpSp>
        <p:nvGrpSpPr>
          <p:cNvPr id="71" name="Google Shape;71;p10"/>
          <p:cNvGrpSpPr/>
          <p:nvPr/>
        </p:nvGrpSpPr>
        <p:grpSpPr>
          <a:xfrm>
            <a:off x="3048000" y="4019550"/>
            <a:ext cx="406400" cy="406400"/>
            <a:chOff x="1954591" y="797729"/>
            <a:chExt cx="406400" cy="406400"/>
          </a:xfrm>
        </p:grpSpPr>
        <p:sp>
          <p:nvSpPr>
            <p:cNvPr id="72" name="Google Shape;72;p10"/>
            <p:cNvSpPr/>
            <p:nvPr/>
          </p:nvSpPr>
          <p:spPr>
            <a:xfrm>
              <a:off x="1954591" y="797729"/>
              <a:ext cx="406400" cy="406400"/>
            </a:xfrm>
            <a:prstGeom prst="ellipse">
              <a:avLst/>
            </a:prstGeom>
            <a:no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73" name="Google Shape;73;p10"/>
            <p:cNvSpPr txBox="1"/>
            <p:nvPr/>
          </p:nvSpPr>
          <p:spPr>
            <a:xfrm>
              <a:off x="2002027" y="805211"/>
              <a:ext cx="26752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i="0" u="none">
                  <a:solidFill>
                    <a:srgbClr val="33475B"/>
                  </a:solidFill>
                  <a:latin typeface="Avenir"/>
                  <a:ea typeface="Avenir"/>
                  <a:cs typeface="Avenir"/>
                  <a:sym typeface="Avenir"/>
                </a:rPr>
                <a:t>4</a:t>
              </a:r>
              <a:endParaRPr>
                <a:solidFill>
                  <a:srgbClr val="33475B"/>
                </a:solidFill>
                <a:latin typeface="Avenir"/>
                <a:ea typeface="Avenir"/>
                <a:cs typeface="Avenir"/>
                <a:sym typeface="Avenir"/>
              </a:endParaRPr>
            </a:p>
          </p:txBody>
        </p:sp>
      </p:grpSp>
      <p:sp>
        <p:nvSpPr>
          <p:cNvPr id="74" name="Google Shape;74;p10"/>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75" name="Google Shape;75;p10"/>
          <p:cNvSpPr txBox="1"/>
          <p:nvPr/>
        </p:nvSpPr>
        <p:spPr>
          <a:xfrm>
            <a:off x="5334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Perfil general</a:t>
            </a:r>
            <a:endParaRPr b="1">
              <a:solidFill>
                <a:srgbClr val="33475B"/>
              </a:solidFill>
              <a:latin typeface="Avenir"/>
              <a:ea typeface="Avenir"/>
              <a:cs typeface="Avenir"/>
              <a:sym typeface="Avenir"/>
            </a:endParaRPr>
          </a:p>
        </p:txBody>
      </p:sp>
      <p:sp>
        <p:nvSpPr>
          <p:cNvPr id="76" name="Google Shape;76;p10"/>
          <p:cNvSpPr txBox="1"/>
          <p:nvPr/>
        </p:nvSpPr>
        <p:spPr>
          <a:xfrm>
            <a:off x="457200" y="1504950"/>
            <a:ext cx="2360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i="0" u="none">
                <a:solidFill>
                  <a:srgbClr val="33475B"/>
                </a:solidFill>
                <a:latin typeface="Avenir"/>
                <a:ea typeface="Avenir"/>
                <a:cs typeface="Avenir"/>
                <a:sym typeface="Avenir"/>
              </a:rPr>
              <a:t>Trabajo, historia laboral, familia </a:t>
            </a:r>
            <a:endParaRPr>
              <a:solidFill>
                <a:srgbClr val="33475B"/>
              </a:solidFill>
              <a:latin typeface="Avenir"/>
              <a:ea typeface="Avenir"/>
              <a:cs typeface="Avenir"/>
              <a:sym typeface="Avenir"/>
            </a:endParaRPr>
          </a:p>
        </p:txBody>
      </p:sp>
      <p:sp>
        <p:nvSpPr>
          <p:cNvPr id="77" name="Google Shape;77;p10"/>
          <p:cNvSpPr txBox="1"/>
          <p:nvPr/>
        </p:nvSpPr>
        <p:spPr>
          <a:xfrm>
            <a:off x="762000" y="2190750"/>
            <a:ext cx="1774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Características</a:t>
            </a:r>
            <a:r>
              <a:rPr lang="en-US" i="0" u="none">
                <a:solidFill>
                  <a:srgbClr val="33475B"/>
                </a:solidFill>
                <a:latin typeface="Avenir"/>
                <a:ea typeface="Avenir"/>
                <a:cs typeface="Avenir"/>
                <a:sym typeface="Avenir"/>
              </a:rPr>
              <a:t> </a:t>
            </a:r>
            <a:endParaRPr>
              <a:solidFill>
                <a:srgbClr val="33475B"/>
              </a:solidFill>
              <a:latin typeface="Avenir"/>
              <a:ea typeface="Avenir"/>
              <a:cs typeface="Avenir"/>
              <a:sym typeface="Avenir"/>
            </a:endParaRPr>
          </a:p>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sociodemográficas</a:t>
            </a:r>
            <a:endParaRPr>
              <a:solidFill>
                <a:srgbClr val="33475B"/>
              </a:solidFill>
              <a:latin typeface="Avenir"/>
              <a:ea typeface="Avenir"/>
              <a:cs typeface="Avenir"/>
              <a:sym typeface="Avenir"/>
            </a:endParaRPr>
          </a:p>
        </p:txBody>
      </p:sp>
      <p:sp>
        <p:nvSpPr>
          <p:cNvPr id="78" name="Google Shape;78;p10"/>
          <p:cNvSpPr txBox="1"/>
          <p:nvPr/>
        </p:nvSpPr>
        <p:spPr>
          <a:xfrm>
            <a:off x="609600" y="2952750"/>
            <a:ext cx="2311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i="0" u="none">
                <a:solidFill>
                  <a:srgbClr val="33475B"/>
                </a:solidFill>
                <a:latin typeface="Avenir"/>
                <a:ea typeface="Avenir"/>
                <a:cs typeface="Avenir"/>
                <a:sym typeface="Avenir"/>
              </a:rPr>
              <a:t>Edad, salario, ubicación, sexo</a:t>
            </a:r>
            <a:endParaRPr>
              <a:solidFill>
                <a:srgbClr val="33475B"/>
              </a:solidFill>
              <a:latin typeface="Avenir"/>
              <a:ea typeface="Avenir"/>
              <a:cs typeface="Avenir"/>
              <a:sym typeface="Avenir"/>
            </a:endParaRPr>
          </a:p>
        </p:txBody>
      </p:sp>
      <p:sp>
        <p:nvSpPr>
          <p:cNvPr id="79" name="Google Shape;79;p10"/>
          <p:cNvSpPr txBox="1"/>
          <p:nvPr/>
        </p:nvSpPr>
        <p:spPr>
          <a:xfrm>
            <a:off x="3581400" y="2214562"/>
            <a:ext cx="5105400" cy="9975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Género</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i="0" u="none">
                <a:solidFill>
                  <a:srgbClr val="33475B"/>
                </a:solidFill>
                <a:latin typeface="Avenir"/>
                <a:ea typeface="Avenir"/>
                <a:cs typeface="Avenir"/>
                <a:sym typeface="Avenir"/>
              </a:rPr>
              <a:t>Edad</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Promedio de ingresos</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Lugar de residencia</a:t>
            </a:r>
            <a:endParaRPr>
              <a:solidFill>
                <a:srgbClr val="33475B"/>
              </a:solidFill>
              <a:latin typeface="Avenir"/>
              <a:ea typeface="Avenir"/>
              <a:cs typeface="Avenir"/>
              <a:sym typeface="Avenir"/>
            </a:endParaRPr>
          </a:p>
        </p:txBody>
      </p:sp>
      <p:sp>
        <p:nvSpPr>
          <p:cNvPr id="80" name="Google Shape;80;p10"/>
          <p:cNvSpPr txBox="1"/>
          <p:nvPr/>
        </p:nvSpPr>
        <p:spPr>
          <a:xfrm>
            <a:off x="3581400" y="1006475"/>
            <a:ext cx="5105400" cy="75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Puesto de trabajo</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Antigüedad laboral</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Descripción de su entorno familiar</a:t>
            </a:r>
            <a:endParaRPr>
              <a:solidFill>
                <a:srgbClr val="33475B"/>
              </a:solidFill>
              <a:latin typeface="Avenir"/>
              <a:ea typeface="Avenir"/>
              <a:cs typeface="Avenir"/>
              <a:sym typeface="Avenir"/>
            </a:endParaRPr>
          </a:p>
        </p:txBody>
      </p:sp>
      <p:sp>
        <p:nvSpPr>
          <p:cNvPr id="81" name="Google Shape;81;p10"/>
          <p:cNvSpPr txBox="1"/>
          <p:nvPr/>
        </p:nvSpPr>
        <p:spPr>
          <a:xfrm>
            <a:off x="7039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Quién</a:t>
            </a:r>
            <a:endParaRPr sz="2200">
              <a:solidFill>
                <a:srgbClr val="33475B"/>
              </a:solidFill>
              <a:latin typeface="Avenir"/>
              <a:ea typeface="Avenir"/>
              <a:cs typeface="Avenir"/>
              <a:sym typeface="Avenir"/>
            </a:endParaRPr>
          </a:p>
        </p:txBody>
      </p:sp>
      <p:sp>
        <p:nvSpPr>
          <p:cNvPr id="82" name="Google Shape;82;p10"/>
          <p:cNvSpPr txBox="1"/>
          <p:nvPr/>
        </p:nvSpPr>
        <p:spPr>
          <a:xfrm>
            <a:off x="533400" y="3713800"/>
            <a:ext cx="20652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Descripción de la personalidad</a:t>
            </a:r>
            <a:endParaRPr>
              <a:solidFill>
                <a:srgbClr val="33475B"/>
              </a:solidFill>
              <a:latin typeface="Avenir"/>
              <a:ea typeface="Avenir"/>
              <a:cs typeface="Avenir"/>
              <a:sym typeface="Avenir"/>
            </a:endParaRPr>
          </a:p>
        </p:txBody>
      </p:sp>
      <p:sp>
        <p:nvSpPr>
          <p:cNvPr id="83" name="Google Shape;83;p10"/>
          <p:cNvSpPr txBox="1"/>
          <p:nvPr/>
        </p:nvSpPr>
        <p:spPr>
          <a:xfrm>
            <a:off x="381000" y="4324350"/>
            <a:ext cx="266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i="0" u="none">
                <a:solidFill>
                  <a:srgbClr val="33475B"/>
                </a:solidFill>
                <a:latin typeface="Avenir"/>
                <a:ea typeface="Avenir"/>
                <a:cs typeface="Avenir"/>
                <a:sym typeface="Avenir"/>
              </a:rPr>
              <a:t>Trato, personalidad, comunicación</a:t>
            </a:r>
            <a:endParaRPr>
              <a:solidFill>
                <a:srgbClr val="33475B"/>
              </a:solidFill>
              <a:latin typeface="Avenir"/>
              <a:ea typeface="Avenir"/>
              <a:cs typeface="Avenir"/>
              <a:sym typeface="Avenir"/>
            </a:endParaRPr>
          </a:p>
        </p:txBody>
      </p:sp>
      <p:sp>
        <p:nvSpPr>
          <p:cNvPr id="84" name="Google Shape;84;p10"/>
          <p:cNvSpPr txBox="1"/>
          <p:nvPr/>
        </p:nvSpPr>
        <p:spPr>
          <a:xfrm>
            <a:off x="3581400" y="3902075"/>
            <a:ext cx="5105400" cy="75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Tipo de personalidad (decisor, prescriptor, influenciador)</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Perfil dentro de la organización</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Preferencia en su trato cotidiano</a:t>
            </a:r>
            <a:endParaRPr>
              <a:solidFill>
                <a:srgbClr val="33475B"/>
              </a:solidFill>
              <a:latin typeface="Avenir"/>
              <a:ea typeface="Avenir"/>
              <a:cs typeface="Avenir"/>
              <a:sym typeface="Avenir"/>
            </a:endParaRPr>
          </a:p>
        </p:txBody>
      </p:sp>
      <p:sp>
        <p:nvSpPr>
          <p:cNvPr id="85" name="Google Shape;85;p10"/>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rgbClr val="33475B"/>
                </a:solidFill>
                <a:latin typeface="Avenir"/>
                <a:ea typeface="Avenir"/>
                <a:cs typeface="Avenir"/>
                <a:sym typeface="Avenir"/>
              </a:rPr>
              <a:t>Nombre del buyer persona</a:t>
            </a:r>
            <a:endParaRPr>
              <a:solidFill>
                <a:srgbClr val="33475B"/>
              </a:solidFill>
              <a:latin typeface="Avenir"/>
              <a:ea typeface="Avenir"/>
              <a:cs typeface="Avenir"/>
              <a:sym typeface="Avenir"/>
            </a:endParaRPr>
          </a:p>
        </p:txBody>
      </p:sp>
      <p:pic>
        <p:nvPicPr>
          <p:cNvPr id="86" name="Google Shape;86;p10"/>
          <p:cNvPicPr preferRelativeResize="0"/>
          <p:nvPr/>
        </p:nvPicPr>
        <p:blipFill>
          <a:blip r:embed="rId3">
            <a:alphaModFix/>
          </a:blip>
          <a:stretch>
            <a:fillRect/>
          </a:stretch>
        </p:blipFill>
        <p:spPr>
          <a:xfrm>
            <a:off x="7556674" y="-510353"/>
            <a:ext cx="1942130" cy="2171024"/>
          </a:xfrm>
          <a:prstGeom prst="rect">
            <a:avLst/>
          </a:prstGeom>
          <a:noFill/>
          <a:ln>
            <a:noFill/>
          </a:ln>
        </p:spPr>
      </p:pic>
      <p:cxnSp>
        <p:nvCxnSpPr>
          <p:cNvPr id="87" name="Google Shape;87;p10"/>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88" name="Google Shape;88;p10"/>
          <p:cNvCxnSpPr/>
          <p:nvPr/>
        </p:nvCxnSpPr>
        <p:spPr>
          <a:xfrm>
            <a:off x="3251198" y="666439"/>
            <a:ext cx="0" cy="533700"/>
          </a:xfrm>
          <a:prstGeom prst="straightConnector1">
            <a:avLst/>
          </a:prstGeom>
          <a:noFill/>
          <a:ln w="28575" cap="flat" cmpd="sng">
            <a:solidFill>
              <a:schemeClr val="lt1"/>
            </a:solidFill>
            <a:prstDash val="dot"/>
            <a:round/>
            <a:headEnd type="none" w="med" len="med"/>
            <a:tailEnd type="triangle" w="med" len="med"/>
          </a:ln>
        </p:spPr>
      </p:cxnSp>
      <p:cxnSp>
        <p:nvCxnSpPr>
          <p:cNvPr id="89" name="Google Shape;89;p10"/>
          <p:cNvCxnSpPr/>
          <p:nvPr/>
        </p:nvCxnSpPr>
        <p:spPr>
          <a:xfrm>
            <a:off x="3245348" y="1606539"/>
            <a:ext cx="0" cy="976800"/>
          </a:xfrm>
          <a:prstGeom prst="straightConnector1">
            <a:avLst/>
          </a:prstGeom>
          <a:noFill/>
          <a:ln w="28575" cap="flat" cmpd="sng">
            <a:solidFill>
              <a:schemeClr val="lt1"/>
            </a:solidFill>
            <a:prstDash val="dot"/>
            <a:round/>
            <a:headEnd type="none" w="med" len="med"/>
            <a:tailEnd type="triangle" w="med" len="med"/>
          </a:ln>
        </p:spPr>
      </p:cxnSp>
      <p:cxnSp>
        <p:nvCxnSpPr>
          <p:cNvPr id="90" name="Google Shape;90;p10"/>
          <p:cNvCxnSpPr/>
          <p:nvPr/>
        </p:nvCxnSpPr>
        <p:spPr>
          <a:xfrm>
            <a:off x="3261479" y="2923164"/>
            <a:ext cx="0" cy="1104000"/>
          </a:xfrm>
          <a:prstGeom prst="straightConnector1">
            <a:avLst/>
          </a:prstGeom>
          <a:noFill/>
          <a:ln w="28575" cap="flat" cmpd="sng">
            <a:solidFill>
              <a:schemeClr val="lt1"/>
            </a:solidFill>
            <a:prstDash val="dot"/>
            <a:round/>
            <a:headEnd type="none" w="med" len="med"/>
            <a:tailEnd type="triangle" w="med" len="med"/>
          </a:ln>
        </p:spPr>
      </p:cxnSp>
      <p:cxnSp>
        <p:nvCxnSpPr>
          <p:cNvPr id="91" name="Google Shape;91;p10"/>
          <p:cNvCxnSpPr/>
          <p:nvPr/>
        </p:nvCxnSpPr>
        <p:spPr>
          <a:xfrm>
            <a:off x="3816263" y="18344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92" name="Google Shape;92;p10"/>
          <p:cNvCxnSpPr/>
          <p:nvPr/>
        </p:nvCxnSpPr>
        <p:spPr>
          <a:xfrm>
            <a:off x="3816263" y="32942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93" name="Google Shape;93;p10"/>
          <p:cNvCxnSpPr/>
          <p:nvPr/>
        </p:nvCxnSpPr>
        <p:spPr>
          <a:xfrm>
            <a:off x="3816263" y="47540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94" name="Google Shape;94;p10"/>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95" name="Google Shape;95;p10"/>
          <p:cNvCxnSpPr/>
          <p:nvPr/>
        </p:nvCxnSpPr>
        <p:spPr>
          <a:xfrm>
            <a:off x="672575" y="278665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96" name="Google Shape;96;p10"/>
          <p:cNvCxnSpPr/>
          <p:nvPr/>
        </p:nvCxnSpPr>
        <p:spPr>
          <a:xfrm>
            <a:off x="672575"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97" name="Google Shape;97;p10"/>
          <p:cNvCxnSpPr/>
          <p:nvPr/>
        </p:nvCxnSpPr>
        <p:spPr>
          <a:xfrm>
            <a:off x="672575" y="4274825"/>
            <a:ext cx="1901400" cy="1170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DA5"/>
        </a:solidFill>
        <a:effectLst/>
      </p:bgPr>
    </p:bg>
    <p:spTree>
      <p:nvGrpSpPr>
        <p:cNvPr id="1" name="Shape 101"/>
        <p:cNvGrpSpPr/>
        <p:nvPr/>
      </p:nvGrpSpPr>
      <p:grpSpPr>
        <a:xfrm>
          <a:off x="0" y="0"/>
          <a:ext cx="0" cy="0"/>
          <a:chOff x="0" y="0"/>
          <a:chExt cx="0" cy="0"/>
        </a:xfrm>
      </p:grpSpPr>
      <p:grpSp>
        <p:nvGrpSpPr>
          <p:cNvPr id="102" name="Google Shape;102;p11"/>
          <p:cNvGrpSpPr/>
          <p:nvPr/>
        </p:nvGrpSpPr>
        <p:grpSpPr>
          <a:xfrm>
            <a:off x="3048000" y="1200150"/>
            <a:ext cx="406500" cy="406500"/>
            <a:chOff x="1954591" y="797729"/>
            <a:chExt cx="406500" cy="406500"/>
          </a:xfrm>
        </p:grpSpPr>
        <p:sp>
          <p:nvSpPr>
            <p:cNvPr id="103" name="Google Shape;103;p11"/>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104" name="Google Shape;104;p11"/>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5</a:t>
              </a:r>
              <a:endParaRPr>
                <a:solidFill>
                  <a:srgbClr val="33475B"/>
                </a:solidFill>
                <a:latin typeface="Avenir"/>
                <a:ea typeface="Avenir"/>
                <a:cs typeface="Avenir"/>
                <a:sym typeface="Avenir"/>
              </a:endParaRPr>
            </a:p>
          </p:txBody>
        </p:sp>
      </p:grpSp>
      <p:grpSp>
        <p:nvGrpSpPr>
          <p:cNvPr id="105" name="Google Shape;105;p11"/>
          <p:cNvGrpSpPr/>
          <p:nvPr/>
        </p:nvGrpSpPr>
        <p:grpSpPr>
          <a:xfrm>
            <a:off x="3048000" y="2546350"/>
            <a:ext cx="406500" cy="406500"/>
            <a:chOff x="1954591" y="797729"/>
            <a:chExt cx="406500" cy="406500"/>
          </a:xfrm>
        </p:grpSpPr>
        <p:sp>
          <p:nvSpPr>
            <p:cNvPr id="106" name="Google Shape;106;p11"/>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107" name="Google Shape;107;p11"/>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6</a:t>
              </a:r>
              <a:endParaRPr>
                <a:solidFill>
                  <a:srgbClr val="33475B"/>
                </a:solidFill>
                <a:latin typeface="Avenir"/>
                <a:ea typeface="Avenir"/>
                <a:cs typeface="Avenir"/>
                <a:sym typeface="Avenir"/>
              </a:endParaRPr>
            </a:p>
          </p:txBody>
        </p:sp>
      </p:grpSp>
      <p:grpSp>
        <p:nvGrpSpPr>
          <p:cNvPr id="108" name="Google Shape;108;p11"/>
          <p:cNvGrpSpPr/>
          <p:nvPr/>
        </p:nvGrpSpPr>
        <p:grpSpPr>
          <a:xfrm>
            <a:off x="3048000" y="4019550"/>
            <a:ext cx="406500" cy="406500"/>
            <a:chOff x="1954591" y="797729"/>
            <a:chExt cx="406500" cy="406500"/>
          </a:xfrm>
        </p:grpSpPr>
        <p:sp>
          <p:nvSpPr>
            <p:cNvPr id="109" name="Google Shape;109;p11"/>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110" name="Google Shape;110;p11"/>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7</a:t>
              </a:r>
              <a:endParaRPr>
                <a:solidFill>
                  <a:srgbClr val="33475B"/>
                </a:solidFill>
                <a:latin typeface="Avenir"/>
                <a:ea typeface="Avenir"/>
                <a:cs typeface="Avenir"/>
                <a:sym typeface="Avenir"/>
              </a:endParaRPr>
            </a:p>
          </p:txBody>
        </p:sp>
      </p:grpSp>
      <p:sp>
        <p:nvSpPr>
          <p:cNvPr id="111" name="Google Shape;111;p11"/>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112" name="Google Shape;112;p11"/>
          <p:cNvSpPr txBox="1"/>
          <p:nvPr/>
        </p:nvSpPr>
        <p:spPr>
          <a:xfrm>
            <a:off x="6477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Objetivos</a:t>
            </a:r>
            <a:endParaRPr b="1">
              <a:solidFill>
                <a:srgbClr val="33475B"/>
              </a:solidFill>
              <a:latin typeface="Avenir"/>
              <a:ea typeface="Avenir"/>
              <a:cs typeface="Avenir"/>
              <a:sym typeface="Avenir"/>
            </a:endParaRPr>
          </a:p>
        </p:txBody>
      </p:sp>
      <p:sp>
        <p:nvSpPr>
          <p:cNvPr id="113" name="Google Shape;113;p11"/>
          <p:cNvSpPr txBox="1"/>
          <p:nvPr/>
        </p:nvSpPr>
        <p:spPr>
          <a:xfrm>
            <a:off x="457200" y="1504950"/>
            <a:ext cx="23607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Objetivos primarios y secundarios</a:t>
            </a:r>
            <a:endParaRPr>
              <a:solidFill>
                <a:srgbClr val="33475B"/>
              </a:solidFill>
              <a:latin typeface="Avenir"/>
              <a:ea typeface="Avenir"/>
              <a:cs typeface="Avenir"/>
              <a:sym typeface="Avenir"/>
            </a:endParaRPr>
          </a:p>
        </p:txBody>
      </p:sp>
      <p:sp>
        <p:nvSpPr>
          <p:cNvPr id="114" name="Google Shape;114;p11"/>
          <p:cNvSpPr txBox="1"/>
          <p:nvPr/>
        </p:nvSpPr>
        <p:spPr>
          <a:xfrm>
            <a:off x="826350" y="2495550"/>
            <a:ext cx="17748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Retos</a:t>
            </a:r>
            <a:endParaRPr>
              <a:solidFill>
                <a:srgbClr val="33475B"/>
              </a:solidFill>
              <a:latin typeface="Avenir"/>
              <a:ea typeface="Avenir"/>
              <a:cs typeface="Avenir"/>
              <a:sym typeface="Avenir"/>
            </a:endParaRPr>
          </a:p>
        </p:txBody>
      </p:sp>
      <p:sp>
        <p:nvSpPr>
          <p:cNvPr id="115" name="Google Shape;115;p11"/>
          <p:cNvSpPr txBox="1"/>
          <p:nvPr/>
        </p:nvSpPr>
        <p:spPr>
          <a:xfrm>
            <a:off x="609600" y="2952750"/>
            <a:ext cx="2311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Retos primarios y secundarios</a:t>
            </a:r>
            <a:endParaRPr>
              <a:solidFill>
                <a:srgbClr val="33475B"/>
              </a:solidFill>
              <a:latin typeface="Avenir"/>
              <a:ea typeface="Avenir"/>
              <a:cs typeface="Avenir"/>
              <a:sym typeface="Avenir"/>
            </a:endParaRPr>
          </a:p>
        </p:txBody>
      </p:sp>
      <p:sp>
        <p:nvSpPr>
          <p:cNvPr id="116" name="Google Shape;116;p11"/>
          <p:cNvSpPr txBox="1"/>
          <p:nvPr/>
        </p:nvSpPr>
        <p:spPr>
          <a:xfrm>
            <a:off x="3581400" y="2522787"/>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Retos primarios</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Retos secundarios</a:t>
            </a:r>
            <a:endParaRPr>
              <a:solidFill>
                <a:srgbClr val="33475B"/>
              </a:solidFill>
              <a:latin typeface="Avenir"/>
              <a:ea typeface="Avenir"/>
              <a:cs typeface="Avenir"/>
              <a:sym typeface="Avenir"/>
            </a:endParaRPr>
          </a:p>
        </p:txBody>
      </p:sp>
      <p:sp>
        <p:nvSpPr>
          <p:cNvPr id="117" name="Google Shape;117;p11"/>
          <p:cNvSpPr txBox="1"/>
          <p:nvPr/>
        </p:nvSpPr>
        <p:spPr>
          <a:xfrm>
            <a:off x="3581400" y="1144800"/>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Objetivo primario</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Objetivo secundario</a:t>
            </a:r>
            <a:endParaRPr>
              <a:solidFill>
                <a:srgbClr val="33475B"/>
              </a:solidFill>
              <a:latin typeface="Avenir"/>
              <a:ea typeface="Avenir"/>
              <a:cs typeface="Avenir"/>
              <a:sym typeface="Avenir"/>
            </a:endParaRPr>
          </a:p>
        </p:txBody>
      </p:sp>
      <p:sp>
        <p:nvSpPr>
          <p:cNvPr id="118" name="Google Shape;118;p11"/>
          <p:cNvSpPr txBox="1"/>
          <p:nvPr/>
        </p:nvSpPr>
        <p:spPr>
          <a:xfrm>
            <a:off x="7039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Qué</a:t>
            </a:r>
            <a:endParaRPr sz="2200">
              <a:solidFill>
                <a:srgbClr val="33475B"/>
              </a:solidFill>
              <a:latin typeface="Avenir"/>
              <a:ea typeface="Avenir"/>
              <a:cs typeface="Avenir"/>
              <a:sym typeface="Avenir"/>
            </a:endParaRPr>
          </a:p>
        </p:txBody>
      </p:sp>
      <p:sp>
        <p:nvSpPr>
          <p:cNvPr id="119" name="Google Shape;119;p11"/>
          <p:cNvSpPr txBox="1"/>
          <p:nvPr/>
        </p:nvSpPr>
        <p:spPr>
          <a:xfrm>
            <a:off x="685800" y="3867150"/>
            <a:ext cx="20652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a:solidFill>
                  <a:srgbClr val="33475B"/>
                </a:solidFill>
                <a:latin typeface="Avenir"/>
                <a:ea typeface="Avenir"/>
                <a:cs typeface="Avenir"/>
                <a:sym typeface="Avenir"/>
              </a:rPr>
              <a:t>Planes de acción</a:t>
            </a:r>
            <a:endParaRPr>
              <a:solidFill>
                <a:srgbClr val="33475B"/>
              </a:solidFill>
              <a:latin typeface="Avenir"/>
              <a:ea typeface="Avenir"/>
              <a:cs typeface="Avenir"/>
              <a:sym typeface="Avenir"/>
            </a:endParaRPr>
          </a:p>
        </p:txBody>
      </p:sp>
      <p:sp>
        <p:nvSpPr>
          <p:cNvPr id="120" name="Google Shape;120;p11"/>
          <p:cNvSpPr txBox="1"/>
          <p:nvPr/>
        </p:nvSpPr>
        <p:spPr>
          <a:xfrm>
            <a:off x="381000" y="4324350"/>
            <a:ext cx="26670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Para el cumplimiento de retos y objetivos</a:t>
            </a:r>
            <a:endParaRPr>
              <a:solidFill>
                <a:srgbClr val="33475B"/>
              </a:solidFill>
              <a:latin typeface="Avenir"/>
              <a:ea typeface="Avenir"/>
              <a:cs typeface="Avenir"/>
              <a:sym typeface="Avenir"/>
            </a:endParaRPr>
          </a:p>
        </p:txBody>
      </p:sp>
      <p:sp>
        <p:nvSpPr>
          <p:cNvPr id="121" name="Google Shape;121;p11"/>
          <p:cNvSpPr txBox="1"/>
          <p:nvPr/>
        </p:nvSpPr>
        <p:spPr>
          <a:xfrm>
            <a:off x="3581400" y="3964200"/>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Plan de acción para superar los retos </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Plan de acción para el cumplimiento de objetivos</a:t>
            </a:r>
            <a:endParaRPr>
              <a:solidFill>
                <a:srgbClr val="33475B"/>
              </a:solidFill>
              <a:latin typeface="Avenir"/>
              <a:ea typeface="Avenir"/>
              <a:cs typeface="Avenir"/>
              <a:sym typeface="Avenir"/>
            </a:endParaRPr>
          </a:p>
        </p:txBody>
      </p:sp>
      <p:sp>
        <p:nvSpPr>
          <p:cNvPr id="122" name="Google Shape;122;p11"/>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rgbClr val="33475B"/>
                </a:solidFill>
                <a:latin typeface="Avenir"/>
                <a:ea typeface="Avenir"/>
                <a:cs typeface="Avenir"/>
                <a:sym typeface="Avenir"/>
              </a:rPr>
              <a:t>Nombre del buyer persona</a:t>
            </a:r>
            <a:endParaRPr>
              <a:solidFill>
                <a:srgbClr val="33475B"/>
              </a:solidFill>
              <a:latin typeface="Avenir"/>
              <a:ea typeface="Avenir"/>
              <a:cs typeface="Avenir"/>
              <a:sym typeface="Avenir"/>
            </a:endParaRPr>
          </a:p>
        </p:txBody>
      </p:sp>
      <p:pic>
        <p:nvPicPr>
          <p:cNvPr id="123" name="Google Shape;123;p11"/>
          <p:cNvPicPr preferRelativeResize="0"/>
          <p:nvPr/>
        </p:nvPicPr>
        <p:blipFill>
          <a:blip r:embed="rId3">
            <a:alphaModFix/>
          </a:blip>
          <a:stretch>
            <a:fillRect/>
          </a:stretch>
        </p:blipFill>
        <p:spPr>
          <a:xfrm>
            <a:off x="7556674" y="-510353"/>
            <a:ext cx="1942130" cy="2171024"/>
          </a:xfrm>
          <a:prstGeom prst="rect">
            <a:avLst/>
          </a:prstGeom>
          <a:noFill/>
          <a:ln>
            <a:noFill/>
          </a:ln>
        </p:spPr>
      </p:pic>
      <p:cxnSp>
        <p:nvCxnSpPr>
          <p:cNvPr id="124" name="Google Shape;124;p11"/>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125" name="Google Shape;125;p11"/>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126" name="Google Shape;126;p11"/>
          <p:cNvCxnSpPr/>
          <p:nvPr/>
        </p:nvCxnSpPr>
        <p:spPr>
          <a:xfrm flipH="1">
            <a:off x="3234408" y="1661932"/>
            <a:ext cx="21900" cy="891900"/>
          </a:xfrm>
          <a:prstGeom prst="straightConnector1">
            <a:avLst/>
          </a:prstGeom>
          <a:noFill/>
          <a:ln w="28575" cap="flat" cmpd="sng">
            <a:solidFill>
              <a:schemeClr val="lt1"/>
            </a:solidFill>
            <a:prstDash val="dot"/>
            <a:round/>
            <a:headEnd type="none" w="med" len="med"/>
            <a:tailEnd type="triangle" w="med" len="med"/>
          </a:ln>
        </p:spPr>
      </p:cxnSp>
      <p:cxnSp>
        <p:nvCxnSpPr>
          <p:cNvPr id="127" name="Google Shape;127;p11"/>
          <p:cNvCxnSpPr/>
          <p:nvPr/>
        </p:nvCxnSpPr>
        <p:spPr>
          <a:xfrm>
            <a:off x="3245358" y="2923164"/>
            <a:ext cx="0" cy="1104000"/>
          </a:xfrm>
          <a:prstGeom prst="straightConnector1">
            <a:avLst/>
          </a:prstGeom>
          <a:noFill/>
          <a:ln w="28575" cap="flat" cmpd="sng">
            <a:solidFill>
              <a:schemeClr val="lt1"/>
            </a:solidFill>
            <a:prstDash val="dot"/>
            <a:round/>
            <a:headEnd type="none" w="med" len="med"/>
            <a:tailEnd type="triangle" w="med" len="med"/>
          </a:ln>
        </p:spPr>
      </p:cxnSp>
      <p:cxnSp>
        <p:nvCxnSpPr>
          <p:cNvPr id="128" name="Google Shape;128;p11"/>
          <p:cNvCxnSpPr/>
          <p:nvPr/>
        </p:nvCxnSpPr>
        <p:spPr>
          <a:xfrm>
            <a:off x="3858125" y="17582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129" name="Google Shape;129;p11"/>
          <p:cNvCxnSpPr/>
          <p:nvPr/>
        </p:nvCxnSpPr>
        <p:spPr>
          <a:xfrm>
            <a:off x="3858125" y="46778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130" name="Google Shape;130;p11"/>
          <p:cNvCxnSpPr/>
          <p:nvPr/>
        </p:nvCxnSpPr>
        <p:spPr>
          <a:xfrm>
            <a:off x="717813"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131" name="Google Shape;131;p11"/>
          <p:cNvCxnSpPr/>
          <p:nvPr/>
        </p:nvCxnSpPr>
        <p:spPr>
          <a:xfrm>
            <a:off x="717813" y="4274825"/>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132" name="Google Shape;132;p11"/>
          <p:cNvCxnSpPr/>
          <p:nvPr/>
        </p:nvCxnSpPr>
        <p:spPr>
          <a:xfrm>
            <a:off x="717813" y="28722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133" name="Google Shape;133;p11"/>
          <p:cNvCxnSpPr/>
          <p:nvPr/>
        </p:nvCxnSpPr>
        <p:spPr>
          <a:xfrm>
            <a:off x="3858125" y="3283975"/>
            <a:ext cx="3536100" cy="30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DA5"/>
        </a:solidFill>
        <a:effectLst/>
      </p:bgPr>
    </p:bg>
    <p:spTree>
      <p:nvGrpSpPr>
        <p:cNvPr id="1" name="Shape 137"/>
        <p:cNvGrpSpPr/>
        <p:nvPr/>
      </p:nvGrpSpPr>
      <p:grpSpPr>
        <a:xfrm>
          <a:off x="0" y="0"/>
          <a:ext cx="0" cy="0"/>
          <a:chOff x="0" y="0"/>
          <a:chExt cx="0" cy="0"/>
        </a:xfrm>
      </p:grpSpPr>
      <p:grpSp>
        <p:nvGrpSpPr>
          <p:cNvPr id="138" name="Google Shape;138;p12"/>
          <p:cNvGrpSpPr/>
          <p:nvPr/>
        </p:nvGrpSpPr>
        <p:grpSpPr>
          <a:xfrm>
            <a:off x="3048000" y="1200150"/>
            <a:ext cx="406500" cy="406500"/>
            <a:chOff x="1954591" y="797729"/>
            <a:chExt cx="406500" cy="406500"/>
          </a:xfrm>
        </p:grpSpPr>
        <p:sp>
          <p:nvSpPr>
            <p:cNvPr id="139" name="Google Shape;139;p12"/>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140" name="Google Shape;140;p12"/>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8</a:t>
              </a:r>
              <a:endParaRPr>
                <a:solidFill>
                  <a:srgbClr val="33475B"/>
                </a:solidFill>
                <a:latin typeface="Avenir"/>
                <a:ea typeface="Avenir"/>
                <a:cs typeface="Avenir"/>
                <a:sym typeface="Avenir"/>
              </a:endParaRPr>
            </a:p>
          </p:txBody>
        </p:sp>
      </p:grpSp>
      <p:grpSp>
        <p:nvGrpSpPr>
          <p:cNvPr id="141" name="Google Shape;141;p12"/>
          <p:cNvGrpSpPr/>
          <p:nvPr/>
        </p:nvGrpSpPr>
        <p:grpSpPr>
          <a:xfrm>
            <a:off x="3021763" y="3376300"/>
            <a:ext cx="406500" cy="406500"/>
            <a:chOff x="1954591" y="797729"/>
            <a:chExt cx="406500" cy="406500"/>
          </a:xfrm>
        </p:grpSpPr>
        <p:sp>
          <p:nvSpPr>
            <p:cNvPr id="142" name="Google Shape;142;p12"/>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143" name="Google Shape;143;p12"/>
            <p:cNvSpPr txBox="1"/>
            <p:nvPr/>
          </p:nvSpPr>
          <p:spPr>
            <a:xfrm>
              <a:off x="2002027" y="805211"/>
              <a:ext cx="2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9</a:t>
              </a:r>
              <a:endParaRPr>
                <a:solidFill>
                  <a:srgbClr val="33475B"/>
                </a:solidFill>
                <a:latin typeface="Avenir"/>
                <a:ea typeface="Avenir"/>
                <a:cs typeface="Avenir"/>
                <a:sym typeface="Avenir"/>
              </a:endParaRPr>
            </a:p>
          </p:txBody>
        </p:sp>
      </p:grpSp>
      <p:sp>
        <p:nvSpPr>
          <p:cNvPr id="144" name="Google Shape;144;p12"/>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145" name="Google Shape;145;p12"/>
          <p:cNvSpPr txBox="1"/>
          <p:nvPr/>
        </p:nvSpPr>
        <p:spPr>
          <a:xfrm>
            <a:off x="6477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Comentarios</a:t>
            </a:r>
            <a:endParaRPr b="1">
              <a:solidFill>
                <a:srgbClr val="33475B"/>
              </a:solidFill>
              <a:latin typeface="Avenir"/>
              <a:ea typeface="Avenir"/>
              <a:cs typeface="Avenir"/>
              <a:sym typeface="Avenir"/>
            </a:endParaRPr>
          </a:p>
        </p:txBody>
      </p:sp>
      <p:sp>
        <p:nvSpPr>
          <p:cNvPr id="146" name="Google Shape;146;p12"/>
          <p:cNvSpPr txBox="1"/>
          <p:nvPr/>
        </p:nvSpPr>
        <p:spPr>
          <a:xfrm>
            <a:off x="457200" y="1504950"/>
            <a:ext cx="23607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Testimonios sobre retos y objetivos</a:t>
            </a:r>
            <a:endParaRPr>
              <a:solidFill>
                <a:srgbClr val="33475B"/>
              </a:solidFill>
              <a:latin typeface="Avenir"/>
              <a:ea typeface="Avenir"/>
              <a:cs typeface="Avenir"/>
              <a:sym typeface="Avenir"/>
            </a:endParaRPr>
          </a:p>
        </p:txBody>
      </p:sp>
      <p:sp>
        <p:nvSpPr>
          <p:cNvPr id="147" name="Google Shape;147;p12"/>
          <p:cNvSpPr txBox="1"/>
          <p:nvPr/>
        </p:nvSpPr>
        <p:spPr>
          <a:xfrm>
            <a:off x="748513" y="3024300"/>
            <a:ext cx="1774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Áreas de oportunidad</a:t>
            </a:r>
            <a:endParaRPr b="1">
              <a:solidFill>
                <a:srgbClr val="33475B"/>
              </a:solidFill>
              <a:latin typeface="Avenir"/>
              <a:ea typeface="Avenir"/>
              <a:cs typeface="Avenir"/>
              <a:sym typeface="Avenir"/>
            </a:endParaRPr>
          </a:p>
        </p:txBody>
      </p:sp>
      <p:sp>
        <p:nvSpPr>
          <p:cNvPr id="148" name="Google Shape;148;p12"/>
          <p:cNvSpPr txBox="1"/>
          <p:nvPr/>
        </p:nvSpPr>
        <p:spPr>
          <a:xfrm>
            <a:off x="531763" y="3710100"/>
            <a:ext cx="2311500" cy="75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Argumentos para no mantener un relación comercial con nosotros</a:t>
            </a:r>
            <a:endParaRPr>
              <a:solidFill>
                <a:srgbClr val="33475B"/>
              </a:solidFill>
              <a:latin typeface="Avenir"/>
              <a:ea typeface="Avenir"/>
              <a:cs typeface="Avenir"/>
              <a:sym typeface="Avenir"/>
            </a:endParaRPr>
          </a:p>
        </p:txBody>
      </p:sp>
      <p:sp>
        <p:nvSpPr>
          <p:cNvPr id="149" name="Google Shape;149;p12"/>
          <p:cNvSpPr txBox="1"/>
          <p:nvPr/>
        </p:nvSpPr>
        <p:spPr>
          <a:xfrm>
            <a:off x="3506838" y="3320962"/>
            <a:ext cx="5105400" cy="517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Razones para no adquirir nuestro producto o servicio</a:t>
            </a:r>
            <a:endParaRPr>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Razones para no adquirir nuestro producto o servicio</a:t>
            </a:r>
            <a:endParaRPr sz="1200">
              <a:solidFill>
                <a:srgbClr val="33475B"/>
              </a:solidFill>
              <a:latin typeface="Avenir"/>
              <a:ea typeface="Avenir"/>
              <a:cs typeface="Avenir"/>
              <a:sym typeface="Avenir"/>
            </a:endParaRPr>
          </a:p>
        </p:txBody>
      </p:sp>
      <p:sp>
        <p:nvSpPr>
          <p:cNvPr id="150" name="Google Shape;150;p12"/>
          <p:cNvSpPr txBox="1"/>
          <p:nvPr/>
        </p:nvSpPr>
        <p:spPr>
          <a:xfrm>
            <a:off x="3581400" y="1144800"/>
            <a:ext cx="5105400" cy="7881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Testimonio sobre retos</a:t>
            </a:r>
            <a:endParaRPr sz="1200">
              <a:solidFill>
                <a:srgbClr val="33475B"/>
              </a:solidFill>
              <a:latin typeface="Avenir"/>
              <a:ea typeface="Avenir"/>
              <a:cs typeface="Avenir"/>
              <a:sym typeface="Avenir"/>
            </a:endParaRPr>
          </a:p>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Testimonio sobre objetivos</a:t>
            </a:r>
            <a:endParaRPr sz="1200">
              <a:solidFill>
                <a:srgbClr val="33475B"/>
              </a:solidFill>
              <a:latin typeface="Avenir"/>
              <a:ea typeface="Avenir"/>
              <a:cs typeface="Avenir"/>
              <a:sym typeface="Avenir"/>
            </a:endParaRPr>
          </a:p>
          <a:p>
            <a:pPr marL="0" marR="0" lvl="0" indent="0" algn="l" rtl="0">
              <a:lnSpc>
                <a:spcPct val="130000"/>
              </a:lnSpc>
              <a:spcBef>
                <a:spcPts val="0"/>
              </a:spcBef>
              <a:spcAft>
                <a:spcPts val="0"/>
              </a:spcAft>
              <a:buNone/>
            </a:pPr>
            <a:endParaRPr>
              <a:solidFill>
                <a:srgbClr val="33475B"/>
              </a:solidFill>
              <a:latin typeface="Avenir"/>
              <a:ea typeface="Avenir"/>
              <a:cs typeface="Avenir"/>
              <a:sym typeface="Avenir"/>
            </a:endParaRPr>
          </a:p>
        </p:txBody>
      </p:sp>
      <p:sp>
        <p:nvSpPr>
          <p:cNvPr id="151" name="Google Shape;151;p12"/>
          <p:cNvSpPr txBox="1"/>
          <p:nvPr/>
        </p:nvSpPr>
        <p:spPr>
          <a:xfrm>
            <a:off x="7801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Por qué</a:t>
            </a:r>
            <a:endParaRPr sz="2200">
              <a:solidFill>
                <a:srgbClr val="33475B"/>
              </a:solidFill>
              <a:latin typeface="Avenir"/>
              <a:ea typeface="Avenir"/>
              <a:cs typeface="Avenir"/>
              <a:sym typeface="Avenir"/>
            </a:endParaRPr>
          </a:p>
        </p:txBody>
      </p:sp>
      <p:sp>
        <p:nvSpPr>
          <p:cNvPr id="152" name="Google Shape;152;p12"/>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rgbClr val="33475B"/>
                </a:solidFill>
                <a:latin typeface="Avenir"/>
                <a:ea typeface="Avenir"/>
                <a:cs typeface="Avenir"/>
                <a:sym typeface="Avenir"/>
              </a:rPr>
              <a:t>Nombre del buyer persona</a:t>
            </a:r>
            <a:endParaRPr>
              <a:solidFill>
                <a:srgbClr val="33475B"/>
              </a:solidFill>
              <a:latin typeface="Avenir"/>
              <a:ea typeface="Avenir"/>
              <a:cs typeface="Avenir"/>
              <a:sym typeface="Avenir"/>
            </a:endParaRPr>
          </a:p>
        </p:txBody>
      </p:sp>
      <p:pic>
        <p:nvPicPr>
          <p:cNvPr id="153" name="Google Shape;153;p12"/>
          <p:cNvPicPr preferRelativeResize="0"/>
          <p:nvPr/>
        </p:nvPicPr>
        <p:blipFill>
          <a:blip r:embed="rId3">
            <a:alphaModFix/>
          </a:blip>
          <a:stretch>
            <a:fillRect/>
          </a:stretch>
        </p:blipFill>
        <p:spPr>
          <a:xfrm>
            <a:off x="7556674" y="-510353"/>
            <a:ext cx="1942130" cy="2171024"/>
          </a:xfrm>
          <a:prstGeom prst="rect">
            <a:avLst/>
          </a:prstGeom>
          <a:noFill/>
          <a:ln>
            <a:noFill/>
          </a:ln>
        </p:spPr>
      </p:pic>
      <p:cxnSp>
        <p:nvCxnSpPr>
          <p:cNvPr id="154" name="Google Shape;154;p12"/>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155" name="Google Shape;155;p12"/>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156" name="Google Shape;156;p12"/>
          <p:cNvCxnSpPr/>
          <p:nvPr/>
        </p:nvCxnSpPr>
        <p:spPr>
          <a:xfrm flipH="1">
            <a:off x="3249198" y="1739782"/>
            <a:ext cx="2100" cy="1611600"/>
          </a:xfrm>
          <a:prstGeom prst="straightConnector1">
            <a:avLst/>
          </a:prstGeom>
          <a:noFill/>
          <a:ln w="28575" cap="flat" cmpd="sng">
            <a:solidFill>
              <a:schemeClr val="lt1"/>
            </a:solidFill>
            <a:prstDash val="dot"/>
            <a:round/>
            <a:headEnd type="none" w="med" len="med"/>
            <a:tailEnd type="triangle" w="med" len="med"/>
          </a:ln>
        </p:spPr>
      </p:cxnSp>
      <p:cxnSp>
        <p:nvCxnSpPr>
          <p:cNvPr id="157" name="Google Shape;157;p12"/>
          <p:cNvCxnSpPr/>
          <p:nvPr/>
        </p:nvCxnSpPr>
        <p:spPr>
          <a:xfrm>
            <a:off x="3858125" y="21392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158" name="Google Shape;158;p12"/>
          <p:cNvCxnSpPr/>
          <p:nvPr/>
        </p:nvCxnSpPr>
        <p:spPr>
          <a:xfrm>
            <a:off x="3858125" y="41444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159" name="Google Shape;159;p12"/>
          <p:cNvCxnSpPr/>
          <p:nvPr/>
        </p:nvCxnSpPr>
        <p:spPr>
          <a:xfrm>
            <a:off x="717813"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160" name="Google Shape;160;p12"/>
          <p:cNvCxnSpPr/>
          <p:nvPr/>
        </p:nvCxnSpPr>
        <p:spPr>
          <a:xfrm>
            <a:off x="717813" y="3589025"/>
            <a:ext cx="1901400" cy="1170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DA5"/>
        </a:solidFill>
        <a:effectLst/>
      </p:bgPr>
    </p:bg>
    <p:spTree>
      <p:nvGrpSpPr>
        <p:cNvPr id="1" name="Shape 164"/>
        <p:cNvGrpSpPr/>
        <p:nvPr/>
      </p:nvGrpSpPr>
      <p:grpSpPr>
        <a:xfrm>
          <a:off x="0" y="0"/>
          <a:ext cx="0" cy="0"/>
          <a:chOff x="0" y="0"/>
          <a:chExt cx="0" cy="0"/>
        </a:xfrm>
      </p:grpSpPr>
      <p:grpSp>
        <p:nvGrpSpPr>
          <p:cNvPr id="165" name="Google Shape;165;p13"/>
          <p:cNvGrpSpPr/>
          <p:nvPr/>
        </p:nvGrpSpPr>
        <p:grpSpPr>
          <a:xfrm>
            <a:off x="3019228" y="1200150"/>
            <a:ext cx="595500" cy="406500"/>
            <a:chOff x="1925819" y="797729"/>
            <a:chExt cx="595500" cy="406500"/>
          </a:xfrm>
        </p:grpSpPr>
        <p:sp>
          <p:nvSpPr>
            <p:cNvPr id="166" name="Google Shape;166;p13"/>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167" name="Google Shape;167;p13"/>
            <p:cNvSpPr txBox="1"/>
            <p:nvPr/>
          </p:nvSpPr>
          <p:spPr>
            <a:xfrm>
              <a:off x="1925819" y="805204"/>
              <a:ext cx="5955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10</a:t>
              </a:r>
              <a:endParaRPr>
                <a:solidFill>
                  <a:srgbClr val="33475B"/>
                </a:solidFill>
                <a:latin typeface="Avenir"/>
                <a:ea typeface="Avenir"/>
                <a:cs typeface="Avenir"/>
                <a:sym typeface="Avenir"/>
              </a:endParaRPr>
            </a:p>
          </p:txBody>
        </p:sp>
      </p:grpSp>
      <p:grpSp>
        <p:nvGrpSpPr>
          <p:cNvPr id="168" name="Google Shape;168;p13"/>
          <p:cNvGrpSpPr/>
          <p:nvPr/>
        </p:nvGrpSpPr>
        <p:grpSpPr>
          <a:xfrm>
            <a:off x="2993001" y="3376300"/>
            <a:ext cx="437700" cy="406500"/>
            <a:chOff x="1925830" y="797729"/>
            <a:chExt cx="437700" cy="406500"/>
          </a:xfrm>
        </p:grpSpPr>
        <p:sp>
          <p:nvSpPr>
            <p:cNvPr id="169" name="Google Shape;169;p13"/>
            <p:cNvSpPr/>
            <p:nvPr/>
          </p:nvSpPr>
          <p:spPr>
            <a:xfrm>
              <a:off x="1954591" y="797729"/>
              <a:ext cx="406500" cy="406500"/>
            </a:xfrm>
            <a:prstGeom prst="ellipse">
              <a:avLst/>
            </a:prstGeom>
            <a:no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i="0" u="none">
                <a:solidFill>
                  <a:srgbClr val="33475B"/>
                </a:solidFill>
                <a:latin typeface="Avenir"/>
                <a:ea typeface="Avenir"/>
                <a:cs typeface="Avenir"/>
                <a:sym typeface="Avenir"/>
              </a:endParaRPr>
            </a:p>
          </p:txBody>
        </p:sp>
        <p:sp>
          <p:nvSpPr>
            <p:cNvPr id="170" name="Google Shape;170;p13"/>
            <p:cNvSpPr txBox="1"/>
            <p:nvPr/>
          </p:nvSpPr>
          <p:spPr>
            <a:xfrm>
              <a:off x="1925830" y="805204"/>
              <a:ext cx="437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Helvetica Neue"/>
                <a:buNone/>
              </a:pPr>
              <a:r>
                <a:rPr lang="en-US" sz="1800" b="1">
                  <a:solidFill>
                    <a:srgbClr val="33475B"/>
                  </a:solidFill>
                  <a:latin typeface="Avenir"/>
                  <a:ea typeface="Avenir"/>
                  <a:cs typeface="Avenir"/>
                  <a:sym typeface="Avenir"/>
                </a:rPr>
                <a:t>11</a:t>
              </a:r>
              <a:endParaRPr sz="1800" b="1">
                <a:solidFill>
                  <a:srgbClr val="33475B"/>
                </a:solidFill>
                <a:latin typeface="Avenir"/>
                <a:ea typeface="Avenir"/>
                <a:cs typeface="Avenir"/>
                <a:sym typeface="Avenir"/>
              </a:endParaRPr>
            </a:p>
          </p:txBody>
        </p:sp>
      </p:grpSp>
      <p:sp>
        <p:nvSpPr>
          <p:cNvPr id="171" name="Google Shape;171;p13"/>
          <p:cNvSpPr txBox="1"/>
          <p:nvPr/>
        </p:nvSpPr>
        <p:spPr>
          <a:xfrm>
            <a:off x="534300" y="195000"/>
            <a:ext cx="2435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1400"/>
              <a:buFont typeface="Calibri"/>
              <a:buNone/>
            </a:pPr>
            <a:endParaRPr>
              <a:solidFill>
                <a:srgbClr val="33475B"/>
              </a:solidFill>
              <a:latin typeface="Avenir"/>
              <a:ea typeface="Avenir"/>
              <a:cs typeface="Avenir"/>
              <a:sym typeface="Avenir"/>
            </a:endParaRPr>
          </a:p>
        </p:txBody>
      </p:sp>
      <p:sp>
        <p:nvSpPr>
          <p:cNvPr id="172" name="Google Shape;172;p13"/>
          <p:cNvSpPr txBox="1"/>
          <p:nvPr/>
        </p:nvSpPr>
        <p:spPr>
          <a:xfrm>
            <a:off x="647700" y="1123950"/>
            <a:ext cx="2132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Mensaje de marketing</a:t>
            </a:r>
            <a:endParaRPr b="1">
              <a:solidFill>
                <a:srgbClr val="33475B"/>
              </a:solidFill>
              <a:latin typeface="Avenir"/>
              <a:ea typeface="Avenir"/>
              <a:cs typeface="Avenir"/>
              <a:sym typeface="Avenir"/>
            </a:endParaRPr>
          </a:p>
        </p:txBody>
      </p:sp>
      <p:sp>
        <p:nvSpPr>
          <p:cNvPr id="173" name="Google Shape;173;p13"/>
          <p:cNvSpPr txBox="1"/>
          <p:nvPr/>
        </p:nvSpPr>
        <p:spPr>
          <a:xfrm>
            <a:off x="457200" y="1504950"/>
            <a:ext cx="23607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Respuesta a la problemática del cliente</a:t>
            </a:r>
            <a:endParaRPr>
              <a:solidFill>
                <a:srgbClr val="33475B"/>
              </a:solidFill>
              <a:latin typeface="Avenir"/>
              <a:ea typeface="Avenir"/>
              <a:cs typeface="Avenir"/>
              <a:sym typeface="Avenir"/>
            </a:endParaRPr>
          </a:p>
        </p:txBody>
      </p:sp>
      <p:sp>
        <p:nvSpPr>
          <p:cNvPr id="174" name="Google Shape;174;p13"/>
          <p:cNvSpPr txBox="1"/>
          <p:nvPr/>
        </p:nvSpPr>
        <p:spPr>
          <a:xfrm>
            <a:off x="824713" y="3329100"/>
            <a:ext cx="17748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375E"/>
              </a:buClr>
              <a:buSzPts val="2000"/>
              <a:buFont typeface="Calibri"/>
              <a:buNone/>
            </a:pPr>
            <a:r>
              <a:rPr lang="en-US" b="1">
                <a:solidFill>
                  <a:srgbClr val="33475B"/>
                </a:solidFill>
                <a:latin typeface="Avenir"/>
                <a:ea typeface="Avenir"/>
                <a:cs typeface="Avenir"/>
                <a:sym typeface="Avenir"/>
              </a:rPr>
              <a:t>Mensaje de ventas</a:t>
            </a:r>
            <a:endParaRPr b="1">
              <a:solidFill>
                <a:srgbClr val="33475B"/>
              </a:solidFill>
              <a:latin typeface="Avenir"/>
              <a:ea typeface="Avenir"/>
              <a:cs typeface="Avenir"/>
              <a:sym typeface="Avenir"/>
            </a:endParaRPr>
          </a:p>
        </p:txBody>
      </p:sp>
      <p:sp>
        <p:nvSpPr>
          <p:cNvPr id="175" name="Google Shape;175;p13"/>
          <p:cNvSpPr txBox="1"/>
          <p:nvPr/>
        </p:nvSpPr>
        <p:spPr>
          <a:xfrm>
            <a:off x="531763" y="3786300"/>
            <a:ext cx="2311500" cy="517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1B404E"/>
              </a:buClr>
              <a:buSzPts val="1200"/>
              <a:buFont typeface="Helvetica Neue"/>
              <a:buNone/>
            </a:pPr>
            <a:r>
              <a:rPr lang="en-US" sz="1200">
                <a:solidFill>
                  <a:srgbClr val="33475B"/>
                </a:solidFill>
                <a:latin typeface="Avenir"/>
                <a:ea typeface="Avenir"/>
                <a:cs typeface="Avenir"/>
                <a:sym typeface="Avenir"/>
              </a:rPr>
              <a:t>Respuesta de ventas para llegar al cliente</a:t>
            </a:r>
            <a:endParaRPr>
              <a:solidFill>
                <a:srgbClr val="33475B"/>
              </a:solidFill>
              <a:latin typeface="Avenir"/>
              <a:ea typeface="Avenir"/>
              <a:cs typeface="Avenir"/>
              <a:sym typeface="Avenir"/>
            </a:endParaRPr>
          </a:p>
        </p:txBody>
      </p:sp>
      <p:sp>
        <p:nvSpPr>
          <p:cNvPr id="176" name="Google Shape;176;p13"/>
          <p:cNvSpPr txBox="1"/>
          <p:nvPr/>
        </p:nvSpPr>
        <p:spPr>
          <a:xfrm>
            <a:off x="3506838" y="3320962"/>
            <a:ext cx="5105400" cy="276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Mensaje de ventas</a:t>
            </a:r>
            <a:endParaRPr sz="1200">
              <a:solidFill>
                <a:srgbClr val="33475B"/>
              </a:solidFill>
              <a:latin typeface="Avenir"/>
              <a:ea typeface="Avenir"/>
              <a:cs typeface="Avenir"/>
              <a:sym typeface="Avenir"/>
            </a:endParaRPr>
          </a:p>
        </p:txBody>
      </p:sp>
      <p:sp>
        <p:nvSpPr>
          <p:cNvPr id="177" name="Google Shape;177;p13"/>
          <p:cNvSpPr txBox="1"/>
          <p:nvPr/>
        </p:nvSpPr>
        <p:spPr>
          <a:xfrm>
            <a:off x="3581400" y="1144800"/>
            <a:ext cx="5105400" cy="276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33475B"/>
              </a:buClr>
              <a:buSzPts val="1200"/>
              <a:buFont typeface="Avenir"/>
              <a:buChar char="•"/>
            </a:pPr>
            <a:r>
              <a:rPr lang="en-US" sz="1200">
                <a:solidFill>
                  <a:srgbClr val="33475B"/>
                </a:solidFill>
                <a:latin typeface="Avenir"/>
                <a:ea typeface="Avenir"/>
                <a:cs typeface="Avenir"/>
                <a:sym typeface="Avenir"/>
              </a:rPr>
              <a:t>Mensaje de marketing</a:t>
            </a:r>
            <a:endParaRPr>
              <a:solidFill>
                <a:srgbClr val="33475B"/>
              </a:solidFill>
              <a:latin typeface="Avenir"/>
              <a:ea typeface="Avenir"/>
              <a:cs typeface="Avenir"/>
              <a:sym typeface="Avenir"/>
            </a:endParaRPr>
          </a:p>
        </p:txBody>
      </p:sp>
      <p:sp>
        <p:nvSpPr>
          <p:cNvPr id="178" name="Google Shape;178;p13"/>
          <p:cNvSpPr txBox="1"/>
          <p:nvPr/>
        </p:nvSpPr>
        <p:spPr>
          <a:xfrm>
            <a:off x="703950" y="254150"/>
            <a:ext cx="172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2600" b="1">
                <a:solidFill>
                  <a:srgbClr val="33475B"/>
                </a:solidFill>
                <a:latin typeface="Avenir"/>
                <a:ea typeface="Avenir"/>
                <a:cs typeface="Avenir"/>
                <a:sym typeface="Avenir"/>
              </a:rPr>
              <a:t>Cómo</a:t>
            </a:r>
            <a:endParaRPr sz="2200">
              <a:solidFill>
                <a:srgbClr val="33475B"/>
              </a:solidFill>
              <a:latin typeface="Avenir"/>
              <a:ea typeface="Avenir"/>
              <a:cs typeface="Avenir"/>
              <a:sym typeface="Avenir"/>
            </a:endParaRPr>
          </a:p>
        </p:txBody>
      </p:sp>
      <p:sp>
        <p:nvSpPr>
          <p:cNvPr id="179" name="Google Shape;179;p13"/>
          <p:cNvSpPr txBox="1"/>
          <p:nvPr/>
        </p:nvSpPr>
        <p:spPr>
          <a:xfrm>
            <a:off x="3690975" y="346550"/>
            <a:ext cx="3629100" cy="307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17375E"/>
              </a:buClr>
              <a:buSzPts val="1400"/>
              <a:buFont typeface="Calibri"/>
              <a:buNone/>
            </a:pPr>
            <a:r>
              <a:rPr lang="en-US">
                <a:solidFill>
                  <a:srgbClr val="33475B"/>
                </a:solidFill>
                <a:latin typeface="Avenir"/>
                <a:ea typeface="Avenir"/>
                <a:cs typeface="Avenir"/>
                <a:sym typeface="Avenir"/>
              </a:rPr>
              <a:t>Nombre del buyer persona</a:t>
            </a:r>
            <a:endParaRPr>
              <a:solidFill>
                <a:srgbClr val="33475B"/>
              </a:solidFill>
              <a:latin typeface="Avenir"/>
              <a:ea typeface="Avenir"/>
              <a:cs typeface="Avenir"/>
              <a:sym typeface="Avenir"/>
            </a:endParaRPr>
          </a:p>
        </p:txBody>
      </p:sp>
      <p:pic>
        <p:nvPicPr>
          <p:cNvPr id="180" name="Google Shape;180;p13"/>
          <p:cNvPicPr preferRelativeResize="0"/>
          <p:nvPr/>
        </p:nvPicPr>
        <p:blipFill>
          <a:blip r:embed="rId3">
            <a:alphaModFix/>
          </a:blip>
          <a:stretch>
            <a:fillRect/>
          </a:stretch>
        </p:blipFill>
        <p:spPr>
          <a:xfrm>
            <a:off x="7556674" y="-510353"/>
            <a:ext cx="1942130" cy="2171024"/>
          </a:xfrm>
          <a:prstGeom prst="rect">
            <a:avLst/>
          </a:prstGeom>
          <a:noFill/>
          <a:ln>
            <a:noFill/>
          </a:ln>
        </p:spPr>
      </p:pic>
      <p:cxnSp>
        <p:nvCxnSpPr>
          <p:cNvPr id="181" name="Google Shape;181;p13"/>
          <p:cNvCxnSpPr/>
          <p:nvPr/>
        </p:nvCxnSpPr>
        <p:spPr>
          <a:xfrm>
            <a:off x="3816263" y="6705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182" name="Google Shape;182;p13"/>
          <p:cNvCxnSpPr/>
          <p:nvPr/>
        </p:nvCxnSpPr>
        <p:spPr>
          <a:xfrm rot="10800000" flipH="1">
            <a:off x="414750" y="495350"/>
            <a:ext cx="531300" cy="10200"/>
          </a:xfrm>
          <a:prstGeom prst="straightConnector1">
            <a:avLst/>
          </a:prstGeom>
          <a:noFill/>
          <a:ln w="38100" cap="flat" cmpd="sng">
            <a:solidFill>
              <a:schemeClr val="lt1"/>
            </a:solidFill>
            <a:prstDash val="solid"/>
            <a:round/>
            <a:headEnd type="none" w="med" len="med"/>
            <a:tailEnd type="none" w="med" len="med"/>
          </a:ln>
        </p:spPr>
      </p:cxnSp>
      <p:cxnSp>
        <p:nvCxnSpPr>
          <p:cNvPr id="183" name="Google Shape;183;p13"/>
          <p:cNvCxnSpPr/>
          <p:nvPr/>
        </p:nvCxnSpPr>
        <p:spPr>
          <a:xfrm>
            <a:off x="3858125" y="19106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184" name="Google Shape;184;p13"/>
          <p:cNvCxnSpPr/>
          <p:nvPr/>
        </p:nvCxnSpPr>
        <p:spPr>
          <a:xfrm>
            <a:off x="3858125" y="4144450"/>
            <a:ext cx="3536100" cy="300"/>
          </a:xfrm>
          <a:prstGeom prst="straightConnector1">
            <a:avLst/>
          </a:prstGeom>
          <a:noFill/>
          <a:ln w="38100" cap="flat" cmpd="sng">
            <a:solidFill>
              <a:schemeClr val="lt1"/>
            </a:solidFill>
            <a:prstDash val="solid"/>
            <a:round/>
            <a:headEnd type="none" w="med" len="med"/>
            <a:tailEnd type="none" w="med" len="med"/>
          </a:ln>
        </p:spPr>
      </p:cxnSp>
      <p:cxnSp>
        <p:nvCxnSpPr>
          <p:cNvPr id="185" name="Google Shape;185;p13"/>
          <p:cNvCxnSpPr/>
          <p:nvPr/>
        </p:nvCxnSpPr>
        <p:spPr>
          <a:xfrm>
            <a:off x="717813" y="1462500"/>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186" name="Google Shape;186;p13"/>
          <p:cNvCxnSpPr/>
          <p:nvPr/>
        </p:nvCxnSpPr>
        <p:spPr>
          <a:xfrm>
            <a:off x="717813" y="3741425"/>
            <a:ext cx="1901400" cy="11700"/>
          </a:xfrm>
          <a:prstGeom prst="straightConnector1">
            <a:avLst/>
          </a:prstGeom>
          <a:noFill/>
          <a:ln w="38100" cap="flat" cmpd="sng">
            <a:solidFill>
              <a:schemeClr val="lt1"/>
            </a:solidFill>
            <a:prstDash val="solid"/>
            <a:round/>
            <a:headEnd type="none" w="med" len="med"/>
            <a:tailEnd type="none" w="med" len="med"/>
          </a:ln>
        </p:spPr>
      </p:cxnSp>
      <p:cxnSp>
        <p:nvCxnSpPr>
          <p:cNvPr id="187" name="Google Shape;187;p13"/>
          <p:cNvCxnSpPr/>
          <p:nvPr/>
        </p:nvCxnSpPr>
        <p:spPr>
          <a:xfrm flipH="1">
            <a:off x="3249198" y="1739782"/>
            <a:ext cx="2100" cy="1611600"/>
          </a:xfrm>
          <a:prstGeom prst="straightConnector1">
            <a:avLst/>
          </a:prstGeom>
          <a:noFill/>
          <a:ln w="28575" cap="flat" cmpd="sng">
            <a:solidFill>
              <a:schemeClr val="lt1"/>
            </a:solidFill>
            <a:prstDash val="dot"/>
            <a:round/>
            <a:headEnd type="none" w="med" len="med"/>
            <a:tailEnd type="triangle" w="med" len="med"/>
          </a:ln>
        </p:spPr>
      </p:cxn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1646</Words>
  <Application>Microsoft Office PowerPoint</Application>
  <PresentationFormat>On-screen Show (16:9)</PresentationFormat>
  <Paragraphs>386</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Avenir</vt:lpstr>
      <vt:lpstr>Calibri</vt:lpstr>
      <vt:lpstr>Helvetica Neue</vt:lpstr>
      <vt:lpstr>1_Office Theme</vt:lpstr>
      <vt:lpstr>Plantillas para crear buyer personas</vt:lpstr>
      <vt:lpstr>Tabla de contenidos</vt:lpstr>
      <vt:lpstr>Instrucciones</vt:lpstr>
      <vt:lpstr>¿Qué son los buyer personas? </vt:lpstr>
      <vt:lpstr>Plantilla general para crear buyer personas</vt:lpstr>
      <vt:lpstr>PowerPoint Presentation</vt:lpstr>
      <vt:lpstr>PowerPoint Presentation</vt:lpstr>
      <vt:lpstr>PowerPoint Presentation</vt:lpstr>
      <vt:lpstr>PowerPoint Presentation</vt:lpstr>
      <vt:lpstr>Ejemplo</vt:lpstr>
      <vt:lpstr>PowerPoint Presentation</vt:lpstr>
      <vt:lpstr>PowerPoint Presentation</vt:lpstr>
      <vt:lpstr>PowerPoint Presentation</vt:lpstr>
      <vt:lpstr>PowerPoint Presentation</vt:lpstr>
      <vt:lpstr>Plantillas para crear buyer personas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Plantillas para crear buyer personas</dc:title>
  <dc:creator>Yesenia Peregrino</dc:creator>
  <cp:lastModifiedBy>Yesenia</cp:lastModifiedBy>
  <cp:revision>1</cp:revision>
  <dcterms:modified xsi:type="dcterms:W3CDTF">2022-02-23T04:35:06Z</dcterms:modified>
</cp:coreProperties>
</file>