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3004800" cy="9753600"/>
  <p:notesSz cx="6858000" cy="9144000"/>
  <p:defaultTextStyle>
    <a:lvl1pPr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One</a:t>
            </a:r>
            <a:endParaRPr sz="2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Two</a:t>
            </a:r>
            <a:endParaRPr sz="2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Three</a:t>
            </a:r>
            <a:endParaRPr sz="2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Four</a:t>
            </a:r>
            <a:endParaRPr sz="2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davehaeffner.com/selenium-guidebook/install/ruby/mac/" TargetMode="External"/><Relationship Id="rId3" Type="http://schemas.openxmlformats.org/officeDocument/2006/relationships/hyperlink" Target="http://davehaeffner.com/selenium-guidebook/install/ruby/windows/" TargetMode="Externa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meetup.com/South-Bay-Selenium-Study-Group-Meetup/" TargetMode="Externa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South Bay Selenium Study Group Meetup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537463">
              <a:defRPr sz="1800">
                <a:solidFill>
                  <a:srgbClr val="000000"/>
                </a:solidFill>
              </a:defRPr>
            </a:pPr>
            <a:endParaRPr sz="2944">
              <a:solidFill>
                <a:srgbClr val="FFFFFF"/>
              </a:solidFill>
            </a:endParaRPr>
          </a:p>
          <a:p>
            <a:pPr lvl="0" defTabSz="537463">
              <a:defRPr sz="1800">
                <a:solidFill>
                  <a:srgbClr val="000000"/>
                </a:solidFill>
              </a:defRPr>
            </a:pPr>
            <a:r>
              <a:rPr sz="3680">
                <a:solidFill>
                  <a:srgbClr val="FFFFFF"/>
                </a:solidFill>
              </a:rPr>
              <a:t>Night-1: 02/24/15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719">
                <a:solidFill>
                  <a:srgbClr val="FFFFFF"/>
                </a:solidFill>
              </a:rPr>
              <a:t>Distribution of Discount Code for Book (continued)</a:t>
            </a:r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xfrm>
            <a:off x="952500" y="257810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I have 50 discount code slips.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If you want one, ask one of the two LAs with the clipboard on the way out; be sure to provide your Meetup name.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If you want a discount code but we’ve run out, provide your Meetup name to the LAs with the clipboard, indicating that you need a discount code sent to you. 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63" name="Shape 6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 marL="0" indent="0" algn="ctr">
              <a:buSzTx/>
              <a:buNone/>
              <a:defRPr sz="1800">
                <a:solidFill>
                  <a:srgbClr val="000000"/>
                </a:solidFill>
              </a:defRPr>
            </a:pPr>
            <a:endParaRPr sz="4100">
              <a:solidFill>
                <a:srgbClr val="FFFFFF"/>
              </a:solidFill>
            </a:endParaRPr>
          </a:p>
          <a:p>
            <a:pPr lvl="0" marL="0" indent="0" algn="ctr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4100">
                <a:solidFill>
                  <a:srgbClr val="FFFFFF"/>
                </a:solidFill>
              </a:rPr>
              <a:t>Good luck with your first two weeks of learning Selenium/WebDriver with Ruby! See you on March 10th!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Tonight’s Agenda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231139" indent="-231139" defTabSz="303783">
              <a:spcBef>
                <a:spcPts val="2100"/>
              </a:spcBef>
              <a:defRPr sz="1800">
                <a:solidFill>
                  <a:srgbClr val="000000"/>
                </a:solidFill>
              </a:defRPr>
            </a:pPr>
            <a:r>
              <a:rPr sz="1975">
                <a:solidFill>
                  <a:srgbClr val="FFFFFF"/>
                </a:solidFill>
              </a:rPr>
              <a:t>Arrival: Put on a nametag! </a:t>
            </a:r>
            <a:endParaRPr sz="1975">
              <a:solidFill>
                <a:srgbClr val="FFFFFF"/>
              </a:solidFill>
            </a:endParaRPr>
          </a:p>
          <a:p>
            <a:pPr lvl="0" marL="231139" indent="-231139" defTabSz="303783">
              <a:spcBef>
                <a:spcPts val="2100"/>
              </a:spcBef>
              <a:defRPr sz="1800">
                <a:solidFill>
                  <a:srgbClr val="000000"/>
                </a:solidFill>
              </a:defRPr>
            </a:pPr>
            <a:r>
              <a:rPr sz="1975">
                <a:solidFill>
                  <a:srgbClr val="FFFFFF"/>
                </a:solidFill>
              </a:rPr>
              <a:t>6:30: Pizza and salad (thanks, Sauce Labs), drinks (thanks, GoDaddy), and getting acquainted</a:t>
            </a:r>
            <a:endParaRPr sz="1975">
              <a:solidFill>
                <a:srgbClr val="FFFFFF"/>
              </a:solidFill>
            </a:endParaRPr>
          </a:p>
          <a:p>
            <a:pPr lvl="0" marL="231139" indent="-231139" defTabSz="303783">
              <a:spcBef>
                <a:spcPts val="2100"/>
              </a:spcBef>
              <a:defRPr sz="1800">
                <a:solidFill>
                  <a:srgbClr val="000000"/>
                </a:solidFill>
              </a:defRPr>
            </a:pPr>
            <a:r>
              <a:rPr sz="1975">
                <a:solidFill>
                  <a:srgbClr val="FFFFFF"/>
                </a:solidFill>
              </a:rPr>
              <a:t>7:00: The plan for how this Meetup will work (Organizer)</a:t>
            </a:r>
            <a:endParaRPr sz="1975">
              <a:solidFill>
                <a:srgbClr val="FFFFFF"/>
              </a:solidFill>
            </a:endParaRPr>
          </a:p>
          <a:p>
            <a:pPr lvl="0" marL="231139" indent="-231139" defTabSz="303783">
              <a:spcBef>
                <a:spcPts val="2100"/>
              </a:spcBef>
              <a:defRPr sz="1800">
                <a:solidFill>
                  <a:srgbClr val="000000"/>
                </a:solidFill>
              </a:defRPr>
            </a:pPr>
            <a:r>
              <a:rPr sz="1975">
                <a:solidFill>
                  <a:srgbClr val="FFFFFF"/>
                </a:solidFill>
              </a:rPr>
              <a:t>7:15 Introductions of all learners and learning assistants</a:t>
            </a:r>
            <a:endParaRPr sz="1975">
              <a:solidFill>
                <a:srgbClr val="FFFFFF"/>
              </a:solidFill>
            </a:endParaRPr>
          </a:p>
          <a:p>
            <a:pPr lvl="0" marL="231139" indent="-231139" defTabSz="303783">
              <a:spcBef>
                <a:spcPts val="2100"/>
              </a:spcBef>
              <a:defRPr sz="1800">
                <a:solidFill>
                  <a:srgbClr val="000000"/>
                </a:solidFill>
              </a:defRPr>
            </a:pPr>
            <a:r>
              <a:rPr sz="1975">
                <a:solidFill>
                  <a:srgbClr val="FFFFFF"/>
                </a:solidFill>
              </a:rPr>
              <a:t>7:55 Move to a Windows-designated table or a Mac-designated table, whichever is appropriate</a:t>
            </a:r>
            <a:endParaRPr sz="1975">
              <a:solidFill>
                <a:srgbClr val="FFFFFF"/>
              </a:solidFill>
            </a:endParaRPr>
          </a:p>
          <a:p>
            <a:pPr lvl="0" marL="231139" indent="-231139" defTabSz="303783">
              <a:spcBef>
                <a:spcPts val="2100"/>
              </a:spcBef>
              <a:defRPr sz="1800">
                <a:solidFill>
                  <a:srgbClr val="000000"/>
                </a:solidFill>
              </a:defRPr>
            </a:pPr>
            <a:r>
              <a:rPr sz="1975">
                <a:solidFill>
                  <a:srgbClr val="FFFFFF"/>
                </a:solidFill>
              </a:rPr>
              <a:t>8:00 Set up to run selected Ruby example and Selenium/WebDriver example from book (small groups)</a:t>
            </a:r>
            <a:endParaRPr sz="1975">
              <a:solidFill>
                <a:srgbClr val="FFFFFF"/>
              </a:solidFill>
            </a:endParaRPr>
          </a:p>
          <a:p>
            <a:pPr lvl="0" marL="231139" indent="-231139" defTabSz="303783">
              <a:spcBef>
                <a:spcPts val="2100"/>
              </a:spcBef>
              <a:defRPr sz="1800">
                <a:solidFill>
                  <a:srgbClr val="000000"/>
                </a:solidFill>
              </a:defRPr>
            </a:pPr>
            <a:r>
              <a:rPr sz="1975">
                <a:solidFill>
                  <a:srgbClr val="FFFFFF"/>
                </a:solidFill>
              </a:rPr>
              <a:t>8:35 Assignment for next Meetup (Organizer)</a:t>
            </a:r>
            <a:endParaRPr sz="1975">
              <a:solidFill>
                <a:srgbClr val="FFFFFF"/>
              </a:solidFill>
            </a:endParaRPr>
          </a:p>
          <a:p>
            <a:pPr lvl="0" marL="231139" indent="-231139" defTabSz="303783">
              <a:spcBef>
                <a:spcPts val="2100"/>
              </a:spcBef>
              <a:defRPr sz="1800">
                <a:solidFill>
                  <a:srgbClr val="000000"/>
                </a:solidFill>
              </a:defRPr>
            </a:pPr>
            <a:r>
              <a:rPr sz="1975">
                <a:solidFill>
                  <a:srgbClr val="FFFFFF"/>
                </a:solidFill>
              </a:rPr>
              <a:t>8:40 Distribution of discount code for book purchase (Organizer &amp; 2 LAs)</a:t>
            </a:r>
            <a:endParaRPr sz="1975">
              <a:solidFill>
                <a:srgbClr val="FFFFFF"/>
              </a:solidFill>
            </a:endParaRPr>
          </a:p>
          <a:p>
            <a:pPr lvl="0" marL="231139" indent="-231139" defTabSz="303783">
              <a:spcBef>
                <a:spcPts val="2100"/>
              </a:spcBef>
              <a:defRPr sz="1800">
                <a:solidFill>
                  <a:srgbClr val="000000"/>
                </a:solidFill>
              </a:defRPr>
            </a:pPr>
            <a:r>
              <a:rPr sz="1975">
                <a:solidFill>
                  <a:srgbClr val="FFFFFF"/>
                </a:solidFill>
              </a:rPr>
              <a:t>8:45 Lights out!</a:t>
            </a:r>
            <a:endParaRPr sz="1975">
              <a:solidFill>
                <a:srgbClr val="FFFFFF"/>
              </a:solidFill>
            </a:endParaRPr>
          </a:p>
          <a:p>
            <a:pPr lvl="0" marL="0" indent="0" defTabSz="237743">
              <a:spcBef>
                <a:spcPts val="0"/>
              </a:spcBef>
              <a:buSzTx/>
              <a:buNone/>
              <a:tabLst>
                <a:tab pos="177800" algn="l"/>
                <a:tab pos="368300" algn="l"/>
                <a:tab pos="546100" algn="l"/>
                <a:tab pos="736600" algn="l"/>
                <a:tab pos="914400" algn="l"/>
                <a:tab pos="1104900" algn="l"/>
                <a:tab pos="1282700" algn="l"/>
                <a:tab pos="1473200" algn="l"/>
                <a:tab pos="1663700" algn="l"/>
                <a:tab pos="1841500" algn="l"/>
                <a:tab pos="2032000" algn="l"/>
                <a:tab pos="2209800" algn="l"/>
              </a:tabLst>
              <a:defRPr sz="1800">
                <a:solidFill>
                  <a:srgbClr val="000000"/>
                </a:solidFill>
              </a:defRPr>
            </a:pPr>
            <a:r>
              <a:rPr sz="832">
                <a:latin typeface="Times"/>
                <a:ea typeface="Times"/>
                <a:cs typeface="Times"/>
                <a:sym typeface="Times"/>
              </a:rPr>
              <a:t>8:00: Set up to run selected Ruby example and Selenium/WebDriver example from book (small groups)</a:t>
            </a:r>
            <a:endParaRPr sz="832">
              <a:latin typeface="Times"/>
              <a:ea typeface="Times"/>
              <a:cs typeface="Times"/>
              <a:sym typeface="Times"/>
            </a:endParaRPr>
          </a:p>
          <a:p>
            <a:pPr lvl="0" marL="0" indent="0" defTabSz="237743">
              <a:spcBef>
                <a:spcPts val="0"/>
              </a:spcBef>
              <a:buSzTx/>
              <a:buNone/>
              <a:tabLst>
                <a:tab pos="177800" algn="l"/>
                <a:tab pos="368300" algn="l"/>
                <a:tab pos="546100" algn="l"/>
                <a:tab pos="736600" algn="l"/>
                <a:tab pos="914400" algn="l"/>
                <a:tab pos="1104900" algn="l"/>
                <a:tab pos="1282700" algn="l"/>
                <a:tab pos="1473200" algn="l"/>
                <a:tab pos="1663700" algn="l"/>
                <a:tab pos="1841500" algn="l"/>
                <a:tab pos="2032000" algn="l"/>
                <a:tab pos="2209800" algn="l"/>
              </a:tabLst>
              <a:defRPr sz="1800">
                <a:solidFill>
                  <a:srgbClr val="000000"/>
                </a:solidFill>
              </a:defRPr>
            </a:pPr>
            <a:r>
              <a:rPr sz="832">
                <a:latin typeface="Times"/>
                <a:ea typeface="Times"/>
                <a:cs typeface="Times"/>
                <a:sym typeface="Times"/>
              </a:rPr>
              <a:t>8:00: Set up to run selected Ruby example and Selenium/WebDriver example from book (small groups)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defRPr sz="74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440">
                <a:solidFill>
                  <a:srgbClr val="FFFFFF"/>
                </a:solidFill>
              </a:rPr>
              <a:t>The Plan for Each Meetup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Work in small groups (one Learning Assistant per group) to get unstuck, to get questions answered, to compare homework solutions, etc.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A few volunteer Learners will present solutions with audience questions and feedback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Organizer will assign reading and programming assignments for next Meetup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Introductions</a:t>
            </a:r>
          </a:p>
        </p:txBody>
      </p:sp>
      <p:sp>
        <p:nvSpPr>
          <p:cNvPr id="42" name="Shape 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Tell us your name and one interesting thing about yourself! If you’re a Learning Assistant, be sure to mention that also….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719">
                <a:solidFill>
                  <a:srgbClr val="FFFFFF"/>
                </a:solidFill>
              </a:rPr>
              <a:t>Individual Goals for Tonight’s Small Group Session</a:t>
            </a:r>
          </a:p>
        </p:txBody>
      </p:sp>
      <p:sp>
        <p:nvSpPr>
          <p:cNvPr id="45" name="Shape 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647191" indent="-647191" defTabSz="572516">
              <a:spcBef>
                <a:spcPts val="4100"/>
              </a:spcBef>
              <a:buSzPct val="100000"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3724">
                <a:solidFill>
                  <a:srgbClr val="FFFFFF"/>
                </a:solidFill>
              </a:rPr>
              <a:t>Complete installation instructions from book:</a:t>
            </a:r>
            <a:endParaRPr sz="3724">
              <a:solidFill>
                <a:srgbClr val="FFFFFF"/>
              </a:solidFill>
            </a:endParaRPr>
          </a:p>
          <a:p>
            <a:pPr lvl="2" marL="1306830" indent="-435609" defTabSz="572516">
              <a:spcBef>
                <a:spcPts val="4100"/>
              </a:spcBef>
              <a:defRPr sz="1800">
                <a:solidFill>
                  <a:srgbClr val="000000"/>
                </a:solidFill>
              </a:defRPr>
            </a:pPr>
            <a:r>
              <a:rPr sz="3724" u="sng">
                <a:solidFill>
                  <a:srgbClr val="FFFFFF"/>
                </a:solidFill>
                <a:hlinkClick r:id="rId2" invalidUrl="" action="" tgtFrame="" tooltip="" history="1" highlightClick="0" endSnd="0"/>
              </a:rPr>
              <a:t>OS X</a:t>
            </a:r>
            <a:endParaRPr sz="3724">
              <a:solidFill>
                <a:srgbClr val="FFFFFF"/>
              </a:solidFill>
            </a:endParaRPr>
          </a:p>
          <a:p>
            <a:pPr lvl="2" marL="1306830" indent="-435609" defTabSz="572516">
              <a:spcBef>
                <a:spcPts val="4100"/>
              </a:spcBef>
              <a:defRPr sz="1800">
                <a:solidFill>
                  <a:srgbClr val="000000"/>
                </a:solidFill>
              </a:defRPr>
            </a:pPr>
            <a:r>
              <a:rPr sz="3724" u="sng">
                <a:solidFill>
                  <a:srgbClr val="FFFFFF"/>
                </a:solidFill>
                <a:hlinkClick r:id="rId3" invalidUrl="" action="" tgtFrame="" tooltip="" history="1" highlightClick="0" endSnd="0"/>
              </a:rPr>
              <a:t>Windows</a:t>
            </a:r>
            <a:endParaRPr sz="3724">
              <a:solidFill>
                <a:srgbClr val="FFFFFF"/>
              </a:solidFill>
            </a:endParaRPr>
          </a:p>
          <a:p>
            <a:pPr lvl="0" marL="647191" indent="-647191" defTabSz="572516">
              <a:spcBef>
                <a:spcPts val="4100"/>
              </a:spcBef>
              <a:buSzPct val="100000"/>
              <a:buAutoNum type="arabicPeriod" startAt="2"/>
              <a:defRPr sz="1800">
                <a:solidFill>
                  <a:srgbClr val="000000"/>
                </a:solidFill>
              </a:defRPr>
            </a:pPr>
            <a:r>
              <a:rPr sz="3724">
                <a:solidFill>
                  <a:srgbClr val="FFFFFF"/>
                </a:solidFill>
              </a:rPr>
              <a:t>Run a basic Ruby program—bmi.rb—from the command line (next slide).</a:t>
            </a:r>
            <a:endParaRPr sz="3724">
              <a:solidFill>
                <a:srgbClr val="FFFFFF"/>
              </a:solidFill>
            </a:endParaRPr>
          </a:p>
          <a:p>
            <a:pPr lvl="0" marL="647191" indent="-647191" defTabSz="572516">
              <a:spcBef>
                <a:spcPts val="4100"/>
              </a:spcBef>
              <a:buSzPct val="100000"/>
              <a:buAutoNum type="arabicPeriod" startAt="2"/>
              <a:defRPr sz="1800">
                <a:solidFill>
                  <a:srgbClr val="000000"/>
                </a:solidFill>
              </a:defRPr>
            </a:pPr>
            <a:r>
              <a:rPr sz="3724">
                <a:solidFill>
                  <a:srgbClr val="FFFFFF"/>
                </a:solidFill>
              </a:rPr>
              <a:t>Run login_spec.rb test (next slide +1) successfully.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bmi.rb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print "What is your height in inches?  "</a:t>
            </a:r>
            <a:endParaRPr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height = gets</a:t>
            </a:r>
            <a:endParaRPr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endParaRPr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print "What is your weight in pounds?  "</a:t>
            </a:r>
            <a:endParaRPr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weight = gets</a:t>
            </a:r>
            <a:endParaRPr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endParaRPr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bmi = 703 * ((weight.to_f)/(height.to_f**2))</a:t>
            </a:r>
            <a:endParaRPr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endParaRPr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puts "Your BMI is: " + sprintf("%0.2f",bmi)</a:t>
            </a:r>
            <a:endParaRPr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endParaRPr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if (bmi &lt; 18.5) </a:t>
            </a:r>
            <a:endParaRPr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  puts "Underweight!"</a:t>
            </a:r>
            <a:endParaRPr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elsif (bmi &lt; 25) </a:t>
            </a:r>
            <a:endParaRPr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  puts "Normal weight"</a:t>
            </a:r>
            <a:endParaRPr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elsif (bmi &lt; 30) </a:t>
            </a:r>
            <a:endParaRPr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  puts "Overweight"</a:t>
            </a:r>
            <a:endParaRPr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else </a:t>
            </a:r>
            <a:endParaRPr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  puts "Obese"</a:t>
            </a:r>
            <a:endParaRPr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end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login_spec.rb</a:t>
            </a:r>
          </a:p>
        </p:txBody>
      </p:sp>
      <p:sp>
        <p:nvSpPr>
          <p:cNvPr id="51" name="Shape 5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r>
              <a:rPr sz="1900">
                <a:solidFill>
                  <a:srgbClr val="F9FFFE"/>
                </a:solidFill>
                <a:latin typeface="Menlo"/>
                <a:ea typeface="Menlo"/>
                <a:cs typeface="Menlo"/>
                <a:sym typeface="Menlo"/>
              </a:rPr>
              <a:t>require 'selenium-webdriver'</a:t>
            </a:r>
            <a:endParaRPr sz="1900">
              <a:solidFill>
                <a:srgbClr val="F9FFFE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endParaRPr sz="1900">
              <a:solidFill>
                <a:srgbClr val="F9FFFE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r>
              <a:rPr sz="1900">
                <a:solidFill>
                  <a:srgbClr val="F9FFFE"/>
                </a:solidFill>
                <a:latin typeface="Menlo"/>
                <a:ea typeface="Menlo"/>
                <a:cs typeface="Menlo"/>
                <a:sym typeface="Menlo"/>
              </a:rPr>
              <a:t>describe 'Login' do</a:t>
            </a:r>
            <a:endParaRPr sz="1900">
              <a:solidFill>
                <a:srgbClr val="F9FFFE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endParaRPr sz="1900">
              <a:solidFill>
                <a:srgbClr val="F9FFFE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r>
              <a:rPr sz="1900">
                <a:solidFill>
                  <a:srgbClr val="F9FFFE"/>
                </a:solidFill>
                <a:latin typeface="Menlo"/>
                <a:ea typeface="Menlo"/>
                <a:cs typeface="Menlo"/>
                <a:sym typeface="Menlo"/>
              </a:rPr>
              <a:t>  before(:each) do</a:t>
            </a:r>
            <a:endParaRPr sz="1900">
              <a:solidFill>
                <a:srgbClr val="F9FFFE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r>
              <a:rPr sz="1900">
                <a:solidFill>
                  <a:srgbClr val="F9FFFE"/>
                </a:solidFill>
                <a:latin typeface="Menlo"/>
                <a:ea typeface="Menlo"/>
                <a:cs typeface="Menlo"/>
                <a:sym typeface="Menlo"/>
              </a:rPr>
              <a:t>    @driver = Selenium::WebDriver.for :firefox</a:t>
            </a:r>
            <a:endParaRPr sz="1900">
              <a:solidFill>
                <a:srgbClr val="F9FFFE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r>
              <a:rPr sz="1900">
                <a:solidFill>
                  <a:srgbClr val="F9FFFE"/>
                </a:solidFill>
                <a:latin typeface="Menlo"/>
                <a:ea typeface="Menlo"/>
                <a:cs typeface="Menlo"/>
                <a:sym typeface="Menlo"/>
              </a:rPr>
              <a:t>  end</a:t>
            </a:r>
            <a:endParaRPr sz="1900">
              <a:solidFill>
                <a:srgbClr val="F9FFFE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endParaRPr sz="1900">
              <a:solidFill>
                <a:srgbClr val="F9FFFE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r>
              <a:rPr sz="1900">
                <a:solidFill>
                  <a:srgbClr val="F9FFFE"/>
                </a:solidFill>
                <a:latin typeface="Menlo"/>
                <a:ea typeface="Menlo"/>
                <a:cs typeface="Menlo"/>
                <a:sym typeface="Menlo"/>
              </a:rPr>
              <a:t>  after(:each) do</a:t>
            </a:r>
            <a:endParaRPr sz="1900">
              <a:solidFill>
                <a:srgbClr val="F9FFFE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r>
              <a:rPr sz="1900">
                <a:solidFill>
                  <a:srgbClr val="F9FFFE"/>
                </a:solidFill>
                <a:latin typeface="Menlo"/>
                <a:ea typeface="Menlo"/>
                <a:cs typeface="Menlo"/>
                <a:sym typeface="Menlo"/>
              </a:rPr>
              <a:t>    @driver.quit</a:t>
            </a:r>
            <a:endParaRPr sz="1900">
              <a:solidFill>
                <a:srgbClr val="F9FFFE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r>
              <a:rPr sz="1900">
                <a:solidFill>
                  <a:srgbClr val="F9FFFE"/>
                </a:solidFill>
                <a:latin typeface="Menlo"/>
                <a:ea typeface="Menlo"/>
                <a:cs typeface="Menlo"/>
                <a:sym typeface="Menlo"/>
              </a:rPr>
              <a:t>  end</a:t>
            </a:r>
            <a:endParaRPr sz="1900">
              <a:solidFill>
                <a:srgbClr val="F9FFFE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endParaRPr sz="1900">
              <a:solidFill>
                <a:srgbClr val="F9FFFE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r>
              <a:rPr sz="1900">
                <a:solidFill>
                  <a:srgbClr val="F9FFFE"/>
                </a:solidFill>
                <a:latin typeface="Menlo"/>
                <a:ea typeface="Menlo"/>
                <a:cs typeface="Menlo"/>
                <a:sym typeface="Menlo"/>
              </a:rPr>
              <a:t>  it 'succeeded' do</a:t>
            </a:r>
            <a:endParaRPr sz="1900">
              <a:solidFill>
                <a:srgbClr val="F9FFFE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r>
              <a:rPr sz="1900">
                <a:solidFill>
                  <a:srgbClr val="F9FFFE"/>
                </a:solidFill>
                <a:latin typeface="Menlo"/>
                <a:ea typeface="Menlo"/>
                <a:cs typeface="Menlo"/>
                <a:sym typeface="Menlo"/>
              </a:rPr>
              <a:t>    @driver.get 'http://the-internet.herokuapp.com/login'</a:t>
            </a:r>
            <a:endParaRPr sz="1900">
              <a:solidFill>
                <a:srgbClr val="F9FFFE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r>
              <a:rPr sz="1900">
                <a:solidFill>
                  <a:srgbClr val="F9FFFE"/>
                </a:solidFill>
                <a:latin typeface="Menlo"/>
                <a:ea typeface="Menlo"/>
                <a:cs typeface="Menlo"/>
                <a:sym typeface="Menlo"/>
              </a:rPr>
              <a:t>    @driver.find_element(id: 'username').send_keys('tomsmith')</a:t>
            </a:r>
            <a:endParaRPr sz="1900">
              <a:solidFill>
                <a:srgbClr val="F9FFFE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r>
              <a:rPr sz="1900">
                <a:solidFill>
                  <a:srgbClr val="F9FFFE"/>
                </a:solidFill>
                <a:latin typeface="Menlo"/>
                <a:ea typeface="Menlo"/>
                <a:cs typeface="Menlo"/>
                <a:sym typeface="Menlo"/>
              </a:rPr>
              <a:t>    @driver.find_element(id: 'password').send_keys('SuperSecretPassword!')</a:t>
            </a:r>
            <a:endParaRPr sz="1900">
              <a:solidFill>
                <a:srgbClr val="F9FFFE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r>
              <a:rPr sz="1900">
                <a:solidFill>
                  <a:srgbClr val="F9FFFE"/>
                </a:solidFill>
                <a:latin typeface="Menlo"/>
                <a:ea typeface="Menlo"/>
                <a:cs typeface="Menlo"/>
                <a:sym typeface="Menlo"/>
              </a:rPr>
              <a:t>    @driver.find_element(id: 'login').submit</a:t>
            </a:r>
            <a:endParaRPr sz="1900">
              <a:solidFill>
                <a:srgbClr val="F9FFFE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r>
              <a:rPr sz="1900">
                <a:solidFill>
                  <a:srgbClr val="F9FFFE"/>
                </a:solidFill>
                <a:latin typeface="Menlo"/>
                <a:ea typeface="Menlo"/>
                <a:cs typeface="Menlo"/>
                <a:sym typeface="Menlo"/>
              </a:rPr>
              <a:t>  end</a:t>
            </a:r>
            <a:endParaRPr sz="1900">
              <a:solidFill>
                <a:srgbClr val="F9FFFE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endParaRPr sz="1900">
              <a:solidFill>
                <a:srgbClr val="F9FFFE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r>
              <a:rPr sz="1900">
                <a:solidFill>
                  <a:srgbClr val="F9FFFE"/>
                </a:solidFill>
                <a:latin typeface="Menlo"/>
                <a:ea typeface="Menlo"/>
                <a:cs typeface="Menlo"/>
                <a:sym typeface="Menlo"/>
              </a:rPr>
              <a:t>end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719">
                <a:solidFill>
                  <a:srgbClr val="FFFFFF"/>
                </a:solidFill>
              </a:rPr>
              <a:t>Assignments to Complete for Meetup-2</a:t>
            </a:r>
          </a:p>
        </p:txBody>
      </p:sp>
      <p:sp>
        <p:nvSpPr>
          <p:cNvPr id="54" name="Shape 5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 marL="386715" indent="-386715" defTabSz="508254">
              <a:spcBef>
                <a:spcPts val="3600"/>
              </a:spcBef>
              <a:defRPr sz="1800">
                <a:solidFill>
                  <a:srgbClr val="000000"/>
                </a:solidFill>
              </a:defRPr>
            </a:pPr>
            <a:r>
              <a:rPr sz="3306">
                <a:solidFill>
                  <a:srgbClr val="FFFFFF"/>
                </a:solidFill>
              </a:rPr>
              <a:t>Read chapters 1-7 in </a:t>
            </a:r>
            <a:r>
              <a:rPr b="1" i="1" sz="3306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The Selenium Guidebook</a:t>
            </a:r>
            <a:endParaRPr b="1" i="1" sz="3306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marL="386715" indent="-386715" defTabSz="508254">
              <a:spcBef>
                <a:spcPts val="3600"/>
              </a:spcBef>
              <a:defRPr sz="1800">
                <a:solidFill>
                  <a:srgbClr val="000000"/>
                </a:solidFill>
              </a:defRPr>
            </a:pPr>
            <a:r>
              <a:rPr sz="3306">
                <a:solidFill>
                  <a:srgbClr val="FFFFFF"/>
                </a:solidFill>
              </a:rPr>
              <a:t>Write a Ruby program that determines (and outputs) the min, max, and average of numbers stored in an array</a:t>
            </a:r>
            <a:endParaRPr b="1" i="1" sz="3306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marL="386715" indent="-386715" defTabSz="508254">
              <a:spcBef>
                <a:spcPts val="3600"/>
              </a:spcBef>
              <a:defRPr sz="1800">
                <a:solidFill>
                  <a:srgbClr val="000000"/>
                </a:solidFill>
              </a:defRPr>
            </a:pPr>
            <a:r>
              <a:rPr sz="3306">
                <a:solidFill>
                  <a:srgbClr val="FFFFFF"/>
                </a:solidFill>
              </a:rPr>
              <a:t>Successfully execute the second version of </a:t>
            </a:r>
            <a:r>
              <a:rPr b="1" sz="3306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login_spec.rb</a:t>
            </a:r>
            <a:r>
              <a:rPr sz="3306">
                <a:solidFill>
                  <a:srgbClr val="FFFFFF"/>
                </a:solidFill>
              </a:rPr>
              <a:t> (the one with an assertion) from Chapter 6</a:t>
            </a:r>
            <a:endParaRPr sz="3306">
              <a:solidFill>
                <a:srgbClr val="FFFFFF"/>
              </a:solidFill>
            </a:endParaRPr>
          </a:p>
          <a:p>
            <a:pPr lvl="0" marL="386715" indent="-386715" defTabSz="508254">
              <a:spcBef>
                <a:spcPts val="3600"/>
              </a:spcBef>
              <a:defRPr sz="1800">
                <a:solidFill>
                  <a:srgbClr val="000000"/>
                </a:solidFill>
              </a:defRPr>
            </a:pPr>
            <a:r>
              <a:rPr sz="3306">
                <a:solidFill>
                  <a:srgbClr val="FFFFFF"/>
                </a:solidFill>
              </a:rPr>
              <a:t>Install </a:t>
            </a:r>
            <a:r>
              <a:rPr b="1" sz="3306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Firefinder</a:t>
            </a:r>
            <a:endParaRPr b="1" sz="3306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marL="386715" indent="-386715" defTabSz="508254">
              <a:spcBef>
                <a:spcPts val="3600"/>
              </a:spcBef>
              <a:defRPr sz="1800">
                <a:solidFill>
                  <a:srgbClr val="000000"/>
                </a:solidFill>
              </a:defRPr>
            </a:pPr>
            <a:r>
              <a:rPr sz="3306">
                <a:solidFill>
                  <a:srgbClr val="FFFFFF"/>
                </a:solidFill>
              </a:rPr>
              <a:t>RSVP for Meetup-2 on our </a:t>
            </a:r>
            <a:r>
              <a:rPr sz="3306" u="sng">
                <a:solidFill>
                  <a:srgbClr val="FFFFFF"/>
                </a:solidFill>
                <a:hlinkClick r:id="rId2" invalidUrl="" action="" tgtFrame="" tooltip="" history="1" highlightClick="0" endSnd="0"/>
              </a:rPr>
              <a:t>Meetup</a:t>
            </a:r>
            <a:r>
              <a:rPr sz="3306">
                <a:solidFill>
                  <a:srgbClr val="FFFFFF"/>
                </a:solidFill>
              </a:rPr>
              <a:t> site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719">
                <a:solidFill>
                  <a:srgbClr val="FFFFFF"/>
                </a:solidFill>
              </a:rPr>
              <a:t>Distribution of Discount Code for Book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Please don’t take a discount code unless you’re serious about: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regularly attending this Meetup, 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reading and completing all assignments, and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participating in the Meetup discussions and presentations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