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73" r:id="rId11"/>
    <p:sldId id="269" r:id="rId12"/>
    <p:sldId id="274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C978D01-C383-4918-9FD1-60E15AE6342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A9EAA08-27DD-4D8E-8A5B-E4913898F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543800" cy="1524000"/>
          </a:xfrm>
        </p:spPr>
        <p:txBody>
          <a:bodyPr/>
          <a:lstStyle/>
          <a:p>
            <a:r>
              <a:rPr lang="ko-KR" altLang="en-US" sz="5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컴퓨터 비전 </a:t>
            </a:r>
            <a:r>
              <a:rPr lang="ko-KR" altLang="en-US" sz="59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기술을 </a:t>
            </a:r>
            <a:r>
              <a:rPr lang="en-US" altLang="ko-KR" sz="59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/>
            </a:r>
            <a:br>
              <a:rPr lang="en-US" altLang="ko-KR" sz="59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</a:br>
            <a:r>
              <a:rPr lang="ko-KR" altLang="en-US" sz="59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이용한 </a:t>
            </a:r>
            <a:r>
              <a:rPr lang="ko-KR" altLang="en-US" sz="5900" dirty="0">
                <a:solidFill>
                  <a:schemeClr val="bg1">
                    <a:lumMod val="75000"/>
                  </a:scheme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브랜드 로고 </a:t>
            </a:r>
            <a:r>
              <a:rPr lang="ko-KR" altLang="en-US" sz="59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검열</a:t>
            </a:r>
            <a:endParaRPr lang="ko-KR" altLang="en-US" sz="5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6858000" cy="990600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2016112648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이현석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</a:t>
            </a:r>
          </a:p>
          <a:p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2018112533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김채원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sz="3000" b="1" dirty="0" smtClean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2018112566 </a:t>
            </a:r>
            <a:r>
              <a:rPr lang="ko-KR" altLang="en-US" sz="3000" b="1" dirty="0" err="1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박주은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</a:p>
          <a:p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57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altLang="ko-KR" dirty="0" err="1" smtClean="0"/>
              <a:t>calcOpticalFlowPyrLK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722" y="1484784"/>
            <a:ext cx="7560840" cy="27363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cv2.calcOpticalFlowPyrLK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이전프레임에서 추적한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이전프레임이 이동한 좌표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종료기준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리턴값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/>
              <a:t>사용자가 지정한 </a:t>
            </a:r>
            <a:r>
              <a:rPr lang="ko-KR" altLang="en-US" dirty="0" smtClean="0"/>
              <a:t>점들에 </a:t>
            </a:r>
            <a:r>
              <a:rPr lang="ko-KR" altLang="en-US" dirty="0"/>
              <a:t>대한 움직임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: status 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 </a:t>
            </a:r>
            <a:r>
              <a:rPr lang="ko-KR" altLang="en-US" dirty="0"/>
              <a:t>점들의 </a:t>
            </a:r>
            <a:r>
              <a:rPr lang="ko-KR" altLang="en-US" dirty="0" err="1"/>
              <a:t>매칭</a:t>
            </a:r>
            <a:r>
              <a:rPr lang="ko-KR" altLang="en-US" dirty="0"/>
              <a:t> 상태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: err </a:t>
            </a:r>
            <a:r>
              <a:rPr lang="ko-KR" altLang="en-US" dirty="0"/>
              <a:t>결과 오차 정보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전제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</a:t>
            </a:r>
            <a:r>
              <a:rPr lang="ko-KR" altLang="en-US" dirty="0"/>
              <a:t>픽셀 밝기는 연속된 프레임 사이에서 바뀌지 않는다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55576" y="2051356"/>
            <a:ext cx="7560840" cy="4968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altLang="ko-KR" dirty="0" err="1" smtClean="0"/>
              <a:t>calcOpticalFlowPyrLK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60930" y="1268760"/>
            <a:ext cx="7560840" cy="2448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 smtClean="0"/>
              <a:t>이웃 픽셀들끼리는 유사한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움직임을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는 가정하에 </a:t>
            </a:r>
            <a:r>
              <a:rPr lang="en-US" altLang="ko-KR" dirty="0" smtClean="0"/>
              <a:t>Optical Flow</a:t>
            </a:r>
            <a:r>
              <a:rPr lang="ko-KR" altLang="en-US" dirty="0" smtClean="0"/>
              <a:t>식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을 취해서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u,v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이 때 기준점 주변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패치를 이용하기 때문에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방정식과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미지수가 나온다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0" name="Picture 2" descr="C:\Users\lhyun\OneDrive\Desktop\practice2020\gradu\LK\l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8999"/>
            <a:ext cx="5676041" cy="25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altLang="ko-KR" dirty="0" err="1" smtClean="0"/>
              <a:t>calcOpticalFlowPyrLK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60930" y="908720"/>
            <a:ext cx="7560840" cy="4968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최소자승법으로</a:t>
            </a:r>
            <a:r>
              <a:rPr lang="ko-KR" altLang="en-US" dirty="0"/>
              <a:t> 방정식을 풀어서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를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최소자승법</a:t>
            </a:r>
            <a:r>
              <a:rPr lang="ko-KR" altLang="en-US" dirty="0" smtClean="0"/>
              <a:t> 식을 </a:t>
            </a:r>
            <a:r>
              <a:rPr lang="ko-KR" altLang="en-US" dirty="0"/>
              <a:t>보면 역함수 행렬이 </a:t>
            </a:r>
            <a:r>
              <a:rPr lang="ko-KR" altLang="en-US" dirty="0" err="1"/>
              <a:t>해리스코너</a:t>
            </a:r>
            <a:r>
              <a:rPr lang="ko-KR" altLang="en-US" dirty="0"/>
              <a:t> 행렬과 비슷한데 이를 통해 </a:t>
            </a:r>
            <a:r>
              <a:rPr lang="ko-KR" altLang="en-US" dirty="0" err="1"/>
              <a:t>코너점</a:t>
            </a:r>
            <a:r>
              <a:rPr lang="en-US" altLang="ko-KR" dirty="0"/>
              <a:t>(</a:t>
            </a:r>
            <a:r>
              <a:rPr lang="ko-KR" altLang="en-US" dirty="0" err="1"/>
              <a:t>특징점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err="1"/>
              <a:t>트래킹하기</a:t>
            </a:r>
            <a:r>
              <a:rPr lang="ko-KR" altLang="en-US" dirty="0"/>
              <a:t> 좋다는 것을 알 수 있고 이에 따라 추출한 결과로 나온 </a:t>
            </a:r>
            <a:r>
              <a:rPr lang="ko-KR" altLang="en-US" dirty="0" err="1"/>
              <a:t>코너점과</a:t>
            </a:r>
            <a:r>
              <a:rPr lang="ko-KR" altLang="en-US" dirty="0"/>
              <a:t> 그 이웃만 추적했다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Optical Flow </a:t>
            </a:r>
            <a:r>
              <a:rPr lang="ko-KR" altLang="en-US" dirty="0"/>
              <a:t>방법은 작은 움직임만 인식하기 때문에 큰 움직임도 포착할 수 있게 </a:t>
            </a:r>
            <a:r>
              <a:rPr lang="en-US" altLang="ko-KR" dirty="0"/>
              <a:t>3</a:t>
            </a:r>
            <a:r>
              <a:rPr lang="ko-KR" altLang="en-US" dirty="0"/>
              <a:t>개의 이미지 피라미드를 사용했다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 descr="C:\Users\lhyun\OneDrive\Desktop\practice2020\gradu\LK\l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556909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hyun\OneDrive\Desktop\practice2020\gradu\LK\gf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5" y="5589240"/>
            <a:ext cx="5426075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9626" y="26064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옵티컬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" y="1358769"/>
            <a:ext cx="4520055" cy="4922007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44008" y="2022273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프레임 내 모든 점을 돌면서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좌표 내 영역인가 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15406" y="2834811"/>
            <a:ext cx="4114800" cy="718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좌표 내 영역일 경우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움직인 거리 </a:t>
            </a:r>
            <a:r>
              <a:rPr lang="en-US" altLang="ko-KR" sz="2500" dirty="0" smtClean="0"/>
              <a:t>u v </a:t>
            </a:r>
            <a:r>
              <a:rPr lang="ko-KR" altLang="en-US" sz="2500" dirty="0" smtClean="0"/>
              <a:t>를 누적해서 더한다</a:t>
            </a:r>
            <a:r>
              <a:rPr lang="en-US" altLang="ko-KR" sz="2500" dirty="0" smtClean="0"/>
              <a:t>. </a:t>
            </a:r>
          </a:p>
          <a:p>
            <a:r>
              <a:rPr lang="ko-KR" altLang="en-US" sz="2500" dirty="0" smtClean="0"/>
              <a:t>영역 내의 좌표의 개수를 센다</a:t>
            </a:r>
            <a:endParaRPr lang="ko-KR" altLang="en-US" sz="2500" dirty="0"/>
          </a:p>
        </p:txBody>
      </p:sp>
      <p:sp>
        <p:nvSpPr>
          <p:cNvPr id="12" name="액자 11"/>
          <p:cNvSpPr/>
          <p:nvPr/>
        </p:nvSpPr>
        <p:spPr>
          <a:xfrm>
            <a:off x="2676115" y="1555691"/>
            <a:ext cx="1656184" cy="396043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027824" y="2145666"/>
            <a:ext cx="1800200" cy="531677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064307" y="2834811"/>
            <a:ext cx="1800200" cy="1944834"/>
          </a:xfrm>
          <a:prstGeom prst="frame">
            <a:avLst>
              <a:gd name="adj1" fmla="val 32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969604" y="4823051"/>
            <a:ext cx="1944216" cy="575446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191055" y="5517232"/>
            <a:ext cx="1546703" cy="691732"/>
          </a:xfrm>
          <a:prstGeom prst="frame">
            <a:avLst>
              <a:gd name="adj1" fmla="val 944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615406" y="4860532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이를 평균 낸 것이 </a:t>
            </a:r>
            <a:r>
              <a:rPr lang="en-US" altLang="ko-KR" sz="2500" dirty="0" smtClean="0"/>
              <a:t>query</a:t>
            </a:r>
            <a:r>
              <a:rPr lang="ko-KR" altLang="en-US" sz="2500" dirty="0" smtClean="0"/>
              <a:t>가 이동한 방향과 거리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23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30328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옵티컬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02" y="1307097"/>
            <a:ext cx="4612770" cy="5328283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44008" y="1581589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/>
              <a:t>Query</a:t>
            </a:r>
            <a:r>
              <a:rPr lang="ko-KR" altLang="en-US" sz="2500" dirty="0" smtClean="0"/>
              <a:t>영역의 크기 </a:t>
            </a:r>
            <a:r>
              <a:rPr lang="ko-KR" altLang="en-US" sz="2500" dirty="0" err="1" smtClean="0"/>
              <a:t>조절시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10 </a:t>
            </a:r>
            <a:r>
              <a:rPr lang="ko-KR" altLang="en-US" sz="2500" dirty="0" smtClean="0"/>
              <a:t>프레임 이전 과 비교를 위해</a:t>
            </a:r>
            <a:endParaRPr lang="en-US" altLang="ko-KR" sz="2500" dirty="0" smtClean="0"/>
          </a:p>
          <a:p>
            <a:r>
              <a:rPr lang="ko-KR" altLang="en-US" sz="2500" dirty="0" smtClean="0"/>
              <a:t>이전 프레임과 </a:t>
            </a:r>
            <a:r>
              <a:rPr lang="ko-KR" altLang="en-US" sz="2500" dirty="0" err="1" smtClean="0"/>
              <a:t>비교할시</a:t>
            </a:r>
            <a:r>
              <a:rPr lang="ko-KR" altLang="en-US" sz="2500" dirty="0" smtClean="0"/>
              <a:t> 영역이 너무 자주 바뀐다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49919" y="3717032"/>
            <a:ext cx="4114800" cy="616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/>
              <a:t>Scale </a:t>
            </a:r>
            <a:r>
              <a:rPr lang="ko-KR" altLang="en-US" sz="2500" dirty="0" smtClean="0"/>
              <a:t>조절은</a:t>
            </a:r>
            <a:r>
              <a:rPr lang="en-US" altLang="ko-KR" sz="2500" dirty="0" smtClean="0"/>
              <a:t>, query </a:t>
            </a:r>
            <a:r>
              <a:rPr lang="ko-KR" altLang="en-US" sz="2500" dirty="0" smtClean="0"/>
              <a:t>영역내의 코너의 개수 차이를 기준으로 한다</a:t>
            </a:r>
            <a:endParaRPr lang="ko-KR" altLang="en-US" sz="25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649919" y="5006825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Diff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</a:t>
            </a:r>
            <a:r>
              <a:rPr lang="ko-KR" altLang="en-US" dirty="0" err="1" smtClean="0"/>
              <a:t>기준으로로</a:t>
            </a:r>
            <a:r>
              <a:rPr lang="ko-KR" altLang="en-US" dirty="0" smtClean="0"/>
              <a:t> 크기를 크게 할지 작게 할지 정한다</a:t>
            </a:r>
            <a:endParaRPr lang="ko-KR" altLang="en-US" dirty="0"/>
          </a:p>
        </p:txBody>
      </p:sp>
      <p:sp>
        <p:nvSpPr>
          <p:cNvPr id="17" name="액자 16"/>
          <p:cNvSpPr/>
          <p:nvPr/>
        </p:nvSpPr>
        <p:spPr>
          <a:xfrm>
            <a:off x="1163935" y="1451113"/>
            <a:ext cx="1508660" cy="575446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019919" y="2243201"/>
            <a:ext cx="1714386" cy="575446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019919" y="2958615"/>
            <a:ext cx="1714386" cy="1516834"/>
          </a:xfrm>
          <a:prstGeom prst="frame">
            <a:avLst>
              <a:gd name="adj1" fmla="val 31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35533" y="2958615"/>
            <a:ext cx="1714386" cy="1516834"/>
          </a:xfrm>
          <a:prstGeom prst="frame">
            <a:avLst>
              <a:gd name="adj1" fmla="val 31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108917" y="5134615"/>
            <a:ext cx="1508660" cy="575446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옵티컬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864" y="344604"/>
            <a:ext cx="7488136" cy="6128752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36362" y="1556947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원본에 잘라낸 이미지를 저장</a:t>
            </a:r>
            <a:endParaRPr lang="ko-KR" altLang="en-US" sz="25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36362" y="2617744"/>
            <a:ext cx="4114800" cy="616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잘라낸 이미지를 이진화 한다</a:t>
            </a:r>
            <a:endParaRPr lang="ko-KR" altLang="en-US" sz="25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636362" y="3539107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 smtClean="0"/>
              <a:t>인페인팅</a:t>
            </a:r>
            <a:endParaRPr lang="ko-KR" altLang="en-US" sz="2500" dirty="0"/>
          </a:p>
        </p:txBody>
      </p:sp>
      <p:sp>
        <p:nvSpPr>
          <p:cNvPr id="20" name="액자 19"/>
          <p:cNvSpPr/>
          <p:nvPr/>
        </p:nvSpPr>
        <p:spPr>
          <a:xfrm>
            <a:off x="899592" y="620688"/>
            <a:ext cx="1656184" cy="936104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827584" y="1596982"/>
            <a:ext cx="1656184" cy="936104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67544" y="2632877"/>
            <a:ext cx="2520280" cy="936104"/>
          </a:xfrm>
          <a:prstGeom prst="frame">
            <a:avLst>
              <a:gd name="adj1" fmla="val 903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899592" y="3678933"/>
            <a:ext cx="1656184" cy="936104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51520" y="4725143"/>
            <a:ext cx="2952328" cy="720081"/>
          </a:xfrm>
          <a:prstGeom prst="frame">
            <a:avLst>
              <a:gd name="adj1" fmla="val 90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4636362" y="4146985"/>
            <a:ext cx="4114800" cy="107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 smtClean="0"/>
              <a:t>블러링</a:t>
            </a:r>
            <a:r>
              <a:rPr lang="ko-KR" altLang="en-US" sz="2500" dirty="0" smtClean="0"/>
              <a:t> 처리를 해준다</a:t>
            </a:r>
            <a:endParaRPr lang="ko-KR" altLang="en-US" sz="2500" dirty="0"/>
          </a:p>
        </p:txBody>
      </p:sp>
      <p:pic>
        <p:nvPicPr>
          <p:cNvPr id="1026" name="Picture 2" descr="C:\Users\lhyun\OneDrive\Desktop\practice2020\gradu\LK\이진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44" y="5050911"/>
            <a:ext cx="11811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hyun\OneDrive\Desktop\practice2020\gradu\LK\인페인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66" y="4986712"/>
            <a:ext cx="12001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3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15" grpId="0" animBg="1"/>
      <p:bldP spid="16" grpId="0" animBg="1"/>
      <p:bldP spid="18" grpId="0" animBg="1"/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6781800" cy="1600200"/>
          </a:xfrm>
        </p:spPr>
        <p:txBody>
          <a:bodyPr/>
          <a:lstStyle/>
          <a:p>
            <a:r>
              <a:rPr lang="en-US" altLang="ko-KR" dirty="0" err="1" smtClean="0"/>
              <a:t>inpaint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3886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04864"/>
            <a:ext cx="8147248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개선점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 함수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옵티컬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en-US" altLang="ko-KR" dirty="0" smtClean="0"/>
          </a:p>
          <a:p>
            <a:pPr marL="777240" lvl="1" indent="-457200">
              <a:buAutoNum type="arabicPeriod"/>
            </a:pPr>
            <a:r>
              <a:rPr lang="en-US" altLang="ko-KR" dirty="0" err="1" smtClean="0"/>
              <a:t>goodFeaturesToTrack</a:t>
            </a:r>
            <a:endParaRPr lang="en-US" altLang="ko-KR" dirty="0"/>
          </a:p>
          <a:p>
            <a:pPr marL="777240" lvl="1" indent="-457200">
              <a:buAutoNum type="arabicPeriod"/>
            </a:pPr>
            <a:r>
              <a:rPr lang="en-US" altLang="ko-KR" dirty="0" err="1" smtClean="0"/>
              <a:t>calcOpticalFlowPyrLK</a:t>
            </a:r>
            <a:endParaRPr lang="en-US" altLang="ko-KR" dirty="0" smtClean="0"/>
          </a:p>
          <a:p>
            <a:pPr marL="777240" lvl="1" indent="-457200">
              <a:buAutoNum type="arabicPeriod"/>
            </a:pPr>
            <a:r>
              <a:rPr lang="en-US" altLang="ko-KR" dirty="0" smtClean="0"/>
              <a:t>Query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777240" lvl="1" indent="-457200">
              <a:buAutoNum type="arabicPeriod"/>
            </a:pPr>
            <a:r>
              <a:rPr lang="en-US" altLang="ko-KR" dirty="0" smtClean="0"/>
              <a:t>Query </a:t>
            </a:r>
            <a:r>
              <a:rPr lang="ko-KR" altLang="en-US" dirty="0" smtClean="0"/>
              <a:t>크기조절</a:t>
            </a:r>
            <a:endParaRPr lang="en-US" altLang="ko-KR" dirty="0" smtClean="0"/>
          </a:p>
          <a:p>
            <a:pPr marL="777240" lvl="1" indent="-457200">
              <a:buAutoNum type="arabicPeriod"/>
            </a:pPr>
            <a:r>
              <a:rPr lang="en-US" altLang="ko-KR" dirty="0" err="1"/>
              <a:t>inpaint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64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978" y="569344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개선점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147248" cy="4525963"/>
          </a:xfrm>
        </p:spPr>
        <p:txBody>
          <a:bodyPr/>
          <a:lstStyle/>
          <a:p>
            <a:r>
              <a:rPr lang="en-US" altLang="ko-KR" dirty="0" smtClean="0"/>
              <a:t>SURF</a:t>
            </a:r>
            <a:r>
              <a:rPr lang="ko-KR" altLang="en-US" dirty="0" smtClean="0"/>
              <a:t>를 이용하는 기존방식에서 개선 시켜서</a:t>
            </a:r>
            <a:r>
              <a:rPr lang="en-US" altLang="ko-KR" dirty="0"/>
              <a:t> </a:t>
            </a:r>
            <a:r>
              <a:rPr lang="en-US" altLang="ko-KR" dirty="0" smtClean="0"/>
              <a:t>optical flow</a:t>
            </a:r>
            <a:r>
              <a:rPr lang="ko-KR" altLang="en-US" dirty="0" smtClean="0"/>
              <a:t>와 관련된 방법을 이용하여 기존에 쿼리가 점점 커지는 문제점을 개선했다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기존에 </a:t>
            </a:r>
            <a:r>
              <a:rPr lang="ko-KR" altLang="en-US" dirty="0" err="1" smtClean="0"/>
              <a:t>특징점을</a:t>
            </a:r>
            <a:r>
              <a:rPr lang="ko-KR" altLang="en-US" dirty="0" smtClean="0"/>
              <a:t> 잡아서 위치만 잡는 것을 넘어서 </a:t>
            </a:r>
            <a:r>
              <a:rPr lang="ko-KR" altLang="en-US" dirty="0" err="1" smtClean="0"/>
              <a:t>인페인팅을</a:t>
            </a:r>
            <a:r>
              <a:rPr lang="ko-KR" altLang="en-US" dirty="0" smtClean="0"/>
              <a:t> 접목했다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7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3813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4664"/>
            <a:ext cx="3888432" cy="5964543"/>
          </a:xfrm>
        </p:spPr>
      </p:pic>
    </p:spTree>
    <p:extLst>
      <p:ext uri="{BB962C8B-B14F-4D97-AF65-F5344CB8AC3E}">
        <p14:creationId xmlns:p14="http://schemas.microsoft.com/office/powerpoint/2010/main" val="12259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3813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60648"/>
            <a:ext cx="1602474" cy="6430036"/>
          </a:xfrm>
        </p:spPr>
      </p:pic>
    </p:spTree>
    <p:extLst>
      <p:ext uri="{BB962C8B-B14F-4D97-AF65-F5344CB8AC3E}">
        <p14:creationId xmlns:p14="http://schemas.microsoft.com/office/powerpoint/2010/main" val="28159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772" y="-43408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메인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3755480" cy="4890226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83968" y="1548391"/>
            <a:ext cx="41148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+mn-ea"/>
              </a:rPr>
              <a:t>동영상을 불러온다</a:t>
            </a:r>
            <a:r>
              <a:rPr lang="en-US" altLang="ko-KR" sz="3000" dirty="0" smtClean="0">
                <a:latin typeface="+mn-ea"/>
              </a:rPr>
              <a:t>. </a:t>
            </a:r>
          </a:p>
          <a:p>
            <a:r>
              <a:rPr lang="ko-KR" altLang="en-US" sz="3000" dirty="0" smtClean="0">
                <a:latin typeface="+mn-ea"/>
              </a:rPr>
              <a:t>동영상 </a:t>
            </a:r>
            <a:r>
              <a:rPr lang="ko-KR" altLang="en-US" sz="3000" dirty="0" err="1" smtClean="0">
                <a:latin typeface="+mn-ea"/>
              </a:rPr>
              <a:t>캡쳐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프레임 개수</a:t>
            </a:r>
            <a:r>
              <a:rPr lang="en-US" altLang="ko-KR" sz="3000" dirty="0" smtClean="0">
                <a:latin typeface="+mn-ea"/>
              </a:rPr>
              <a:t>, delay </a:t>
            </a:r>
            <a:r>
              <a:rPr lang="ko-KR" altLang="en-US" sz="3000" dirty="0" smtClean="0">
                <a:latin typeface="+mn-ea"/>
              </a:rPr>
              <a:t>값을 초기화 한다</a:t>
            </a:r>
            <a:endParaRPr lang="en-US" altLang="ko-KR" sz="3000" dirty="0" smtClean="0">
              <a:latin typeface="+mn-ea"/>
            </a:endParaRPr>
          </a:p>
          <a:p>
            <a:r>
              <a:rPr lang="en-US" altLang="ko-KR" sz="3000" dirty="0" smtClean="0">
                <a:latin typeface="+mn-ea"/>
              </a:rPr>
              <a:t>Frame</a:t>
            </a:r>
            <a:r>
              <a:rPr lang="ko-KR" altLang="en-US" sz="3000" dirty="0" smtClean="0">
                <a:latin typeface="+mn-ea"/>
              </a:rPr>
              <a:t>의 번째를 </a:t>
            </a:r>
            <a:r>
              <a:rPr lang="en-US" altLang="ko-KR" sz="3000" dirty="0" err="1" smtClean="0">
                <a:latin typeface="+mn-ea"/>
              </a:rPr>
              <a:t>cnt</a:t>
            </a:r>
            <a:r>
              <a:rPr lang="ko-KR" altLang="en-US" sz="3000" dirty="0" smtClean="0">
                <a:latin typeface="+mn-ea"/>
              </a:rPr>
              <a:t>에 저장한다</a:t>
            </a:r>
            <a:endParaRPr lang="en-US" altLang="ko-KR" sz="3000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8064" y="-409036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메인 함수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" y="1068395"/>
            <a:ext cx="5472600" cy="4879796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525866" y="1220014"/>
            <a:ext cx="3363688" cy="91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/>
              <a:t>Key</a:t>
            </a:r>
            <a:r>
              <a:rPr lang="ko-KR" altLang="en-US" sz="2500" dirty="0" smtClean="0"/>
              <a:t>에 키보드 컨트롤을 설정한다</a:t>
            </a:r>
            <a:endParaRPr lang="en-US" altLang="ko-KR" sz="2500" dirty="0" smtClean="0"/>
          </a:p>
        </p:txBody>
      </p:sp>
      <p:sp>
        <p:nvSpPr>
          <p:cNvPr id="14" name="액자 13"/>
          <p:cNvSpPr/>
          <p:nvPr/>
        </p:nvSpPr>
        <p:spPr>
          <a:xfrm>
            <a:off x="976383" y="1950042"/>
            <a:ext cx="1399373" cy="542854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3275856" y="1953244"/>
            <a:ext cx="936105" cy="576064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291132" y="4402836"/>
            <a:ext cx="936105" cy="432048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291132" y="3861048"/>
            <a:ext cx="936105" cy="432048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289167" y="3253914"/>
            <a:ext cx="936105" cy="432048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267744" y="3682756"/>
            <a:ext cx="720081" cy="720080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050011" y="4333126"/>
            <a:ext cx="1217733" cy="480931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79612" y="1191164"/>
            <a:ext cx="1188132" cy="653660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5525866" y="2109920"/>
            <a:ext cx="3363688" cy="114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영역을 지정 하기 위한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화면</a:t>
            </a:r>
            <a:endParaRPr lang="en-US" altLang="ko-KR" sz="2500" dirty="0" smtClean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5525866" y="2917764"/>
            <a:ext cx="3363688" cy="96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키보드 누름에 따라 바뀌는 효과</a:t>
            </a:r>
            <a:endParaRPr lang="en-US" altLang="ko-KR" sz="2500" dirty="0" smtClean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5525866" y="3728828"/>
            <a:ext cx="3363688" cy="96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지정한 영역을 </a:t>
            </a:r>
            <a:r>
              <a:rPr lang="en-US" altLang="ko-KR" sz="2500" dirty="0" smtClean="0"/>
              <a:t>jpg</a:t>
            </a:r>
            <a:r>
              <a:rPr lang="ko-KR" altLang="en-US" sz="2500" dirty="0" smtClean="0"/>
              <a:t>파일로 따로 저장</a:t>
            </a:r>
            <a:endParaRPr lang="en-US" altLang="ko-KR" sz="2500" dirty="0" smtClean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525866" y="4573591"/>
            <a:ext cx="3363688" cy="96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/>
              <a:t>Jpg </a:t>
            </a:r>
            <a:r>
              <a:rPr lang="ko-KR" altLang="en-US" sz="2500" dirty="0" smtClean="0"/>
              <a:t>파일과 현재 영상을 이용해 </a:t>
            </a:r>
            <a:r>
              <a:rPr lang="en-US" altLang="ko-KR" sz="2500" dirty="0" smtClean="0"/>
              <a:t>optical flow </a:t>
            </a:r>
            <a:r>
              <a:rPr lang="ko-KR" altLang="en-US" sz="2500" dirty="0" smtClean="0"/>
              <a:t>함수 진행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1709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332656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옵티컬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1382"/>
            <a:ext cx="3806116" cy="6131222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932040" y="1556792"/>
            <a:ext cx="2602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1115616" y="1196752"/>
            <a:ext cx="2016224" cy="864095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115616" y="2213246"/>
            <a:ext cx="1987624" cy="1719809"/>
          </a:xfrm>
          <a:prstGeom prst="frame">
            <a:avLst>
              <a:gd name="adj1" fmla="val 30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1001180" y="4830204"/>
            <a:ext cx="2116832" cy="1567158"/>
          </a:xfrm>
          <a:prstGeom prst="frame">
            <a:avLst>
              <a:gd name="adj1" fmla="val 37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122514" y="4005064"/>
            <a:ext cx="1872208" cy="792087"/>
          </a:xfrm>
          <a:prstGeom prst="frame">
            <a:avLst>
              <a:gd name="adj1" fmla="val 71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44007" y="2022272"/>
            <a:ext cx="4172003" cy="1694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이전 프레임을</a:t>
            </a:r>
            <a:r>
              <a:rPr lang="en-US" altLang="ko-KR" sz="2500" dirty="0" smtClean="0"/>
              <a:t>query.jpg </a:t>
            </a:r>
            <a:r>
              <a:rPr lang="ko-KR" altLang="en-US" sz="2500" dirty="0" smtClean="0"/>
              <a:t>읽어 </a:t>
            </a:r>
            <a:r>
              <a:rPr lang="ko-KR" altLang="en-US" sz="2500" dirty="0" err="1" smtClean="0"/>
              <a:t>온것으로</a:t>
            </a:r>
            <a:r>
              <a:rPr lang="ko-KR" altLang="en-US" sz="2500" dirty="0" smtClean="0"/>
              <a:t> 설정</a:t>
            </a:r>
            <a:endParaRPr lang="en-US" altLang="ko-KR" sz="2500" dirty="0" smtClean="0"/>
          </a:p>
          <a:p>
            <a:r>
              <a:rPr lang="ko-KR" altLang="en-US" sz="2500" dirty="0" smtClean="0"/>
              <a:t>현재 프레임은 받아온 현재프레임으로 설정</a:t>
            </a:r>
            <a:endParaRPr lang="ko-KR" altLang="en-US" sz="25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44007" y="3934292"/>
            <a:ext cx="4114800" cy="574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두 이미지를 </a:t>
            </a:r>
            <a:r>
              <a:rPr lang="en-US" altLang="ko-KR" sz="2500" dirty="0" err="1" smtClean="0"/>
              <a:t>grayscale</a:t>
            </a:r>
            <a:r>
              <a:rPr lang="ko-KR" altLang="en-US" sz="2500" dirty="0" smtClean="0"/>
              <a:t>을 적용한다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606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600200"/>
          </a:xfrm>
        </p:spPr>
        <p:txBody>
          <a:bodyPr/>
          <a:lstStyle/>
          <a:p>
            <a:r>
              <a:rPr lang="en-US" altLang="ko-KR" dirty="0" err="1" smtClean="0"/>
              <a:t>goodFeaturesToTrack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51" y="1556792"/>
            <a:ext cx="8856984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100" b="1" dirty="0"/>
              <a:t>cv2.goodFeaturesToTrack</a:t>
            </a:r>
            <a:r>
              <a:rPr lang="en-US" altLang="ko-KR" sz="2100" b="1" dirty="0" smtClean="0"/>
              <a:t>(</a:t>
            </a:r>
            <a:r>
              <a:rPr lang="ko-KR" altLang="en-US" sz="2100" b="1" dirty="0"/>
              <a:t>입력 이미지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코너 최댓값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코너 품질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최소 거리</a:t>
            </a:r>
            <a:r>
              <a:rPr lang="en-US" altLang="ko-KR" sz="2100" b="1" dirty="0" smtClean="0"/>
              <a:t>)</a:t>
            </a:r>
            <a:endParaRPr lang="en-US" altLang="ko-KR" sz="2100" b="1" dirty="0"/>
          </a:p>
          <a:p>
            <a:r>
              <a:rPr lang="en-US" altLang="ko-KR" dirty="0" smtClean="0"/>
              <a:t>:3x3 </a:t>
            </a:r>
            <a:r>
              <a:rPr lang="ko-KR" altLang="en-US" dirty="0"/>
              <a:t>패치를 사용하는 </a:t>
            </a:r>
            <a:r>
              <a:rPr lang="ko-KR" altLang="en-US" dirty="0" err="1"/>
              <a:t>해리스</a:t>
            </a:r>
            <a:r>
              <a:rPr lang="ko-KR" altLang="en-US" dirty="0"/>
              <a:t> 코너 식에서 </a:t>
            </a:r>
            <a:r>
              <a:rPr lang="el-GR" altLang="ko-KR" dirty="0" smtClean="0"/>
              <a:t>λ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 </a:t>
            </a:r>
            <a:r>
              <a:rPr lang="el-GR" altLang="ko-KR" dirty="0" smtClean="0"/>
              <a:t>λ</a:t>
            </a:r>
            <a:r>
              <a:rPr lang="en-US" altLang="ko-KR" dirty="0" smtClean="0"/>
              <a:t>-</a:t>
            </a:r>
            <a:r>
              <a:rPr lang="ko-KR" altLang="en-US" dirty="0" smtClean="0"/>
              <a:t>를 </a:t>
            </a:r>
            <a:r>
              <a:rPr lang="ko-KR" altLang="en-US" dirty="0"/>
              <a:t>모두 사용하지 않고 </a:t>
            </a:r>
            <a:r>
              <a:rPr lang="el-GR" altLang="ko-KR" dirty="0"/>
              <a:t>λ </a:t>
            </a:r>
            <a:r>
              <a:rPr lang="en-US" altLang="ko-KR" dirty="0" smtClean="0"/>
              <a:t>-(</a:t>
            </a:r>
            <a:r>
              <a:rPr lang="ko-KR" altLang="en-US" dirty="0"/>
              <a:t>절댓값이 더 작은 람다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사용</a:t>
            </a:r>
            <a:endParaRPr lang="en-US" altLang="ko-KR" dirty="0" smtClean="0"/>
          </a:p>
          <a:p>
            <a:r>
              <a:rPr lang="el-GR" altLang="ko-KR" dirty="0"/>
              <a:t>λ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최소값에 </a:t>
            </a:r>
            <a:r>
              <a:rPr lang="en-US" altLang="ko-KR" dirty="0"/>
              <a:t>0.01</a:t>
            </a:r>
            <a:r>
              <a:rPr lang="ko-KR" altLang="en-US" dirty="0"/>
              <a:t>을 곱한 값보다 </a:t>
            </a:r>
            <a:r>
              <a:rPr lang="el-GR" altLang="ko-KR" dirty="0" smtClean="0"/>
              <a:t>λ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 </a:t>
            </a:r>
            <a:r>
              <a:rPr lang="ko-KR" altLang="en-US" dirty="0"/>
              <a:t>커야 코너로 간주한다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코너 </a:t>
            </a:r>
            <a:r>
              <a:rPr lang="ko-KR" altLang="en-US" dirty="0"/>
              <a:t>사이의 거리가 </a:t>
            </a:r>
            <a:r>
              <a:rPr lang="en-US" altLang="ko-KR" dirty="0"/>
              <a:t>10</a:t>
            </a:r>
            <a:r>
              <a:rPr lang="ko-KR" altLang="en-US" dirty="0"/>
              <a:t>보다 커야 코너로 간주한다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C:\Users\lhyun\OneDrive\Desktop\practice2020\gradu\LK\gf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596607"/>
            <a:ext cx="5426075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hyun\OneDrive\Desktop\practice2020\gradu\LK\gft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96607"/>
            <a:ext cx="5514729" cy="178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167</TotalTime>
  <Words>418</Words>
  <Application>Microsoft Office PowerPoint</Application>
  <PresentationFormat>화면 슬라이드 쇼(4:3)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NewsPrint</vt:lpstr>
      <vt:lpstr>컴퓨터 비전 기술을  이용한 브랜드 로고 검열</vt:lpstr>
      <vt:lpstr>목차</vt:lpstr>
      <vt:lpstr>개선점</vt:lpstr>
      <vt:lpstr>플로우 차트</vt:lpstr>
      <vt:lpstr>플로우 차트</vt:lpstr>
      <vt:lpstr>메인 함수</vt:lpstr>
      <vt:lpstr>메인 함수</vt:lpstr>
      <vt:lpstr>옵티컬 플로우</vt:lpstr>
      <vt:lpstr>goodFeaturesToTrack</vt:lpstr>
      <vt:lpstr>calcOpticalFlowPyrLK</vt:lpstr>
      <vt:lpstr>calcOpticalFlowPyrLK</vt:lpstr>
      <vt:lpstr>calcOpticalFlowPyrLK</vt:lpstr>
      <vt:lpstr>옵티컬 플로우</vt:lpstr>
      <vt:lpstr>옵티컬 플로우</vt:lpstr>
      <vt:lpstr>옵티컬 플로우</vt:lpstr>
      <vt:lpstr>inpaint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이현석</dc:creator>
  <cp:lastModifiedBy>이현석</cp:lastModifiedBy>
  <cp:revision>17</cp:revision>
  <dcterms:created xsi:type="dcterms:W3CDTF">2021-05-03T12:05:24Z</dcterms:created>
  <dcterms:modified xsi:type="dcterms:W3CDTF">2021-05-03T16:40:39Z</dcterms:modified>
</cp:coreProperties>
</file>