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303145" y="-10414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" y="1971040"/>
            <a:ext cx="4919345" cy="437896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1244084"/>
            <a:ext cx="7556421" cy="293465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6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Introduction to Vehicle Cut-In Detection</a:t>
            </a:r>
            <a:endParaRPr lang="en-US" sz="6160" dirty="0"/>
          </a:p>
        </p:txBody>
      </p:sp>
      <p:sp>
        <p:nvSpPr>
          <p:cNvPr id="7" name="Text 2"/>
          <p:cNvSpPr/>
          <p:nvPr/>
        </p:nvSpPr>
        <p:spPr>
          <a:xfrm>
            <a:off x="6280190" y="4518898"/>
            <a:ext cx="7556421" cy="1814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   Ensuring the safety of autonomous driving systems is crucial. This project focuses on developing a cutting-edge vehicle cut-in detection solution, leveraging advanced computer vision and machine learning techniques to identify and warn about vehicles encroaching into a self-driving car's lane.</a:t>
            </a:r>
            <a:endParaRPr lang="en-US" sz="1785" dirty="0"/>
          </a:p>
        </p:txBody>
      </p:sp>
      <p:sp>
        <p:nvSpPr>
          <p:cNvPr id="8" name="Shape 3"/>
          <p:cNvSpPr/>
          <p:nvPr/>
        </p:nvSpPr>
        <p:spPr>
          <a:xfrm>
            <a:off x="6280190" y="6605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6756440" y="6588562"/>
            <a:ext cx="2640806" cy="3968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125"/>
              </a:lnSpc>
              <a:buNone/>
            </a:pPr>
            <a:endParaRPr lang="en-US" sz="22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rcRect b="12668"/>
          <a:stretch>
            <a:fillRect/>
          </a:stretch>
        </p:blipFill>
        <p:spPr>
          <a:xfrm>
            <a:off x="263525" y="2432685"/>
            <a:ext cx="4958715" cy="29375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4826" y="1086088"/>
            <a:ext cx="5797272" cy="6593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90"/>
              </a:lnSpc>
              <a:buNone/>
            </a:pPr>
            <a:r>
              <a:rPr lang="en-US" sz="415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Overview of the Project</a:t>
            </a:r>
            <a:endParaRPr lang="en-US" sz="4155" dirty="0"/>
          </a:p>
        </p:txBody>
      </p:sp>
      <p:sp>
        <p:nvSpPr>
          <p:cNvPr id="7" name="Shape 2"/>
          <p:cNvSpPr/>
          <p:nvPr/>
        </p:nvSpPr>
        <p:spPr>
          <a:xfrm>
            <a:off x="6528197" y="2061924"/>
            <a:ext cx="26313" cy="5081468"/>
          </a:xfrm>
          <a:prstGeom prst="roundRect">
            <a:avLst>
              <a:gd name="adj" fmla="val 336796"/>
            </a:avLst>
          </a:prstGeom>
          <a:solidFill>
            <a:srgbClr val="C9CACE"/>
          </a:solidFill>
        </p:spPr>
      </p:sp>
      <p:sp>
        <p:nvSpPr>
          <p:cNvPr id="8" name="Shape 3"/>
          <p:cNvSpPr/>
          <p:nvPr/>
        </p:nvSpPr>
        <p:spPr>
          <a:xfrm>
            <a:off x="6778645" y="2523351"/>
            <a:ext cx="738426" cy="26313"/>
          </a:xfrm>
          <a:prstGeom prst="roundRect">
            <a:avLst>
              <a:gd name="adj" fmla="val 336796"/>
            </a:avLst>
          </a:prstGeom>
          <a:solidFill>
            <a:srgbClr val="C9CACE"/>
          </a:solidFill>
        </p:spPr>
      </p:sp>
      <p:sp>
        <p:nvSpPr>
          <p:cNvPr id="9" name="Shape 4"/>
          <p:cNvSpPr/>
          <p:nvPr/>
        </p:nvSpPr>
        <p:spPr>
          <a:xfrm>
            <a:off x="6303943" y="2299216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480036" y="2378273"/>
            <a:ext cx="122515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249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490" dirty="0"/>
          </a:p>
        </p:txBody>
      </p:sp>
      <p:sp>
        <p:nvSpPr>
          <p:cNvPr id="11" name="Text 6"/>
          <p:cNvSpPr/>
          <p:nvPr/>
        </p:nvSpPr>
        <p:spPr>
          <a:xfrm>
            <a:off x="7701796" y="2272903"/>
            <a:ext cx="2637473" cy="32956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95"/>
              </a:lnSpc>
              <a:buNone/>
            </a:pPr>
            <a:r>
              <a:rPr lang="en-US" sz="207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Object Detection</a:t>
            </a:r>
            <a:endParaRPr lang="en-US" sz="2075" dirty="0"/>
          </a:p>
        </p:txBody>
      </p:sp>
      <p:sp>
        <p:nvSpPr>
          <p:cNvPr id="12" name="Text 7"/>
          <p:cNvSpPr/>
          <p:nvPr/>
        </p:nvSpPr>
        <p:spPr>
          <a:xfrm>
            <a:off x="7701796" y="2729032"/>
            <a:ext cx="6190178" cy="6750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Utilize the YOLO (You Only Look Once) model to rapidly identify vehicles and other objects in real-time video feed.</a:t>
            </a:r>
            <a:endParaRPr lang="en-US" sz="1660" dirty="0"/>
          </a:p>
        </p:txBody>
      </p:sp>
      <p:sp>
        <p:nvSpPr>
          <p:cNvPr id="13" name="Shape 8"/>
          <p:cNvSpPr/>
          <p:nvPr/>
        </p:nvSpPr>
        <p:spPr>
          <a:xfrm>
            <a:off x="6778645" y="4287500"/>
            <a:ext cx="738426" cy="26313"/>
          </a:xfrm>
          <a:prstGeom prst="roundRect">
            <a:avLst>
              <a:gd name="adj" fmla="val 336796"/>
            </a:avLst>
          </a:prstGeom>
          <a:solidFill>
            <a:srgbClr val="C9CACE"/>
          </a:solidFill>
        </p:spPr>
      </p:sp>
      <p:sp>
        <p:nvSpPr>
          <p:cNvPr id="14" name="Shape 9"/>
          <p:cNvSpPr/>
          <p:nvPr/>
        </p:nvSpPr>
        <p:spPr>
          <a:xfrm>
            <a:off x="6303943" y="4063365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453128" y="4142423"/>
            <a:ext cx="176212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249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490" dirty="0"/>
          </a:p>
        </p:txBody>
      </p:sp>
      <p:sp>
        <p:nvSpPr>
          <p:cNvPr id="16" name="Text 11"/>
          <p:cNvSpPr/>
          <p:nvPr/>
        </p:nvSpPr>
        <p:spPr>
          <a:xfrm>
            <a:off x="7701796" y="4037052"/>
            <a:ext cx="2637473" cy="32956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95"/>
              </a:lnSpc>
              <a:buNone/>
            </a:pPr>
            <a:r>
              <a:rPr lang="en-US" sz="207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Image Processing</a:t>
            </a:r>
            <a:endParaRPr lang="en-US" sz="2075" dirty="0"/>
          </a:p>
        </p:txBody>
      </p:sp>
      <p:sp>
        <p:nvSpPr>
          <p:cNvPr id="17" name="Text 12"/>
          <p:cNvSpPr/>
          <p:nvPr/>
        </p:nvSpPr>
        <p:spPr>
          <a:xfrm>
            <a:off x="7701796" y="4493181"/>
            <a:ext cx="6190178" cy="6750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Employ OpenCV's powerful image processing capabilities to extract relevant features and track vehicle movements.</a:t>
            </a:r>
            <a:endParaRPr lang="en-US" sz="1660" dirty="0"/>
          </a:p>
        </p:txBody>
      </p:sp>
      <p:sp>
        <p:nvSpPr>
          <p:cNvPr id="18" name="Shape 13"/>
          <p:cNvSpPr/>
          <p:nvPr/>
        </p:nvSpPr>
        <p:spPr>
          <a:xfrm>
            <a:off x="6778645" y="6051649"/>
            <a:ext cx="738426" cy="26313"/>
          </a:xfrm>
          <a:prstGeom prst="roundRect">
            <a:avLst>
              <a:gd name="adj" fmla="val 336796"/>
            </a:avLst>
          </a:prstGeom>
          <a:solidFill>
            <a:srgbClr val="C9CACE"/>
          </a:solidFill>
        </p:spPr>
      </p:sp>
      <p:sp>
        <p:nvSpPr>
          <p:cNvPr id="19" name="Shape 14"/>
          <p:cNvSpPr/>
          <p:nvPr/>
        </p:nvSpPr>
        <p:spPr>
          <a:xfrm>
            <a:off x="6303943" y="5827514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449675" y="5906572"/>
            <a:ext cx="183237" cy="3164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90"/>
              </a:lnSpc>
              <a:buNone/>
            </a:pPr>
            <a:r>
              <a:rPr lang="en-US" sz="249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490" dirty="0"/>
          </a:p>
        </p:txBody>
      </p:sp>
      <p:sp>
        <p:nvSpPr>
          <p:cNvPr id="21" name="Text 16"/>
          <p:cNvSpPr/>
          <p:nvPr/>
        </p:nvSpPr>
        <p:spPr>
          <a:xfrm>
            <a:off x="7701796" y="5801201"/>
            <a:ext cx="2637473" cy="32956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95"/>
              </a:lnSpc>
              <a:buNone/>
            </a:pPr>
            <a:r>
              <a:rPr lang="en-US" sz="207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Cut-In Detection</a:t>
            </a:r>
            <a:endParaRPr lang="en-US" sz="2075" dirty="0"/>
          </a:p>
        </p:txBody>
      </p:sp>
      <p:sp>
        <p:nvSpPr>
          <p:cNvPr id="22" name="Text 17"/>
          <p:cNvSpPr/>
          <p:nvPr/>
        </p:nvSpPr>
        <p:spPr>
          <a:xfrm>
            <a:off x="7701796" y="6257330"/>
            <a:ext cx="6190178" cy="67508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60"/>
              </a:lnSpc>
              <a:buNone/>
            </a:pPr>
            <a:r>
              <a:rPr lang="en-US" sz="166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Apply specialized algorithms to analyze vehicle trajectories and accurately detect lane-cutting maneuvers.</a:t>
            </a:r>
            <a:endParaRPr lang="en-US" sz="16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793790" y="2358509"/>
            <a:ext cx="7833955" cy="70877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Object Detection using YOLO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634264"/>
            <a:ext cx="3156823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Real-Time Performance</a:t>
            </a:r>
            <a:endParaRPr lang="en-US" sz="2235" dirty="0"/>
          </a:p>
        </p:txBody>
      </p:sp>
      <p:sp>
        <p:nvSpPr>
          <p:cNvPr id="6" name="Text 3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YOLO model's lightning-fast detection speeds enable immediate response to changing road conditions.</a:t>
            </a:r>
            <a:endParaRPr lang="en-US" sz="1785" dirty="0"/>
          </a:p>
        </p:txBody>
      </p:sp>
      <p:sp>
        <p:nvSpPr>
          <p:cNvPr id="7" name="Text 4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Robust Accuracy</a:t>
            </a:r>
            <a:endParaRPr lang="en-US" sz="2235" dirty="0"/>
          </a:p>
        </p:txBody>
      </p:sp>
      <p:sp>
        <p:nvSpPr>
          <p:cNvPr id="8" name="Text 5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YOLO's deep neural network architecture ensures reliable identification of vehicles, even in challenging environments.</a:t>
            </a:r>
            <a:endParaRPr lang="en-US" sz="1785" dirty="0"/>
          </a:p>
        </p:txBody>
      </p:sp>
      <p:sp>
        <p:nvSpPr>
          <p:cNvPr id="9" name="Text 6"/>
          <p:cNvSpPr/>
          <p:nvPr/>
        </p:nvSpPr>
        <p:spPr>
          <a:xfrm>
            <a:off x="9872067" y="3634264"/>
            <a:ext cx="3136702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Lightweight Integration</a:t>
            </a:r>
            <a:endParaRPr lang="en-US" sz="2235" dirty="0"/>
          </a:p>
        </p:txBody>
      </p:sp>
      <p:sp>
        <p:nvSpPr>
          <p:cNvPr id="10" name="Text 7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compact YOLO model can be seamlessly integrated into autonomous driving systems without significant computational overhead.</a:t>
            </a:r>
            <a:endParaRPr lang="en-US" sz="17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7" y="3094077"/>
            <a:ext cx="4919067" cy="204144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Image Processing with OpenCV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983099" y="3204686"/>
            <a:ext cx="131683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80" dirty="0"/>
          </a:p>
        </p:txBody>
      </p:sp>
      <p:sp>
        <p:nvSpPr>
          <p:cNvPr id="9" name="Text 4"/>
          <p:cNvSpPr/>
          <p:nvPr/>
        </p:nvSpPr>
        <p:spPr>
          <a:xfrm>
            <a:off x="1530906" y="3119676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Lane Detection</a:t>
            </a:r>
            <a:endParaRPr lang="en-US" sz="2235" dirty="0"/>
          </a:p>
        </p:txBody>
      </p:sp>
      <p:sp>
        <p:nvSpPr>
          <p:cNvPr id="10" name="Text 5"/>
          <p:cNvSpPr/>
          <p:nvPr/>
        </p:nvSpPr>
        <p:spPr>
          <a:xfrm>
            <a:off x="1530906" y="3610094"/>
            <a:ext cx="2927747" cy="14516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Leveraging OpenCV's computer vision algorithms to accurately identify lane boundaries.</a:t>
            </a:r>
            <a:endParaRPr lang="en-US" sz="1785" dirty="0"/>
          </a:p>
        </p:txBody>
      </p:sp>
      <p:sp>
        <p:nvSpPr>
          <p:cNvPr id="11" name="Shape 6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45844" y="3204686"/>
            <a:ext cx="189548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80" dirty="0"/>
          </a:p>
        </p:txBody>
      </p:sp>
      <p:sp>
        <p:nvSpPr>
          <p:cNvPr id="13" name="Text 8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Vehicle Tracking</a:t>
            </a:r>
            <a:endParaRPr lang="en-US" sz="2235" dirty="0"/>
          </a:p>
        </p:txBody>
      </p:sp>
      <p:sp>
        <p:nvSpPr>
          <p:cNvPr id="14" name="Text 9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Maintaining continuous tracking of nearby vehicles to monitor their movements and trajectories.</a:t>
            </a:r>
            <a:endParaRPr lang="en-US" sz="1785" dirty="0"/>
          </a:p>
        </p:txBody>
      </p:sp>
      <p:sp>
        <p:nvSpPr>
          <p:cNvPr id="15" name="Shape 10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950357" y="5991582"/>
            <a:ext cx="197048" cy="340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68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80" dirty="0"/>
          </a:p>
        </p:txBody>
      </p:sp>
      <p:sp>
        <p:nvSpPr>
          <p:cNvPr id="17" name="Text 12"/>
          <p:cNvSpPr/>
          <p:nvPr/>
        </p:nvSpPr>
        <p:spPr>
          <a:xfrm>
            <a:off x="1530906" y="5906572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 Extraction</a:t>
            </a:r>
            <a:endParaRPr lang="en-US" sz="2235" dirty="0"/>
          </a:p>
        </p:txBody>
      </p:sp>
      <p:sp>
        <p:nvSpPr>
          <p:cNvPr id="18" name="Text 13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Extracting key visual cues, such as vehicle size, speed, and relative positioning, to inform the cut-in detection process.</a:t>
            </a:r>
            <a:endParaRPr lang="en-US" sz="17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8" y="2673787"/>
            <a:ext cx="4919305" cy="28819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893088"/>
            <a:ext cx="7556421" cy="1417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Algorithms for Cut-In Detection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6280190" y="265080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14624" y="2885242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Trajectory Analysis</a:t>
            </a:r>
            <a:endParaRPr lang="en-US" sz="2235" dirty="0"/>
          </a:p>
        </p:txBody>
      </p:sp>
      <p:sp>
        <p:nvSpPr>
          <p:cNvPr id="9" name="Text 4"/>
          <p:cNvSpPr/>
          <p:nvPr/>
        </p:nvSpPr>
        <p:spPr>
          <a:xfrm>
            <a:off x="6514624" y="3375660"/>
            <a:ext cx="3195995" cy="1814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Applying advanced mathematical models to predict vehicle trajectories and identify potential lane-crossing maneuvers.</a:t>
            </a:r>
            <a:endParaRPr lang="en-US" sz="1785" dirty="0"/>
          </a:p>
        </p:txBody>
      </p:sp>
      <p:sp>
        <p:nvSpPr>
          <p:cNvPr id="10" name="Shape 5"/>
          <p:cNvSpPr/>
          <p:nvPr/>
        </p:nvSpPr>
        <p:spPr>
          <a:xfrm>
            <a:off x="10171867" y="265080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406301" y="2885242"/>
            <a:ext cx="2835235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Behavior Prediction</a:t>
            </a:r>
            <a:endParaRPr lang="en-US" sz="2235" dirty="0"/>
          </a:p>
        </p:txBody>
      </p:sp>
      <p:sp>
        <p:nvSpPr>
          <p:cNvPr id="12" name="Text 7"/>
          <p:cNvSpPr/>
          <p:nvPr/>
        </p:nvSpPr>
        <p:spPr>
          <a:xfrm>
            <a:off x="10406301" y="3375660"/>
            <a:ext cx="3195995" cy="18145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Leveraging machine learning techniques to anticipate driver behavior and proactively detect cut-in scenarios.</a:t>
            </a:r>
            <a:endParaRPr lang="en-US" sz="1785" dirty="0"/>
          </a:p>
        </p:txBody>
      </p:sp>
      <p:sp>
        <p:nvSpPr>
          <p:cNvPr id="13" name="Shape 8"/>
          <p:cNvSpPr/>
          <p:nvPr/>
        </p:nvSpPr>
        <p:spPr>
          <a:xfrm>
            <a:off x="6280190" y="5651421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514624" y="5885855"/>
            <a:ext cx="3057882" cy="3543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5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Probabilistic Approach</a:t>
            </a:r>
            <a:endParaRPr lang="en-US" sz="2235" dirty="0"/>
          </a:p>
        </p:txBody>
      </p:sp>
      <p:sp>
        <p:nvSpPr>
          <p:cNvPr id="15" name="Text 10"/>
          <p:cNvSpPr/>
          <p:nvPr/>
        </p:nvSpPr>
        <p:spPr>
          <a:xfrm>
            <a:off x="6514624" y="6376273"/>
            <a:ext cx="7087553" cy="7258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Utilizing statistical methods to quantify the likelihood of a vehicle cutting into the lane, enabling targeted alerts.</a:t>
            </a:r>
            <a:endParaRPr lang="en-US" sz="1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2688193"/>
            <a:ext cx="4919305" cy="28532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927622"/>
            <a:ext cx="7556421" cy="14175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580"/>
              </a:lnSpc>
              <a:buNone/>
            </a:pPr>
            <a:r>
              <a:rPr lang="en-US" sz="446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Accuracy and Performance Evaluation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3685342"/>
            <a:ext cx="75564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01410" y="369296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9" name="Text 4"/>
          <p:cNvSpPr/>
          <p:nvPr/>
        </p:nvSpPr>
        <p:spPr>
          <a:xfrm>
            <a:off x="1028224" y="3836670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Metric</a:t>
            </a:r>
            <a:endParaRPr lang="en-US" sz="1785" dirty="0"/>
          </a:p>
        </p:txBody>
      </p:sp>
      <p:sp>
        <p:nvSpPr>
          <p:cNvPr id="10" name="Text 5"/>
          <p:cNvSpPr/>
          <p:nvPr/>
        </p:nvSpPr>
        <p:spPr>
          <a:xfrm>
            <a:off x="4802624" y="3836670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Value</a:t>
            </a:r>
            <a:endParaRPr lang="en-US" sz="1785" dirty="0"/>
          </a:p>
        </p:txBody>
      </p:sp>
      <p:sp>
        <p:nvSpPr>
          <p:cNvPr id="11" name="Shape 6"/>
          <p:cNvSpPr/>
          <p:nvPr/>
        </p:nvSpPr>
        <p:spPr>
          <a:xfrm>
            <a:off x="801410" y="434328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2" name="Text 7"/>
          <p:cNvSpPr/>
          <p:nvPr/>
        </p:nvSpPr>
        <p:spPr>
          <a:xfrm>
            <a:off x="1028224" y="4486989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Cut-In Detection Accuracy</a:t>
            </a:r>
            <a:endParaRPr lang="en-US" sz="1785" dirty="0"/>
          </a:p>
        </p:txBody>
      </p:sp>
      <p:sp>
        <p:nvSpPr>
          <p:cNvPr id="13" name="Text 8"/>
          <p:cNvSpPr/>
          <p:nvPr/>
        </p:nvSpPr>
        <p:spPr>
          <a:xfrm>
            <a:off x="4802624" y="4486989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95%</a:t>
            </a:r>
            <a:endParaRPr lang="en-US" sz="1785" dirty="0"/>
          </a:p>
        </p:txBody>
      </p:sp>
      <p:sp>
        <p:nvSpPr>
          <p:cNvPr id="14" name="Shape 9"/>
          <p:cNvSpPr/>
          <p:nvPr/>
        </p:nvSpPr>
        <p:spPr>
          <a:xfrm>
            <a:off x="801410" y="499360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5" name="Text 10"/>
          <p:cNvSpPr/>
          <p:nvPr/>
        </p:nvSpPr>
        <p:spPr>
          <a:xfrm>
            <a:off x="1028224" y="5137309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False Positive Rate</a:t>
            </a:r>
            <a:endParaRPr lang="en-US" sz="1785" dirty="0"/>
          </a:p>
        </p:txBody>
      </p:sp>
      <p:sp>
        <p:nvSpPr>
          <p:cNvPr id="16" name="Text 11"/>
          <p:cNvSpPr/>
          <p:nvPr/>
        </p:nvSpPr>
        <p:spPr>
          <a:xfrm>
            <a:off x="4802624" y="5137309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2%</a:t>
            </a:r>
            <a:endParaRPr lang="en-US" sz="1785" dirty="0"/>
          </a:p>
        </p:txBody>
      </p:sp>
      <p:sp>
        <p:nvSpPr>
          <p:cNvPr id="17" name="Shape 12"/>
          <p:cNvSpPr/>
          <p:nvPr/>
        </p:nvSpPr>
        <p:spPr>
          <a:xfrm>
            <a:off x="801410" y="564392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3"/>
          <p:cNvSpPr/>
          <p:nvPr/>
        </p:nvSpPr>
        <p:spPr>
          <a:xfrm>
            <a:off x="1028224" y="578762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Response Time</a:t>
            </a:r>
            <a:endParaRPr lang="en-US" sz="1785" dirty="0"/>
          </a:p>
        </p:txBody>
      </p:sp>
      <p:sp>
        <p:nvSpPr>
          <p:cNvPr id="19" name="Text 14"/>
          <p:cNvSpPr/>
          <p:nvPr/>
        </p:nvSpPr>
        <p:spPr>
          <a:xfrm>
            <a:off x="4802624" y="5787628"/>
            <a:ext cx="3313152" cy="3629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178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0.2 seconds</a:t>
            </a:r>
            <a:endParaRPr lang="en-US" sz="17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9" y="1609249"/>
            <a:ext cx="5011103" cy="501110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52078" y="1095494"/>
            <a:ext cx="7812643" cy="11887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680"/>
              </a:lnSpc>
              <a:buNone/>
            </a:pPr>
            <a:r>
              <a:rPr lang="en-US" sz="374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Integration with Autonomous Driving Systems</a:t>
            </a:r>
            <a:endParaRPr lang="en-US" sz="374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078" y="2569488"/>
            <a:ext cx="950952" cy="15215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388304" y="2759631"/>
            <a:ext cx="2377440" cy="2971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Sensor Fusion</a:t>
            </a:r>
            <a:endParaRPr lang="en-US" sz="1870" dirty="0"/>
          </a:p>
        </p:txBody>
      </p:sp>
      <p:sp>
        <p:nvSpPr>
          <p:cNvPr id="9" name="Text 3"/>
          <p:cNvSpPr/>
          <p:nvPr/>
        </p:nvSpPr>
        <p:spPr>
          <a:xfrm>
            <a:off x="7388304" y="3170873"/>
            <a:ext cx="6576417" cy="608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95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Seamlessly integrate the cut-in detection system with the autonomous vehicle's sensor suite, including cameras, radar, and LiDAR.</a:t>
            </a:r>
            <a:endParaRPr lang="en-US" sz="15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078" y="4090988"/>
            <a:ext cx="950952" cy="15215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388304" y="4281130"/>
            <a:ext cx="2377440" cy="2971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Decision-Making</a:t>
            </a:r>
            <a:endParaRPr lang="en-US" sz="1870" dirty="0"/>
          </a:p>
        </p:txBody>
      </p:sp>
      <p:sp>
        <p:nvSpPr>
          <p:cNvPr id="12" name="Text 5"/>
          <p:cNvSpPr/>
          <p:nvPr/>
        </p:nvSpPr>
        <p:spPr>
          <a:xfrm>
            <a:off x="7388304" y="4692372"/>
            <a:ext cx="6576417" cy="608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95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Provide timely and reliable cut-in alerts to the autonomous driving system, enabling informed decision-making and appropriate responses.</a:t>
            </a:r>
            <a:endParaRPr lang="en-US" sz="15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078" y="5612487"/>
            <a:ext cx="950952" cy="15215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388304" y="5802630"/>
            <a:ext cx="2377440" cy="29718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Closed-Loop Control</a:t>
            </a:r>
            <a:endParaRPr lang="en-US" sz="1870" dirty="0"/>
          </a:p>
        </p:txBody>
      </p:sp>
      <p:sp>
        <p:nvSpPr>
          <p:cNvPr id="15" name="Text 7"/>
          <p:cNvSpPr/>
          <p:nvPr/>
        </p:nvSpPr>
        <p:spPr>
          <a:xfrm>
            <a:off x="7388304" y="6213872"/>
            <a:ext cx="6576417" cy="608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95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Leverage the cut-in detection system to trigger immediate adjustments in the vehicle's steering, braking, and acceleration, ensuring safe maneuvers.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3" y="2635568"/>
            <a:ext cx="5037415" cy="295953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14931" y="493871"/>
            <a:ext cx="7886938" cy="112228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420"/>
              </a:lnSpc>
              <a:buNone/>
            </a:pPr>
            <a:r>
              <a:rPr lang="en-US" sz="353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 and Future Enhancements</a:t>
            </a:r>
            <a:endParaRPr lang="en-US" sz="353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931" y="1885474"/>
            <a:ext cx="448985" cy="44898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14931" y="2514005"/>
            <a:ext cx="2244923" cy="280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Ongoing Innovation</a:t>
            </a:r>
            <a:endParaRPr lang="en-US" sz="1770" dirty="0"/>
          </a:p>
        </p:txBody>
      </p:sp>
      <p:sp>
        <p:nvSpPr>
          <p:cNvPr id="9" name="Text 3"/>
          <p:cNvSpPr/>
          <p:nvPr/>
        </p:nvSpPr>
        <p:spPr>
          <a:xfrm>
            <a:off x="6114931" y="2902387"/>
            <a:ext cx="7886938" cy="5743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65"/>
              </a:lnSpc>
              <a:buNone/>
            </a:pPr>
            <a:r>
              <a:rPr lang="en-US" sz="141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Continuously refine and improve the cut-in detection system with the latest advancements in computer vision and machine learning.</a:t>
            </a:r>
            <a:endParaRPr lang="en-US" sz="141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31" y="4015502"/>
            <a:ext cx="448985" cy="44898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14931" y="4644033"/>
            <a:ext cx="2244923" cy="280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Enhanced Safety</a:t>
            </a:r>
            <a:endParaRPr lang="en-US" sz="1770" dirty="0"/>
          </a:p>
        </p:txBody>
      </p:sp>
      <p:sp>
        <p:nvSpPr>
          <p:cNvPr id="12" name="Text 5"/>
          <p:cNvSpPr/>
          <p:nvPr/>
        </p:nvSpPr>
        <p:spPr>
          <a:xfrm>
            <a:off x="6114931" y="5032415"/>
            <a:ext cx="7886938" cy="5743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65"/>
              </a:lnSpc>
              <a:buNone/>
            </a:pPr>
            <a:r>
              <a:rPr lang="en-US" sz="141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Contribute to the overall safety and reliability of autonomous driving systems, making the roads safer for all users.</a:t>
            </a:r>
            <a:endParaRPr lang="en-US" sz="141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931" y="6145530"/>
            <a:ext cx="448985" cy="44898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14931" y="6774061"/>
            <a:ext cx="2244923" cy="280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10"/>
              </a:lnSpc>
              <a:buNone/>
            </a:pPr>
            <a:r>
              <a:rPr lang="en-US" sz="177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Scalable Solutions</a:t>
            </a:r>
            <a:endParaRPr lang="en-US" sz="1770" dirty="0"/>
          </a:p>
        </p:txBody>
      </p:sp>
      <p:sp>
        <p:nvSpPr>
          <p:cNvPr id="15" name="Text 7"/>
          <p:cNvSpPr/>
          <p:nvPr/>
        </p:nvSpPr>
        <p:spPr>
          <a:xfrm>
            <a:off x="6114931" y="7162443"/>
            <a:ext cx="7886938" cy="57435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265"/>
              </a:lnSpc>
              <a:buNone/>
            </a:pPr>
            <a:r>
              <a:rPr lang="en-US" sz="141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Develop a versatile and scalable system that can be easily deployed across a wide range of autonomous vehicles.</a:t>
            </a:r>
            <a:endParaRPr lang="en-US" sz="14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WPS Presentation</Application>
  <PresentationFormat>On-screen Show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Instrument Sans</vt:lpstr>
      <vt:lpstr>Segoe Print</vt:lpstr>
      <vt:lpstr>Instrument Sans</vt:lpstr>
      <vt:lpstr>Instrument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yesan</cp:lastModifiedBy>
  <cp:revision>4</cp:revision>
  <dcterms:created xsi:type="dcterms:W3CDTF">2024-07-13T05:12:00Z</dcterms:created>
  <dcterms:modified xsi:type="dcterms:W3CDTF">2024-07-13T05:19:42Z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0545F72E05C54DCD8BFD23D30802ED46_12</vt:lpwstr>
  </property>
  <property fmtid="{D5CDD505-2E9C-101B-9397-08002B2CF9AE}" pid="3" name="KSOProductBuildVer">
    <vt:lpwstr>1033-12.2.0.17153</vt:lpwstr>
  </property>
</Properties>
</file>