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31BC-63F8-4810-BB45-E0431CC807EB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A774-19BB-48EA-BE3E-3812E6472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90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31BC-63F8-4810-BB45-E0431CC807EB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A774-19BB-48EA-BE3E-3812E6472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3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31BC-63F8-4810-BB45-E0431CC807EB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A774-19BB-48EA-BE3E-3812E6472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27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31BC-63F8-4810-BB45-E0431CC807EB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A774-19BB-48EA-BE3E-3812E6472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55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31BC-63F8-4810-BB45-E0431CC807EB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A774-19BB-48EA-BE3E-3812E6472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94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31BC-63F8-4810-BB45-E0431CC807EB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A774-19BB-48EA-BE3E-3812E6472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31BC-63F8-4810-BB45-E0431CC807EB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A774-19BB-48EA-BE3E-3812E6472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07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31BC-63F8-4810-BB45-E0431CC807EB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A774-19BB-48EA-BE3E-3812E6472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45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31BC-63F8-4810-BB45-E0431CC807EB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A774-19BB-48EA-BE3E-3812E6472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3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FD31BC-63F8-4810-BB45-E0431CC807EB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6EA774-19BB-48EA-BE3E-3812E6472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20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31BC-63F8-4810-BB45-E0431CC807EB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A774-19BB-48EA-BE3E-3812E6472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8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FD31BC-63F8-4810-BB45-E0431CC807EB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6EA774-19BB-48EA-BE3E-3812E6472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92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rdpres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mweb.m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ir.k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443771"/>
          </a:xfrm>
        </p:spPr>
        <p:txBody>
          <a:bodyPr/>
          <a:lstStyle/>
          <a:p>
            <a:r>
              <a:rPr lang="en-US" altLang="ko-KR" dirty="0" smtClean="0"/>
              <a:t>CMS</a:t>
            </a:r>
            <a:r>
              <a:rPr lang="ko-KR" altLang="en-US" dirty="0" smtClean="0"/>
              <a:t>와 웹 프레임워크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61049" y="4906106"/>
            <a:ext cx="9144000" cy="931985"/>
          </a:xfrm>
        </p:spPr>
        <p:txBody>
          <a:bodyPr/>
          <a:lstStyle/>
          <a:p>
            <a:pPr algn="r"/>
            <a:r>
              <a:rPr lang="en-US" altLang="ko-KR" dirty="0" smtClean="0"/>
              <a:t>2023.1.25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936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뷰</a:t>
            </a:r>
            <a:r>
              <a:rPr lang="en-US" altLang="ko-KR" dirty="0" smtClean="0"/>
              <a:t>(View)</a:t>
            </a: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93995" y="1995339"/>
            <a:ext cx="7944804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[...]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300D4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&lt;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div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class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="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flex-center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position-ref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full-height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"&gt;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300D4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300D4F"/>
                </a:solidFill>
                <a:latin typeface="Arial Unicode MS"/>
              </a:rPr>
              <a:t>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&lt;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div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class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="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content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"&gt;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300D4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300D4F"/>
                </a:solidFill>
                <a:latin typeface="Arial Unicode MS"/>
              </a:rPr>
              <a:t>	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&lt;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div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class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="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title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m-b-md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"&gt;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Product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Store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&lt;/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div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&gt;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300D4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300D4F"/>
                </a:solidFill>
                <a:latin typeface="Arial Unicode MS"/>
              </a:rPr>
              <a:t>	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&lt;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div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class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="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links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"&gt;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300D4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300D4F"/>
                </a:solidFill>
                <a:latin typeface="Arial Unicode MS"/>
              </a:rPr>
              <a:t>		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&lt;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a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href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="{{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config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('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app.url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')}}/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products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/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create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"&gt;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300D4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300D4F"/>
                </a:solidFill>
                <a:latin typeface="Arial Unicode MS"/>
              </a:rPr>
              <a:t>	</a:t>
            </a:r>
            <a:r>
              <a:rPr lang="en-US" altLang="ko-KR" dirty="0" smtClean="0">
                <a:solidFill>
                  <a:srgbClr val="300D4F"/>
                </a:solidFill>
                <a:latin typeface="Arial Unicode MS"/>
              </a:rPr>
              <a:t>             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Create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Product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&lt;/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a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&gt;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300D4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300D4F"/>
                </a:solidFill>
                <a:latin typeface="Arial Unicode MS"/>
              </a:rPr>
              <a:t> </a:t>
            </a:r>
            <a:r>
              <a:rPr lang="en-US" altLang="ko-KR" dirty="0" smtClean="0">
                <a:solidFill>
                  <a:srgbClr val="300D4F"/>
                </a:solidFill>
                <a:latin typeface="Arial Unicode MS"/>
              </a:rPr>
              <a:t>             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&lt;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a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href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="{{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config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('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app.url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')}}/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products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"&gt;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300D4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300D4F"/>
                </a:solidFill>
                <a:latin typeface="Arial Unicode MS"/>
              </a:rPr>
              <a:t> </a:t>
            </a:r>
            <a:r>
              <a:rPr lang="en-US" altLang="ko-KR" dirty="0" smtClean="0">
                <a:solidFill>
                  <a:srgbClr val="300D4F"/>
                </a:solidFill>
                <a:latin typeface="Arial Unicode MS"/>
              </a:rPr>
              <a:t>                     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View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 Products&lt;/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a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&gt;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300D4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300D4F"/>
                </a:solidFill>
                <a:latin typeface="Arial Unicode MS"/>
              </a:rPr>
              <a:t> </a:t>
            </a:r>
            <a:r>
              <a:rPr lang="en-US" altLang="ko-KR" dirty="0" smtClean="0">
                <a:solidFill>
                  <a:srgbClr val="300D4F"/>
                </a:solidFill>
                <a:latin typeface="Arial Unicode MS"/>
              </a:rPr>
              <a:t>	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&lt;/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div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&gt;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300D4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300D4F"/>
                </a:solidFill>
                <a:latin typeface="Arial Unicode MS"/>
              </a:rPr>
              <a:t> </a:t>
            </a:r>
            <a:r>
              <a:rPr lang="en-US" altLang="ko-KR" dirty="0" smtClean="0">
                <a:solidFill>
                  <a:srgbClr val="300D4F"/>
                </a:solidFill>
                <a:latin typeface="Arial Unicode MS"/>
              </a:rPr>
              <a:t>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&lt;/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div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&gt;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300D4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&lt;/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div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&gt;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300D4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[...]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라라벨의</a:t>
            </a:r>
            <a:r>
              <a:rPr lang="ko-KR" altLang="en-US" dirty="0" smtClean="0"/>
              <a:t> 용도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977618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라라벨</a:t>
            </a:r>
            <a:r>
              <a:rPr lang="ko-KR" altLang="en-US" dirty="0" smtClean="0"/>
              <a:t> 사용자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   -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HTML, CSS, </a:t>
            </a:r>
            <a:r>
              <a:rPr lang="ko-KR" altLang="en-US" dirty="0" smtClean="0"/>
              <a:t>자바스크립트 기본 문법 숙지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PHP</a:t>
            </a:r>
            <a:r>
              <a:rPr lang="ko-KR" altLang="en-US" dirty="0" smtClean="0"/>
              <a:t>와 데이터베이스 중급 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리눅스의 기본 쉘 명령 사용 가능</a:t>
            </a:r>
            <a:endParaRPr lang="en-US" altLang="ko-KR" dirty="0" smtClean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웹 프로그래밍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초보자에게 적합하지 않음</a:t>
            </a:r>
            <a:endParaRPr lang="en-US" altLang="ko-KR" dirty="0" smtClean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 단순하거나 </a:t>
            </a:r>
            <a:r>
              <a:rPr lang="ko-KR" altLang="en-US" dirty="0"/>
              <a:t>작은 프로젝트를 관리해야 하는 </a:t>
            </a:r>
            <a:r>
              <a:rPr lang="ko-KR" altLang="en-US" dirty="0" smtClean="0"/>
              <a:t>경우는 </a:t>
            </a:r>
            <a:r>
              <a:rPr lang="ko-KR" altLang="en-US" dirty="0" err="1" smtClean="0"/>
              <a:t>라라벨</a:t>
            </a:r>
            <a:r>
              <a:rPr lang="ko-KR" altLang="en-US" dirty="0" smtClean="0"/>
              <a:t> 사용이 오히려 개발 과정이 복잡하게 만들고 개발 기간이 많이 걸림</a:t>
            </a:r>
            <a:endParaRPr lang="en-US" altLang="ko-KR" dirty="0" smtClean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 </a:t>
            </a:r>
            <a:r>
              <a:rPr lang="ko-KR" altLang="en-US" dirty="0" smtClean="0"/>
              <a:t>복잡한 </a:t>
            </a:r>
            <a:r>
              <a:rPr lang="ko-KR" altLang="en-US" dirty="0"/>
              <a:t>프로젝트에서 </a:t>
            </a:r>
            <a:r>
              <a:rPr lang="ko-KR" altLang="en-US" dirty="0" smtClean="0"/>
              <a:t>작업량이 많은 프로젝트에 사용</a:t>
            </a:r>
            <a:endParaRPr lang="en-US" altLang="ko-KR" dirty="0" smtClean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프로그래밍 언어의 기본 언어와 풀 스택의 통합 </a:t>
            </a:r>
            <a:r>
              <a:rPr lang="ko-KR" altLang="en-US" dirty="0"/>
              <a:t>방법에 익숙한 전문 </a:t>
            </a:r>
            <a:r>
              <a:rPr lang="ko-KR" altLang="en-US" dirty="0" smtClean="0"/>
              <a:t>개발자에게 적합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48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CMS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942449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CMS(Content Manage System) : </a:t>
            </a:r>
            <a:r>
              <a:rPr lang="ko-KR" altLang="en-US" dirty="0" smtClean="0"/>
              <a:t>콘텐츠 관리 시스템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콘텐츠 제작 및 관리를 위한 소프트웨어 시스템이나 플랫폼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제작 환경</a:t>
            </a:r>
            <a:r>
              <a:rPr lang="en-US" altLang="ko-K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웹 </a:t>
            </a:r>
            <a:r>
              <a:rPr lang="en-US" altLang="ko-KR" dirty="0" smtClean="0"/>
              <a:t>CMS</a:t>
            </a:r>
            <a:r>
              <a:rPr lang="ko-KR" altLang="en-US" dirty="0" smtClean="0"/>
              <a:t>의 별칭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홈페이지 </a:t>
            </a:r>
            <a:r>
              <a:rPr lang="ko-KR" altLang="en-US" dirty="0" err="1" smtClean="0"/>
              <a:t>빌더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솔루션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빌더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국내에서 인기있는 웹 </a:t>
            </a:r>
            <a:r>
              <a:rPr lang="en-US" altLang="ko-KR" dirty="0" smtClean="0"/>
              <a:t>CSM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워드프레스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- </a:t>
            </a:r>
            <a:r>
              <a:rPr lang="ko-KR" altLang="en-US" dirty="0" err="1" smtClean="0"/>
              <a:t>아이엠웹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Imweb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그누보드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제로보드 </a:t>
            </a:r>
            <a:r>
              <a:rPr lang="en-US" altLang="ko-KR" dirty="0" smtClean="0"/>
              <a:t>XE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윅스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35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워드프레스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9600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 https://</a:t>
            </a:r>
            <a:r>
              <a:rPr lang="en-US" altLang="ko-KR" sz="2400" dirty="0" smtClean="0">
                <a:hlinkClick r:id="rId2"/>
              </a:rPr>
              <a:t>www.wordpress.org</a:t>
            </a:r>
            <a:endParaRPr lang="en-US" altLang="ko-K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PHP(MySQL) </a:t>
            </a:r>
            <a:r>
              <a:rPr lang="ko-KR" altLang="en-US" sz="2400" dirty="0" smtClean="0"/>
              <a:t>기반의 오픈 소스 웹 </a:t>
            </a:r>
            <a:r>
              <a:rPr lang="en-US" altLang="ko-KR" sz="2400" dirty="0" smtClean="0"/>
              <a:t>CMS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2020</a:t>
            </a:r>
            <a:r>
              <a:rPr lang="ko-KR" altLang="en-US" sz="2400" dirty="0"/>
              <a:t>년 기준 전 세계 웹사이트의 </a:t>
            </a:r>
            <a:r>
              <a:rPr lang="en-US" altLang="ko-KR" sz="2400" dirty="0"/>
              <a:t>35% </a:t>
            </a:r>
            <a:r>
              <a:rPr lang="ko-KR" altLang="en-US" sz="2400" dirty="0"/>
              <a:t>정도의 </a:t>
            </a:r>
            <a:r>
              <a:rPr lang="ko-KR" altLang="en-US" sz="2400" dirty="0" smtClean="0"/>
              <a:t>점유율</a:t>
            </a:r>
            <a:endParaRPr lang="en-US" altLang="ko-K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 </a:t>
            </a:r>
            <a:r>
              <a:rPr lang="en-US" altLang="ko-KR" sz="2400" dirty="0" smtClean="0"/>
              <a:t>2022</a:t>
            </a:r>
            <a:r>
              <a:rPr lang="ko-KR" altLang="en-US" sz="2400" dirty="0" smtClean="0"/>
              <a:t>년 기준 전체 </a:t>
            </a:r>
            <a:r>
              <a:rPr lang="en-US" altLang="ko-KR" sz="2400" dirty="0" smtClean="0"/>
              <a:t>CMS</a:t>
            </a:r>
            <a:r>
              <a:rPr lang="ko-KR" altLang="en-US" sz="2400" dirty="0" smtClean="0"/>
              <a:t>중 </a:t>
            </a:r>
            <a:r>
              <a:rPr lang="en-US" altLang="ko-KR" sz="2400" dirty="0" smtClean="0"/>
              <a:t>64.2%</a:t>
            </a:r>
            <a:r>
              <a:rPr lang="ko-KR" altLang="en-US" sz="2400" dirty="0" smtClean="0"/>
              <a:t>의 시장 점유율</a:t>
            </a:r>
            <a:endParaRPr lang="en-US" altLang="ko-K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 </a:t>
            </a:r>
            <a:r>
              <a:rPr lang="ko-KR" altLang="en-US" sz="2400" dirty="0" smtClean="0"/>
              <a:t>무료로 </a:t>
            </a:r>
            <a:r>
              <a:rPr lang="ko-KR" altLang="en-US" sz="2400" dirty="0"/>
              <a:t>제공되는 방대한 숫자의 테마와 </a:t>
            </a:r>
            <a:r>
              <a:rPr lang="ko-KR" altLang="en-US" sz="2400" dirty="0" err="1" smtClean="0"/>
              <a:t>플러그인이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장점</a:t>
            </a:r>
            <a:endParaRPr lang="en-US" altLang="ko-K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 </a:t>
            </a:r>
            <a:r>
              <a:rPr lang="ko-KR" altLang="en-US" sz="2400" dirty="0" smtClean="0"/>
              <a:t>거의 </a:t>
            </a:r>
            <a:r>
              <a:rPr lang="ko-KR" altLang="en-US" sz="2400" dirty="0"/>
              <a:t>모든 종류의 </a:t>
            </a:r>
            <a:r>
              <a:rPr lang="ko-KR" altLang="en-US" sz="2400" dirty="0" smtClean="0"/>
              <a:t>고수준 </a:t>
            </a:r>
            <a:r>
              <a:rPr lang="ko-KR" altLang="en-US" sz="2400" dirty="0"/>
              <a:t>웹사이트 제작이 </a:t>
            </a:r>
            <a:r>
              <a:rPr lang="ko-KR" altLang="en-US" sz="2400" dirty="0" smtClean="0"/>
              <a:t>가능</a:t>
            </a:r>
            <a:endParaRPr lang="en-US" altLang="ko-K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 </a:t>
            </a:r>
            <a:r>
              <a:rPr lang="ko-KR" altLang="en-US" sz="2400" dirty="0" err="1" smtClean="0"/>
              <a:t>반응형</a:t>
            </a:r>
            <a:r>
              <a:rPr lang="ko-KR" altLang="en-US" sz="2400" dirty="0" smtClean="0"/>
              <a:t> 웹으로 구현된 우수한 테마로 웹 사이트 제작</a:t>
            </a:r>
            <a:endParaRPr lang="en-US" altLang="ko-K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 </a:t>
            </a:r>
            <a:r>
              <a:rPr lang="ko-KR" altLang="en-US" sz="2400" dirty="0" smtClean="0"/>
              <a:t>테마를 수정하거나 </a:t>
            </a:r>
            <a:r>
              <a:rPr lang="ko-KR" altLang="en-US" sz="2400" dirty="0" err="1" smtClean="0"/>
              <a:t>플러그인을</a:t>
            </a:r>
            <a:r>
              <a:rPr lang="ko-KR" altLang="en-US" sz="2400" dirty="0" smtClean="0"/>
              <a:t> 수정해서 사용하기가 어려움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415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아이엠웹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hlinkClick r:id="rId2"/>
              </a:rPr>
              <a:t> https://imweb.me/</a:t>
            </a:r>
            <a:endParaRPr lang="en-US" altLang="ko-KR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 PHP </a:t>
            </a:r>
            <a:r>
              <a:rPr lang="ko-KR" altLang="en-US" sz="2800" dirty="0" smtClean="0"/>
              <a:t>기반의 유료 홈페이지 제작 툴</a:t>
            </a:r>
            <a:endParaRPr lang="en-US" altLang="ko-KR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 파워포인트 프로그램처럼 홈페이지 제작</a:t>
            </a:r>
            <a:endParaRPr lang="en-US" altLang="ko-KR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 게시판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회원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로그인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결제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쇼핑몰 등의 기능을 가진 홈페이지 제작 가능</a:t>
            </a:r>
            <a:endParaRPr lang="en-US" altLang="ko-KR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아이엠웹</a:t>
            </a:r>
            <a:r>
              <a:rPr lang="ko-KR" altLang="en-US" sz="2800" dirty="0" smtClean="0"/>
              <a:t> 서버에 홈페이지 구축</a:t>
            </a:r>
            <a:endParaRPr lang="en-US" altLang="ko-KR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 월 </a:t>
            </a:r>
            <a:r>
              <a:rPr lang="en-US" altLang="ko-KR" sz="2800" dirty="0" smtClean="0"/>
              <a:t>3</a:t>
            </a:r>
            <a:r>
              <a:rPr lang="ko-KR" altLang="en-US" sz="2800" dirty="0" smtClean="0"/>
              <a:t>만원 정도의 비용이 소요되는 것이 단점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683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그누보드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hlinkClick r:id="rId2"/>
              </a:rPr>
              <a:t> https://sir.kr/</a:t>
            </a:r>
            <a:endParaRPr lang="en-US" altLang="ko-K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 PHP </a:t>
            </a:r>
            <a:r>
              <a:rPr lang="ko-KR" altLang="en-US" sz="2400" dirty="0" smtClean="0"/>
              <a:t>기반의 오픈 소스 </a:t>
            </a:r>
            <a:r>
              <a:rPr lang="en-US" altLang="ko-KR" sz="2400" dirty="0" smtClean="0"/>
              <a:t>CMS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 게시판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회원가입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쇼핑몰 등의 홈페이지 제작 가능</a:t>
            </a:r>
            <a:endParaRPr lang="en-US" altLang="ko-K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 프로그래머가 직접 소스를 수정하기 쉬한 폴더 및 파일 구조</a:t>
            </a:r>
            <a:endParaRPr lang="en-US" altLang="ko-K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 홈페이지 제작 업체에서 </a:t>
            </a:r>
            <a:r>
              <a:rPr lang="ko-KR" altLang="en-US" sz="2400" dirty="0" err="1" smtClean="0"/>
              <a:t>그누보드를</a:t>
            </a:r>
            <a:r>
              <a:rPr lang="ko-KR" altLang="en-US" sz="2400" dirty="0" smtClean="0"/>
              <a:t> 이용하여 홈페이지 구축 후 납품</a:t>
            </a:r>
            <a:endParaRPr lang="en-US" altLang="ko-K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 국내 </a:t>
            </a:r>
            <a:r>
              <a:rPr lang="en-US" altLang="ko-KR" sz="2400" dirty="0"/>
              <a:t>CMS </a:t>
            </a:r>
            <a:r>
              <a:rPr lang="ko-KR" altLang="en-US" sz="2400" dirty="0"/>
              <a:t>중에서는 관리자 페이지</a:t>
            </a:r>
            <a:r>
              <a:rPr lang="en-US" altLang="ko-KR" sz="2400" dirty="0"/>
              <a:t>, KCP, </a:t>
            </a:r>
            <a:r>
              <a:rPr lang="ko-KR" altLang="en-US" sz="2400" dirty="0" err="1"/>
              <a:t>이니시스</a:t>
            </a:r>
            <a:r>
              <a:rPr lang="en-US" altLang="ko-KR" sz="2400" dirty="0"/>
              <a:t>, </a:t>
            </a:r>
            <a:r>
              <a:rPr lang="ko-KR" altLang="en-US" sz="2400" dirty="0"/>
              <a:t>토스 등 결재 연동과 간편 </a:t>
            </a:r>
            <a:r>
              <a:rPr lang="ko-KR" altLang="en-US" sz="2400" dirty="0" smtClean="0"/>
              <a:t>본인인증 기능 제공</a:t>
            </a:r>
            <a:endParaRPr lang="en-US" altLang="ko-K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 SPA, </a:t>
            </a:r>
            <a:r>
              <a:rPr lang="ko-KR" altLang="en-US" sz="2400" dirty="0" err="1" smtClean="0"/>
              <a:t>리액트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뷰 등 </a:t>
            </a:r>
            <a:r>
              <a:rPr lang="ko-KR" altLang="en-US" sz="2400" dirty="0" err="1" smtClean="0"/>
              <a:t>프런트엔드</a:t>
            </a:r>
            <a:r>
              <a:rPr lang="ko-KR" altLang="en-US" sz="2400" dirty="0" smtClean="0"/>
              <a:t> 사용 불가능</a:t>
            </a:r>
            <a:r>
              <a:rPr lang="en-US" altLang="ko-KR" sz="24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887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프레임워크란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995203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프레임워크</a:t>
            </a:r>
            <a:r>
              <a:rPr lang="en-US" altLang="ko-KR" dirty="0" smtClean="0"/>
              <a:t>(Framework) : </a:t>
            </a:r>
            <a:r>
              <a:rPr lang="ko-KR" altLang="en-US" dirty="0" smtClean="0"/>
              <a:t>복잡한 문제를 해결해 주는 구조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앱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웹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개발의 뼈대 역할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웹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프레임워크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- PHP</a:t>
            </a:r>
            <a:r>
              <a:rPr lang="ko-KR" altLang="en-US" dirty="0" smtClean="0"/>
              <a:t>의 </a:t>
            </a:r>
            <a:r>
              <a:rPr lang="ko-KR" altLang="en-US" dirty="0" err="1" smtClean="0"/>
              <a:t>라라벨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Laravel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노드</a:t>
            </a:r>
            <a:r>
              <a:rPr lang="en-US" altLang="ko-KR" dirty="0" smtClean="0"/>
              <a:t>(Node.js)</a:t>
            </a:r>
            <a:r>
              <a:rPr lang="ko-KR" altLang="en-US" dirty="0" smtClean="0"/>
              <a:t>의 익스프레스</a:t>
            </a:r>
            <a:r>
              <a:rPr lang="en-US" altLang="ko-KR" dirty="0" smtClean="0"/>
              <a:t>(Express)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자바의</a:t>
            </a:r>
            <a:r>
              <a:rPr lang="ko-KR" altLang="en-US" dirty="0"/>
              <a:t> </a:t>
            </a:r>
            <a:r>
              <a:rPr lang="ko-KR" altLang="en-US" dirty="0" smtClean="0"/>
              <a:t>스프링</a:t>
            </a:r>
            <a:r>
              <a:rPr lang="en-US" altLang="ko-KR" dirty="0" smtClean="0"/>
              <a:t>(Spring)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</a:t>
            </a:r>
            <a:r>
              <a:rPr lang="en-US" altLang="ko-KR" dirty="0"/>
              <a:t> </a:t>
            </a:r>
            <a:r>
              <a:rPr lang="ko-KR" altLang="en-US" dirty="0" err="1" smtClean="0"/>
              <a:t>파이썬의</a:t>
            </a:r>
            <a:r>
              <a:rPr lang="ko-KR" altLang="en-US" dirty="0"/>
              <a:t> </a:t>
            </a:r>
            <a:r>
              <a:rPr lang="ko-KR" altLang="en-US" dirty="0" smtClean="0"/>
              <a:t>장고</a:t>
            </a:r>
            <a:r>
              <a:rPr lang="en-US" altLang="ko-KR" dirty="0" smtClean="0"/>
              <a:t>(Django)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웹 </a:t>
            </a:r>
            <a:r>
              <a:rPr lang="ko-KR" altLang="en-US" dirty="0" err="1" smtClean="0"/>
              <a:t>프론트엔드</a:t>
            </a:r>
            <a:r>
              <a:rPr lang="ko-KR" altLang="en-US" dirty="0"/>
              <a:t> </a:t>
            </a:r>
            <a:r>
              <a:rPr lang="en-US" altLang="ko-KR" dirty="0" smtClean="0"/>
              <a:t>SPA(Single Page Application)</a:t>
            </a:r>
            <a:r>
              <a:rPr lang="ko-KR" altLang="en-US" dirty="0"/>
              <a:t> </a:t>
            </a:r>
            <a:r>
              <a:rPr lang="ko-KR" altLang="en-US" dirty="0" smtClean="0"/>
              <a:t>프레임워크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리액트</a:t>
            </a:r>
            <a:r>
              <a:rPr lang="en-US" altLang="ko-KR" dirty="0" smtClean="0"/>
              <a:t>(React), </a:t>
            </a:r>
            <a:r>
              <a:rPr lang="ko-KR" altLang="en-US" dirty="0" err="1" smtClean="0"/>
              <a:t>앵귤러</a:t>
            </a:r>
            <a:r>
              <a:rPr lang="en-US" altLang="ko-KR" dirty="0" smtClean="0"/>
              <a:t>(Angular), </a:t>
            </a:r>
            <a:r>
              <a:rPr lang="ko-KR" altLang="en-US" dirty="0" smtClean="0"/>
              <a:t>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020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PHP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라라벨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Laravel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프레임워크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63515" y="1910617"/>
            <a:ext cx="10515600" cy="4351338"/>
          </a:xfrm>
        </p:spPr>
        <p:txBody>
          <a:bodyPr>
            <a:normAutofit/>
          </a:bodyPr>
          <a:lstStyle/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2800" cap="all" dirty="0" smtClean="0"/>
              <a:t> MVC(</a:t>
            </a:r>
            <a:r>
              <a:rPr lang="ko-KR" altLang="en-US" sz="2800" cap="all" dirty="0" smtClean="0"/>
              <a:t>모델</a:t>
            </a:r>
            <a:r>
              <a:rPr lang="en-US" altLang="ko-KR" sz="2800" cap="all" dirty="0"/>
              <a:t>-</a:t>
            </a:r>
            <a:r>
              <a:rPr lang="ko-KR" altLang="en-US" sz="2800" cap="all" dirty="0"/>
              <a:t>뷰</a:t>
            </a:r>
            <a:r>
              <a:rPr lang="en-US" altLang="ko-KR" sz="2800" cap="all" dirty="0"/>
              <a:t>-</a:t>
            </a:r>
            <a:r>
              <a:rPr lang="ko-KR" altLang="en-US" sz="2800" cap="all" dirty="0" smtClean="0"/>
              <a:t>컨트롤러</a:t>
            </a:r>
            <a:r>
              <a:rPr lang="en-US" altLang="ko-KR" sz="2800" cap="all" dirty="0" smtClean="0"/>
              <a:t>, MODEL-VIEW-CONTROLLER</a:t>
            </a:r>
            <a:r>
              <a:rPr lang="en-US" altLang="ko-KR" sz="2800" cap="all" dirty="0"/>
              <a:t>) </a:t>
            </a:r>
            <a:r>
              <a:rPr lang="ko-KR" altLang="en-US" sz="2800" cap="all" dirty="0" smtClean="0"/>
              <a:t>패턴</a:t>
            </a:r>
            <a:endParaRPr lang="en-US" altLang="ko-KR" sz="2800" cap="all" dirty="0" smtClean="0"/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 완벽한 </a:t>
            </a:r>
            <a:r>
              <a:rPr lang="ko-KR" altLang="en-US" sz="2800" dirty="0"/>
              <a:t>인증 </a:t>
            </a:r>
            <a:r>
              <a:rPr lang="ko-KR" altLang="en-US" sz="2800" dirty="0" smtClean="0"/>
              <a:t>시스템 지원</a:t>
            </a:r>
            <a:endParaRPr lang="en-US" altLang="ko-KR" sz="2800" dirty="0"/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엘로퀀트</a:t>
            </a:r>
            <a:r>
              <a:rPr lang="en-US" altLang="ko-KR" sz="2800" dirty="0"/>
              <a:t>(Eloquent) ORM(Object Relational Mapping, </a:t>
            </a:r>
            <a:r>
              <a:rPr lang="ko-KR" altLang="en-US" sz="2800" dirty="0"/>
              <a:t>객체관계매핑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사용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복잡한 </a:t>
            </a:r>
            <a:r>
              <a:rPr lang="en-US" altLang="ko-KR" sz="2800" dirty="0" smtClean="0"/>
              <a:t>SQL </a:t>
            </a:r>
            <a:r>
              <a:rPr lang="ko-KR" altLang="en-US" sz="2800" dirty="0" smtClean="0"/>
              <a:t>처리를 간소화</a:t>
            </a:r>
            <a:endParaRPr lang="en-US" altLang="ko-KR" sz="2800" dirty="0" smtClean="0"/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 DBMS</a:t>
            </a:r>
            <a:r>
              <a:rPr lang="ko-KR" altLang="en-US" sz="2800" dirty="0" smtClean="0"/>
              <a:t>간 데이터베이스 마이그레이션 간소화</a:t>
            </a:r>
            <a:endParaRPr lang="en-US" altLang="ko-KR" sz="2800" dirty="0" smtClean="0"/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 20</a:t>
            </a:r>
            <a:r>
              <a:rPr lang="ko-KR" altLang="en-US" sz="2800" dirty="0"/>
              <a:t>가지 이상의 </a:t>
            </a:r>
            <a:r>
              <a:rPr lang="ko-KR" altLang="en-US" sz="2800" dirty="0" err="1"/>
              <a:t>모듈형</a:t>
            </a:r>
            <a:r>
              <a:rPr lang="ko-KR" altLang="en-US" sz="2800" dirty="0"/>
              <a:t> 객체지향 </a:t>
            </a:r>
            <a:r>
              <a:rPr lang="ko-KR" altLang="en-US" sz="2800" dirty="0" smtClean="0"/>
              <a:t>라이브러리 사용</a:t>
            </a:r>
            <a:endParaRPr lang="en-US" altLang="ko-KR" sz="2800" dirty="0" smtClean="0"/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반응형</a:t>
            </a:r>
            <a:r>
              <a:rPr lang="ko-KR" altLang="en-US" sz="2800" dirty="0" smtClean="0"/>
              <a:t> 웹과 </a:t>
            </a:r>
            <a:r>
              <a:rPr lang="ko-KR" altLang="en-US" sz="2800" dirty="0" err="1"/>
              <a:t>모듈형</a:t>
            </a:r>
            <a:r>
              <a:rPr lang="ko-KR" altLang="en-US" sz="2800" dirty="0"/>
              <a:t> 웹 어플리케이션을 보다 쉽게 </a:t>
            </a:r>
            <a:r>
              <a:rPr lang="ko-KR" altLang="en-US" sz="2800" dirty="0" smtClean="0"/>
              <a:t>개발</a:t>
            </a:r>
            <a:endParaRPr lang="en-US" altLang="ko-KR" sz="2800" dirty="0" smtClean="0"/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라라벨의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내장 템플릿 </a:t>
            </a:r>
            <a:r>
              <a:rPr lang="ko-KR" altLang="en-US" sz="2800" dirty="0" smtClean="0"/>
              <a:t>엔진 사용</a:t>
            </a:r>
            <a:endParaRPr lang="ko-KR" altLang="en-US" sz="2800" cap="all" dirty="0"/>
          </a:p>
        </p:txBody>
      </p:sp>
    </p:spTree>
    <p:extLst>
      <p:ext uri="{BB962C8B-B14F-4D97-AF65-F5344CB8AC3E}">
        <p14:creationId xmlns:p14="http://schemas.microsoft.com/office/powerpoint/2010/main" val="46014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</a:t>
            </a:r>
            <a:r>
              <a:rPr lang="en-US" altLang="ko-KR" dirty="0" smtClean="0"/>
              <a:t>(Model)</a:t>
            </a: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79" y="1656815"/>
            <a:ext cx="977880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&lt;?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php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 </a:t>
            </a:r>
            <a:endParaRPr kumimoji="0" lang="en-US" altLang="ko-KR" sz="2800" b="0" i="0" u="none" strike="noStrike" cap="none" normalizeH="0" baseline="0" dirty="0" smtClean="0">
              <a:ln>
                <a:noFill/>
              </a:ln>
              <a:solidFill>
                <a:srgbClr val="300D4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	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namespace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App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; </a:t>
            </a:r>
            <a:endParaRPr kumimoji="0" lang="en-US" altLang="ko-KR" sz="2800" b="0" i="0" u="none" strike="noStrike" cap="none" normalizeH="0" baseline="0" dirty="0" smtClean="0">
              <a:ln>
                <a:noFill/>
              </a:ln>
              <a:solidFill>
                <a:srgbClr val="300D4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	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use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Illuminate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\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Database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\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Eloquent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\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Model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; </a:t>
            </a:r>
            <a:endParaRPr kumimoji="0" lang="en-US" altLang="ko-KR" sz="2800" b="0" i="0" u="none" strike="noStrike" cap="none" normalizeH="0" baseline="0" dirty="0" smtClean="0">
              <a:ln>
                <a:noFill/>
              </a:ln>
              <a:solidFill>
                <a:srgbClr val="300D4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	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class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Product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extends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Model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 { </a:t>
            </a:r>
            <a:endParaRPr kumimoji="0" lang="en-US" altLang="ko-KR" sz="2800" b="0" i="0" u="none" strike="noStrike" cap="none" normalizeH="0" baseline="0" dirty="0" smtClean="0">
              <a:ln>
                <a:noFill/>
              </a:ln>
              <a:solidFill>
                <a:srgbClr val="300D4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		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protected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 $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fillable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 = [ </a:t>
            </a:r>
            <a:endParaRPr kumimoji="0" lang="en-US" altLang="ko-KR" sz="2800" b="0" i="0" u="none" strike="noStrike" cap="none" normalizeH="0" baseline="0" dirty="0" smtClean="0">
              <a:ln>
                <a:noFill/>
              </a:ln>
              <a:solidFill>
                <a:srgbClr val="300D4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		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'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name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', </a:t>
            </a:r>
            <a:endParaRPr kumimoji="0" lang="en-US" altLang="ko-KR" sz="2800" b="0" i="0" u="none" strike="noStrike" cap="none" normalizeH="0" baseline="0" dirty="0" smtClean="0">
              <a:ln>
                <a:noFill/>
              </a:ln>
              <a:solidFill>
                <a:srgbClr val="300D4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		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'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count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', </a:t>
            </a:r>
            <a:endParaRPr kumimoji="0" lang="en-US" altLang="ko-KR" sz="2800" b="0" i="0" u="none" strike="noStrike" cap="none" normalizeH="0" baseline="0" dirty="0" smtClean="0">
              <a:ln>
                <a:noFill/>
              </a:ln>
              <a:solidFill>
                <a:srgbClr val="300D4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		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'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price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', </a:t>
            </a:r>
            <a:endParaRPr kumimoji="0" lang="en-US" altLang="ko-KR" sz="2800" b="0" i="0" u="none" strike="noStrike" cap="none" normalizeH="0" baseline="0" dirty="0" smtClean="0">
              <a:ln>
                <a:noFill/>
              </a:ln>
              <a:solidFill>
                <a:srgbClr val="300D4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		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'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description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', </a:t>
            </a:r>
            <a:endParaRPr kumimoji="0" lang="en-US" altLang="ko-KR" sz="2800" b="0" i="0" u="none" strike="noStrike" cap="none" normalizeH="0" baseline="0" dirty="0" smtClean="0">
              <a:ln>
                <a:noFill/>
              </a:ln>
              <a:solidFill>
                <a:srgbClr val="300D4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        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]; }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91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콘트롤러</a:t>
            </a:r>
            <a:r>
              <a:rPr lang="en-US" altLang="ko-KR" dirty="0" smtClean="0"/>
              <a:t>(Controller)</a:t>
            </a: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149254"/>
            <a:ext cx="807625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public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function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store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(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Request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 $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request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) { 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rgbClr val="300D4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solidFill>
                  <a:srgbClr val="300D4F"/>
                </a:solidFill>
                <a:latin typeface="Arial Unicode MS"/>
              </a:rPr>
              <a:t>	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\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App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\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Product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::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create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([ 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rgbClr val="300D4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solidFill>
                  <a:srgbClr val="300D4F"/>
                </a:solidFill>
                <a:latin typeface="Arial Unicode MS"/>
              </a:rPr>
              <a:t>	</a:t>
            </a:r>
            <a:r>
              <a:rPr lang="en-US" altLang="ko-KR" sz="2400" dirty="0" smtClean="0">
                <a:solidFill>
                  <a:srgbClr val="300D4F"/>
                </a:solidFill>
                <a:latin typeface="Arial Unicode MS"/>
              </a:rPr>
              <a:t>  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'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name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' =&gt; $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request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-&gt;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get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('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name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'), 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rgbClr val="300D4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solidFill>
                  <a:srgbClr val="300D4F"/>
                </a:solidFill>
                <a:latin typeface="Arial Unicode MS"/>
              </a:rPr>
              <a:t>	</a:t>
            </a:r>
            <a:r>
              <a:rPr lang="en-US" altLang="ko-KR" sz="2400" dirty="0" smtClean="0">
                <a:solidFill>
                  <a:srgbClr val="300D4F"/>
                </a:solidFill>
                <a:latin typeface="Arial Unicode MS"/>
              </a:rPr>
              <a:t>  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'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description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' =&gt; $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request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-&gt;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get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('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description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'), 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rgbClr val="300D4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solidFill>
                  <a:srgbClr val="300D4F"/>
                </a:solidFill>
                <a:latin typeface="Arial Unicode MS"/>
              </a:rPr>
              <a:t>	</a:t>
            </a:r>
            <a:r>
              <a:rPr lang="en-US" altLang="ko-KR" sz="2400" dirty="0" smtClean="0">
                <a:solidFill>
                  <a:srgbClr val="300D4F"/>
                </a:solidFill>
                <a:latin typeface="Arial Unicode MS"/>
              </a:rPr>
              <a:t>  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'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price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' =&gt; $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request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-&gt;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get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('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price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'), 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rgbClr val="300D4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solidFill>
                  <a:srgbClr val="300D4F"/>
                </a:solidFill>
                <a:latin typeface="Arial Unicode MS"/>
              </a:rPr>
              <a:t>	</a:t>
            </a:r>
            <a:r>
              <a:rPr lang="en-US" altLang="ko-KR" sz="2400" dirty="0" smtClean="0">
                <a:solidFill>
                  <a:srgbClr val="300D4F"/>
                </a:solidFill>
                <a:latin typeface="Arial Unicode MS"/>
              </a:rPr>
              <a:t>  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'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count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' =&gt; $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request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-&gt;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get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('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count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'), 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rgbClr val="300D4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solidFill>
                  <a:srgbClr val="300D4F"/>
                </a:solidFill>
                <a:latin typeface="Arial Unicode MS"/>
              </a:rPr>
              <a:t> </a:t>
            </a:r>
            <a:r>
              <a:rPr lang="en-US" altLang="ko-KR" sz="2400" dirty="0" smtClean="0">
                <a:solidFill>
                  <a:srgbClr val="300D4F"/>
                </a:solidFill>
                <a:latin typeface="Arial Unicode MS"/>
              </a:rPr>
              <a:t> 	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]); 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rgbClr val="300D4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solidFill>
                  <a:srgbClr val="300D4F"/>
                </a:solidFill>
                <a:latin typeface="Arial Unicode MS"/>
              </a:rPr>
              <a:t>	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return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redirect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('/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products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'); 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rgbClr val="300D4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00D4F"/>
                </a:solidFill>
                <a:effectLst/>
                <a:latin typeface="Arial Unicode MS"/>
              </a:rPr>
              <a:t>}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80407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</TotalTime>
  <Words>466</Words>
  <Application>Microsoft Office PowerPoint</Application>
  <PresentationFormat>와이드스크린</PresentationFormat>
  <Paragraphs>99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 Unicode MS</vt:lpstr>
      <vt:lpstr>맑은 고딕</vt:lpstr>
      <vt:lpstr>Arial</vt:lpstr>
      <vt:lpstr>Calibri</vt:lpstr>
      <vt:lpstr>Calibri Light</vt:lpstr>
      <vt:lpstr>추억</vt:lpstr>
      <vt:lpstr>CMS와 웹 프레임워크</vt:lpstr>
      <vt:lpstr>CMS란? </vt:lpstr>
      <vt:lpstr>워드프레스 </vt:lpstr>
      <vt:lpstr>아이엠웹</vt:lpstr>
      <vt:lpstr>그누보드</vt:lpstr>
      <vt:lpstr>웹 프레임워크란? </vt:lpstr>
      <vt:lpstr>PHP의 라라벨(Laravel) 프레임워크  </vt:lpstr>
      <vt:lpstr>모델(Model)</vt:lpstr>
      <vt:lpstr>콘트롤러(Controller)</vt:lpstr>
      <vt:lpstr>뷰(View)</vt:lpstr>
      <vt:lpstr>라라벨의 용도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</dc:title>
  <dc:creator>재호황</dc:creator>
  <cp:lastModifiedBy>재호황</cp:lastModifiedBy>
  <cp:revision>19</cp:revision>
  <dcterms:created xsi:type="dcterms:W3CDTF">2023-01-21T21:09:22Z</dcterms:created>
  <dcterms:modified xsi:type="dcterms:W3CDTF">2023-01-22T08:12:36Z</dcterms:modified>
</cp:coreProperties>
</file>