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4A4A-A11C-42BA-8582-75BF17FD5EDE}" type="datetimeFigureOut">
              <a:rPr lang="es-ES" smtClean="0"/>
              <a:pPr/>
              <a:t>11/09/2015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B8F6-E1C9-49C6-9FD6-6FFAD26EB4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Los enfoques cuantitativo</a:t>
            </a:r>
            <a:br>
              <a:rPr lang="es-ES" b="1" dirty="0"/>
            </a:br>
            <a:r>
              <a:rPr lang="es-ES" b="1" dirty="0"/>
              <a:t>y cualitativo en la</a:t>
            </a:r>
            <a:br>
              <a:rPr lang="es-ES" b="1" dirty="0"/>
            </a:br>
            <a:r>
              <a:rPr lang="es-ES" b="1" dirty="0"/>
              <a:t>investigación </a:t>
            </a:r>
            <a:r>
              <a:rPr lang="es-ES" b="1" dirty="0" smtClean="0"/>
              <a:t>científica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07704" y="5229200"/>
            <a:ext cx="5864696" cy="913656"/>
          </a:xfrm>
        </p:spPr>
        <p:txBody>
          <a:bodyPr/>
          <a:lstStyle/>
          <a:p>
            <a:r>
              <a:rPr lang="es-ES" dirty="0" smtClean="0"/>
              <a:t>Mg. Carolina Silva Romero</a:t>
            </a:r>
            <a:endParaRPr lang="es-ES" dirty="0"/>
          </a:p>
        </p:txBody>
      </p:sp>
      <p:pic>
        <p:nvPicPr>
          <p:cNvPr id="1026" name="Picture 2" descr="C:\Users\Carolina\Desktop\GIULI\upa- ipla cft\UPA - DESARROLLO DE HABILIDADES COMUNICACIONALES\LOGO UP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836712"/>
            <a:ext cx="3504545" cy="1452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</a:t>
            </a:r>
            <a:r>
              <a:rPr lang="es-ES" b="1" dirty="0" smtClean="0"/>
              <a:t>cualitativo de </a:t>
            </a:r>
            <a:r>
              <a:rPr lang="es-ES" b="1" dirty="0" smtClean="0"/>
              <a:t>investigación?</a:t>
            </a:r>
            <a:br>
              <a:rPr lang="es-ES" b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400" dirty="0" smtClean="0"/>
              <a:t>	</a:t>
            </a:r>
            <a:r>
              <a:rPr lang="es-ES" dirty="0" smtClean="0"/>
              <a:t>El </a:t>
            </a:r>
            <a:r>
              <a:rPr lang="es-ES" dirty="0"/>
              <a:t>enfoque </a:t>
            </a:r>
            <a:r>
              <a:rPr lang="es-ES" dirty="0" smtClean="0"/>
              <a:t>cualitativo también </a:t>
            </a:r>
            <a:r>
              <a:rPr lang="es-ES" dirty="0"/>
              <a:t>se guía por </a:t>
            </a:r>
            <a:r>
              <a:rPr lang="es-ES" dirty="0" smtClean="0"/>
              <a:t>áreas </a:t>
            </a:r>
            <a:r>
              <a:rPr lang="es-ES" dirty="0"/>
              <a:t>o temas </a:t>
            </a:r>
            <a:r>
              <a:rPr lang="es-ES" dirty="0" smtClean="0"/>
              <a:t>significativos </a:t>
            </a:r>
            <a:r>
              <a:rPr lang="es-ES" dirty="0"/>
              <a:t>de investigación. </a:t>
            </a:r>
            <a:r>
              <a:rPr lang="es-ES" dirty="0" smtClean="0"/>
              <a:t>Sin embargo</a:t>
            </a:r>
            <a:r>
              <a:rPr lang="es-ES" b="1" dirty="0" smtClean="0"/>
              <a:t>,</a:t>
            </a:r>
            <a:r>
              <a:rPr lang="es-ES" dirty="0" smtClean="0"/>
              <a:t> l</a:t>
            </a:r>
            <a:r>
              <a:rPr lang="es-ES" dirty="0" smtClean="0"/>
              <a:t>a </a:t>
            </a:r>
            <a:r>
              <a:rPr lang="es-ES" dirty="0"/>
              <a:t>acción indagatoria se mueve de </a:t>
            </a:r>
            <a:r>
              <a:rPr lang="es-ES" dirty="0" smtClean="0"/>
              <a:t>manera dinámica </a:t>
            </a:r>
            <a:r>
              <a:rPr lang="es-ES" dirty="0"/>
              <a:t>en ambos sentidos: entre los hechos y su interpretación, y resulta un proceso más bien “</a:t>
            </a:r>
            <a:r>
              <a:rPr lang="es-ES" dirty="0" smtClean="0"/>
              <a:t>circular” y </a:t>
            </a:r>
            <a:r>
              <a:rPr lang="es-ES" dirty="0"/>
              <a:t>no siempre la secuencia es la misma, varía de acuerdo con cada estudio en particular. </a:t>
            </a:r>
          </a:p>
          <a:p>
            <a:pPr>
              <a:buNone/>
            </a:pPr>
            <a:r>
              <a:rPr lang="es-ES" dirty="0" smtClean="0"/>
              <a:t>     Su </a:t>
            </a:r>
            <a:r>
              <a:rPr lang="es-ES" dirty="0"/>
              <a:t>complejidad y </a:t>
            </a:r>
            <a:r>
              <a:rPr lang="es-ES" dirty="0" smtClean="0"/>
              <a:t>flexibilidad </a:t>
            </a:r>
            <a:r>
              <a:rPr lang="es-ES" dirty="0"/>
              <a:t>son mayores.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sz="3800" dirty="0" smtClean="0"/>
              <a:t>	1.Al </a:t>
            </a:r>
            <a:r>
              <a:rPr lang="es-ES" sz="3800" dirty="0"/>
              <a:t>analizar los datos, podemos advertir que necesitamos un número </a:t>
            </a:r>
            <a:r>
              <a:rPr lang="es-ES" sz="3800" dirty="0" smtClean="0"/>
              <a:t>mayor de</a:t>
            </a:r>
            <a:r>
              <a:rPr lang="es-ES" sz="3800" dirty="0"/>
              <a:t> </a:t>
            </a:r>
            <a:r>
              <a:rPr lang="es-ES" sz="3800" dirty="0" smtClean="0"/>
              <a:t>participantes </a:t>
            </a:r>
            <a:r>
              <a:rPr lang="es-ES" sz="3800" dirty="0"/>
              <a:t>u otras personas que al principio no estaban contempladas, lo cual </a:t>
            </a:r>
            <a:r>
              <a:rPr lang="es-ES" sz="3800" dirty="0" smtClean="0"/>
              <a:t>modifica la muestra </a:t>
            </a:r>
            <a:r>
              <a:rPr lang="es-ES" sz="3800" dirty="0"/>
              <a:t>concebida originalmente. </a:t>
            </a:r>
          </a:p>
          <a:p>
            <a:pPr>
              <a:buNone/>
            </a:pPr>
            <a:r>
              <a:rPr lang="es-ES" b="1" i="1" dirty="0" smtClean="0"/>
              <a:t>	</a:t>
            </a:r>
            <a:r>
              <a:rPr lang="es-ES" dirty="0" smtClean="0"/>
              <a:t>2</a:t>
            </a:r>
            <a:r>
              <a:rPr lang="es-ES" b="1" i="1" dirty="0" smtClean="0"/>
              <a:t>.</a:t>
            </a:r>
            <a:r>
              <a:rPr lang="es-ES" sz="3800" dirty="0" smtClean="0"/>
              <a:t>S</a:t>
            </a:r>
            <a:r>
              <a:rPr lang="es-ES" sz="3800" dirty="0" smtClean="0"/>
              <a:t>ensibilizarse </a:t>
            </a:r>
            <a:r>
              <a:rPr lang="es-ES" sz="3800" dirty="0"/>
              <a:t>con el ambiente o entorno en el cual </a:t>
            </a:r>
            <a:r>
              <a:rPr lang="es-ES" sz="3800" dirty="0" smtClean="0"/>
              <a:t>se llevará </a:t>
            </a:r>
            <a:r>
              <a:rPr lang="es-ES" sz="3800" dirty="0"/>
              <a:t>a cabo el estudio, </a:t>
            </a:r>
            <a:r>
              <a:rPr lang="es-ES" sz="3800" dirty="0" smtClean="0"/>
              <a:t>identificar </a:t>
            </a:r>
            <a:r>
              <a:rPr lang="es-ES" sz="3800" dirty="0"/>
              <a:t>informantes que aporten datos y nos guíen por el </a:t>
            </a:r>
            <a:r>
              <a:rPr lang="es-ES" sz="3800" dirty="0" smtClean="0"/>
              <a:t>lugar, adentrarse </a:t>
            </a:r>
            <a:r>
              <a:rPr lang="es-ES" sz="3800" dirty="0"/>
              <a:t>y compenetrarse con la situación de investigación, además de </a:t>
            </a:r>
            <a:r>
              <a:rPr lang="es-ES" sz="3800" dirty="0" smtClean="0"/>
              <a:t>verificar </a:t>
            </a:r>
            <a:r>
              <a:rPr lang="es-ES" sz="3800" dirty="0"/>
              <a:t>la </a:t>
            </a:r>
            <a:r>
              <a:rPr lang="es-ES" sz="3800" dirty="0" smtClean="0"/>
              <a:t>factibilidad del estudio</a:t>
            </a:r>
            <a:r>
              <a:rPr lang="es-ES" sz="3800" dirty="0" smtClean="0"/>
              <a:t> </a:t>
            </a:r>
            <a:r>
              <a:rPr lang="es-ES" sz="3800" dirty="0" smtClean="0"/>
              <a:t>son actos imprescindibles en este tipo de estudio.</a:t>
            </a:r>
            <a:endParaRPr lang="es-ES" sz="3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</a:t>
            </a:r>
            <a:r>
              <a:rPr lang="es-ES" b="1" dirty="0" smtClean="0"/>
              <a:t>cualitativo de </a:t>
            </a:r>
            <a:r>
              <a:rPr lang="es-ES" b="1" dirty="0" smtClean="0"/>
              <a:t>investigación?</a:t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dirty="0" smtClean="0"/>
              <a:t>3</a:t>
            </a:r>
            <a:r>
              <a:rPr lang="es-ES" dirty="0" smtClean="0"/>
              <a:t>. </a:t>
            </a:r>
            <a:r>
              <a:rPr lang="es-ES" dirty="0"/>
              <a:t>El investigador o investigadora plantea un problema, pero no sigue un proceso claramente </a:t>
            </a:r>
            <a:r>
              <a:rPr lang="es-ES" dirty="0" smtClean="0"/>
              <a:t>definido. </a:t>
            </a:r>
          </a:p>
          <a:p>
            <a:pPr>
              <a:buNone/>
            </a:pPr>
            <a:r>
              <a:rPr lang="es-ES" dirty="0" smtClean="0"/>
              <a:t>4</a:t>
            </a:r>
            <a:r>
              <a:rPr lang="es-ES" dirty="0" smtClean="0"/>
              <a:t>. </a:t>
            </a:r>
            <a:r>
              <a:rPr lang="es-ES" dirty="0"/>
              <a:t>Bajo la búsqueda cualitativa, en lugar de iniciar con una teoría particular y luego “voltear” </a:t>
            </a:r>
            <a:r>
              <a:rPr lang="es-ES" dirty="0" smtClean="0"/>
              <a:t>al mundo </a:t>
            </a:r>
            <a:r>
              <a:rPr lang="es-ES" dirty="0"/>
              <a:t>empírico para </a:t>
            </a:r>
            <a:r>
              <a:rPr lang="es-ES" dirty="0" smtClean="0"/>
              <a:t>confirmar </a:t>
            </a:r>
            <a:r>
              <a:rPr lang="es-ES" dirty="0"/>
              <a:t>si ésta es apoyada por los hechos, el investigador comienza </a:t>
            </a:r>
            <a:r>
              <a:rPr lang="es-ES" dirty="0" smtClean="0"/>
              <a:t>examinando el </a:t>
            </a:r>
            <a:r>
              <a:rPr lang="es-ES" dirty="0"/>
              <a:t>mundo social y en este proceso desarrolla una teoría coherente con los datos, </a:t>
            </a:r>
            <a:r>
              <a:rPr lang="es-ES" dirty="0" smtClean="0"/>
              <a:t>de acuerdo </a:t>
            </a:r>
            <a:r>
              <a:rPr lang="es-ES" dirty="0"/>
              <a:t>con lo que </a:t>
            </a:r>
            <a:r>
              <a:rPr lang="es-ES" dirty="0" smtClean="0"/>
              <a:t>observa.</a:t>
            </a:r>
          </a:p>
          <a:p>
            <a:pPr>
              <a:buNone/>
            </a:pPr>
            <a:r>
              <a:rPr lang="es-ES" dirty="0" smtClean="0"/>
              <a:t>5</a:t>
            </a:r>
            <a:r>
              <a:rPr lang="es-ES" dirty="0" smtClean="0"/>
              <a:t> 	L</a:t>
            </a:r>
            <a:r>
              <a:rPr lang="es-ES" dirty="0" smtClean="0"/>
              <a:t>as </a:t>
            </a:r>
            <a:r>
              <a:rPr lang="es-ES" dirty="0"/>
              <a:t>investigaciones cualitativas se basan </a:t>
            </a:r>
            <a:r>
              <a:rPr lang="es-ES" dirty="0" smtClean="0"/>
              <a:t>más en una lógica y proceso inductivo (explorar y describir, y luego generar perspectivas teóricas). 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</a:t>
            </a:r>
            <a:r>
              <a:rPr lang="es-ES" b="1" dirty="0" smtClean="0"/>
              <a:t>cualitativo de </a:t>
            </a:r>
            <a:r>
              <a:rPr lang="es-ES" b="1" dirty="0" smtClean="0"/>
              <a:t>investigación?</a:t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b="1" dirty="0" smtClean="0"/>
              <a:t> </a:t>
            </a:r>
            <a:r>
              <a:rPr lang="es-ES" dirty="0" smtClean="0"/>
              <a:t>	6. El </a:t>
            </a:r>
            <a:r>
              <a:rPr lang="es-ES" dirty="0"/>
              <a:t>enfoque se basa en métodos de recolección de datos no estandarizados ni completamente </a:t>
            </a:r>
            <a:r>
              <a:rPr lang="es-ES" dirty="0" smtClean="0"/>
              <a:t>predeterminados. La  recolección </a:t>
            </a:r>
            <a:r>
              <a:rPr lang="es-ES" dirty="0"/>
              <a:t>de los datos consiste en obtener las perspectivas y puntos de vista de los </a:t>
            </a:r>
            <a:r>
              <a:rPr lang="es-ES" dirty="0" smtClean="0"/>
              <a:t>participantes (sus </a:t>
            </a:r>
            <a:r>
              <a:rPr lang="es-ES" dirty="0"/>
              <a:t>emociones, prioridades, experiencias, </a:t>
            </a:r>
            <a:r>
              <a:rPr lang="es-ES" dirty="0" smtClean="0"/>
              <a:t>significados </a:t>
            </a:r>
            <a:r>
              <a:rPr lang="es-ES" dirty="0"/>
              <a:t>y otros aspectos subjetivos).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	7. El </a:t>
            </a:r>
            <a:r>
              <a:rPr lang="es-ES" dirty="0"/>
              <a:t>investigador </a:t>
            </a:r>
            <a:r>
              <a:rPr lang="es-ES" dirty="0" smtClean="0"/>
              <a:t>pregunta cuestiones </a:t>
            </a:r>
            <a:r>
              <a:rPr lang="es-ES" dirty="0"/>
              <a:t>abiertas, recaba datos expresados a través del lenguaje escrito, verbal y no verbal, </a:t>
            </a:r>
            <a:r>
              <a:rPr lang="es-ES" dirty="0" smtClean="0"/>
              <a:t>así como </a:t>
            </a:r>
            <a:r>
              <a:rPr lang="es-ES" dirty="0"/>
              <a:t>visual, los cuales describe y analiza y los convierte en temas que </a:t>
            </a:r>
            <a:r>
              <a:rPr lang="es-ES" dirty="0" smtClean="0"/>
              <a:t>vincula.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</a:t>
            </a:r>
            <a:r>
              <a:rPr lang="es-ES" b="1" dirty="0" smtClean="0"/>
              <a:t>cualitativo de </a:t>
            </a:r>
            <a:r>
              <a:rPr lang="es-ES" b="1" dirty="0" smtClean="0"/>
              <a:t>investigación?</a:t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s-ES" sz="2000" dirty="0" smtClean="0"/>
              <a:t>	8. </a:t>
            </a:r>
            <a:r>
              <a:rPr lang="es-ES" sz="2800" dirty="0" smtClean="0"/>
              <a:t>Por </a:t>
            </a:r>
            <a:r>
              <a:rPr lang="es-ES" sz="2800" dirty="0"/>
              <a:t>lo expresado en los párrafos anteriores, el investigador cualitativo </a:t>
            </a:r>
            <a:r>
              <a:rPr lang="es-ES" sz="2800" dirty="0" smtClean="0"/>
              <a:t>utiliza técnicas </a:t>
            </a:r>
            <a:r>
              <a:rPr lang="es-ES" sz="2800" dirty="0"/>
              <a:t>para recolectar datos, como la observación no </a:t>
            </a:r>
            <a:r>
              <a:rPr lang="es-ES" sz="2800" dirty="0" smtClean="0"/>
              <a:t>estructurada, entrevistas</a:t>
            </a:r>
            <a:r>
              <a:rPr lang="es-ES" sz="2800" dirty="0"/>
              <a:t> </a:t>
            </a:r>
            <a:r>
              <a:rPr lang="es-ES" sz="2800" dirty="0" smtClean="0"/>
              <a:t>abiertas</a:t>
            </a:r>
            <a:r>
              <a:rPr lang="es-ES" sz="2800" dirty="0"/>
              <a:t>, revisión de documentos, discusión en grupo, evaluación de experiencias </a:t>
            </a:r>
            <a:r>
              <a:rPr lang="es-ES" sz="2800" dirty="0" smtClean="0"/>
              <a:t>personales, registro </a:t>
            </a:r>
            <a:r>
              <a:rPr lang="es-ES" sz="2800" dirty="0"/>
              <a:t>de historias de vida, e interacción e introspección con grupos o </a:t>
            </a:r>
            <a:r>
              <a:rPr lang="es-ES" sz="2800" dirty="0" smtClean="0"/>
              <a:t>comunidades. Su </a:t>
            </a:r>
            <a:r>
              <a:rPr lang="es-ES" sz="2800" dirty="0"/>
              <a:t>propósito consiste en “reconstruir” la realidad, tal como la observan los actores de un </a:t>
            </a:r>
            <a:r>
              <a:rPr lang="es-ES" sz="2800" dirty="0" smtClean="0"/>
              <a:t>sistema Social.</a:t>
            </a:r>
            <a:endParaRPr lang="es-ES" sz="20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</a:t>
            </a:r>
            <a:r>
              <a:rPr lang="es-ES" b="1" dirty="0" smtClean="0"/>
              <a:t>cualitativo de </a:t>
            </a:r>
            <a:r>
              <a:rPr lang="es-ES" b="1" dirty="0" smtClean="0"/>
              <a:t>investigación?</a:t>
            </a:r>
            <a:br>
              <a:rPr lang="es-ES" b="1" dirty="0" smtClean="0"/>
            </a:br>
            <a:r>
              <a:rPr lang="es-ES" b="1" dirty="0" smtClean="0"/>
              <a:t>	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b="1" dirty="0" smtClean="0"/>
              <a:t> </a:t>
            </a:r>
            <a:r>
              <a:rPr lang="es-ES" sz="3300" dirty="0" smtClean="0"/>
              <a:t>	9. Las </a:t>
            </a:r>
            <a:r>
              <a:rPr lang="es-ES" sz="3300" dirty="0"/>
              <a:t>indagaciones cualitativas no pretenden generalizar de manera probabilística los resultados </a:t>
            </a:r>
            <a:r>
              <a:rPr lang="es-ES" sz="3300" dirty="0" smtClean="0"/>
              <a:t>a poblaciones </a:t>
            </a:r>
            <a:r>
              <a:rPr lang="es-ES" sz="3300" dirty="0"/>
              <a:t>más amplias ni necesariamente obtener muestras representativas; incluso, </a:t>
            </a:r>
            <a:r>
              <a:rPr lang="es-ES" sz="3300" dirty="0" smtClean="0"/>
              <a:t>regularmente no </a:t>
            </a:r>
            <a:r>
              <a:rPr lang="es-ES" sz="3300" dirty="0"/>
              <a:t>buscan que sus estudios lleguen a replicarse</a:t>
            </a:r>
            <a:r>
              <a:rPr lang="es-ES" sz="3300" dirty="0" smtClean="0"/>
              <a:t>.</a:t>
            </a:r>
          </a:p>
          <a:p>
            <a:pPr>
              <a:buNone/>
            </a:pPr>
            <a:r>
              <a:rPr lang="es-ES" sz="3300" dirty="0" smtClean="0"/>
              <a:t>	</a:t>
            </a:r>
            <a:r>
              <a:rPr lang="es-ES" sz="3300" dirty="0" smtClean="0"/>
              <a:t> 10. El </a:t>
            </a:r>
            <a:r>
              <a:rPr lang="es-ES" sz="3300" dirty="0"/>
              <a:t>enfoque cualitativo puede concebirse como un conjunto de prácticas interpretativas que </a:t>
            </a:r>
            <a:r>
              <a:rPr lang="es-ES" sz="3300" dirty="0" smtClean="0"/>
              <a:t>hacen al </a:t>
            </a:r>
            <a:r>
              <a:rPr lang="es-ES" sz="3300" dirty="0"/>
              <a:t>mundo “visible”, lo transforman y convierten en una serie de representaciones en forma </a:t>
            </a:r>
            <a:r>
              <a:rPr lang="es-ES" sz="3300" dirty="0" smtClean="0"/>
              <a:t>de observaciones</a:t>
            </a:r>
            <a:r>
              <a:rPr lang="es-ES" sz="3300" dirty="0"/>
              <a:t>, anotaciones, grabaciones y documentos. 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</a:t>
            </a:r>
            <a:r>
              <a:rPr lang="es-ES" b="1" dirty="0" smtClean="0"/>
              <a:t>cualitativo de </a:t>
            </a:r>
            <a:r>
              <a:rPr lang="es-ES" b="1" dirty="0" smtClean="0"/>
              <a:t>investigación?</a:t>
            </a:r>
            <a:br>
              <a:rPr lang="es-ES" b="1" dirty="0" smtClean="0"/>
            </a:br>
            <a:r>
              <a:rPr lang="es-ES" b="1" dirty="0" smtClean="0"/>
              <a:t>	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11.Es </a:t>
            </a:r>
            <a:r>
              <a:rPr lang="es-ES" dirty="0" smtClean="0"/>
              <a:t>naturalista (porque estudia a los objetos y seres vivos en sus contextos o ambientes naturales y cotidianidad) e interpretativo (pues intenta encontrar sentido a los fenómenos en función de los significados que las personas les otorguen). Dentro </a:t>
            </a:r>
            <a:r>
              <a:rPr lang="es-ES" dirty="0"/>
              <a:t>del enfoque cualitativo existe una variedad de concepciones o marcos de </a:t>
            </a:r>
            <a:r>
              <a:rPr lang="es-ES" dirty="0" smtClean="0"/>
              <a:t>interpretación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</a:t>
            </a:r>
            <a:r>
              <a:rPr lang="es-ES" b="1" dirty="0" smtClean="0"/>
              <a:t>cualitativo de </a:t>
            </a:r>
            <a:r>
              <a:rPr lang="es-ES" b="1" dirty="0" smtClean="0"/>
              <a:t>investigación?</a:t>
            </a:r>
            <a:br>
              <a:rPr lang="es-ES" b="1" dirty="0" smtClean="0"/>
            </a:br>
            <a:r>
              <a:rPr lang="es-ES" b="1" dirty="0" smtClean="0"/>
              <a:t>	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12. </a:t>
            </a:r>
            <a:r>
              <a:rPr lang="es-ES" dirty="0" smtClean="0"/>
              <a:t>Extrae significado </a:t>
            </a:r>
            <a:r>
              <a:rPr lang="es-ES" dirty="0"/>
              <a:t>de los datos y no necesita reducirlos a números ni debe analizarlos </a:t>
            </a:r>
            <a:r>
              <a:rPr lang="es-ES" dirty="0" smtClean="0"/>
              <a:t>estadísticamente (aunque </a:t>
            </a:r>
            <a:r>
              <a:rPr lang="es-ES" dirty="0"/>
              <a:t>el conteo puede utilizarse en el análisis).</a:t>
            </a:r>
          </a:p>
          <a:p>
            <a:pPr>
              <a:buNone/>
            </a:pPr>
            <a:r>
              <a:rPr lang="es-ES" dirty="0" smtClean="0"/>
              <a:t>	13. Entiende </a:t>
            </a:r>
            <a:r>
              <a:rPr lang="es-ES" dirty="0"/>
              <a:t>a los participantes que son estudiados y desarrolla empatía hacia ellos; no sólo </a:t>
            </a:r>
            <a:r>
              <a:rPr lang="es-ES" dirty="0" smtClean="0"/>
              <a:t>registra hechos </a:t>
            </a:r>
            <a:r>
              <a:rPr lang="es-ES" dirty="0"/>
              <a:t>objetivos, “fríos”.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dirty="0" smtClean="0"/>
              <a:t>14. </a:t>
            </a:r>
            <a:r>
              <a:rPr lang="es-ES" dirty="0" smtClean="0"/>
              <a:t>Observa </a:t>
            </a:r>
            <a:r>
              <a:rPr lang="es-ES" dirty="0"/>
              <a:t>los procesos sin irrumpir, alterar o imponer un punto de vista externo, sino tal </a:t>
            </a:r>
            <a:r>
              <a:rPr lang="es-ES" dirty="0" smtClean="0"/>
              <a:t>como los </a:t>
            </a:r>
            <a:r>
              <a:rPr lang="es-ES" dirty="0"/>
              <a:t>perciben los actores del sistema social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</a:t>
            </a:r>
            <a:r>
              <a:rPr lang="es-ES" b="1" dirty="0" smtClean="0"/>
              <a:t>cualitativo de </a:t>
            </a:r>
            <a:r>
              <a:rPr lang="es-ES" b="1" dirty="0" smtClean="0"/>
              <a:t>investigación?</a:t>
            </a:r>
            <a:br>
              <a:rPr lang="es-ES" b="1" dirty="0" smtClean="0"/>
            </a:br>
            <a:r>
              <a:rPr lang="es-ES" b="1" dirty="0" smtClean="0"/>
              <a:t>	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Desarrolle un cuadro comparativo con al menos seis </a:t>
            </a:r>
            <a:r>
              <a:rPr lang="es-ES" b="1" dirty="0" smtClean="0"/>
              <a:t>diferencias entre los enfoques</a:t>
            </a:r>
            <a:br>
              <a:rPr lang="es-ES" b="1" dirty="0" smtClean="0"/>
            </a:br>
            <a:r>
              <a:rPr lang="es-ES" b="1" dirty="0" smtClean="0"/>
              <a:t>cuantitativo y </a:t>
            </a:r>
            <a:r>
              <a:rPr lang="es-ES" b="1" dirty="0" smtClean="0"/>
              <a:t>cualitativo</a:t>
            </a:r>
            <a:r>
              <a:rPr lang="es-ES" b="1" dirty="0" smtClean="0"/>
              <a:t>.</a:t>
            </a:r>
            <a:endParaRPr lang="es-ES" b="1" dirty="0" smtClean="0"/>
          </a:p>
          <a:p>
            <a:r>
              <a:rPr lang="es-ES" b="1" dirty="0" smtClean="0"/>
              <a:t>Responda ¿</a:t>
            </a:r>
            <a:r>
              <a:rPr lang="es-ES" b="1" dirty="0" smtClean="0"/>
              <a:t>Cuál </a:t>
            </a:r>
            <a:r>
              <a:rPr lang="es-ES" b="1" dirty="0"/>
              <a:t>de los dos enfoques es el </a:t>
            </a:r>
            <a:r>
              <a:rPr lang="es-ES" b="1" dirty="0" smtClean="0"/>
              <a:t>mejor para realizar su investigación/propuesta?</a:t>
            </a:r>
          </a:p>
          <a:p>
            <a:r>
              <a:rPr lang="es-ES" b="1" dirty="0" smtClean="0"/>
              <a:t>Describa en términos generales la propuesta pensada para su evaluación Nº2 y 3.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¿Cómo se </a:t>
            </a:r>
            <a:r>
              <a:rPr lang="es-ES" b="1" dirty="0" smtClean="0"/>
              <a:t>define </a:t>
            </a:r>
            <a:r>
              <a:rPr lang="es-ES" b="1" dirty="0" smtClean="0"/>
              <a:t>la investigación?</a:t>
            </a:r>
            <a:br>
              <a:rPr lang="es-ES" b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La </a:t>
            </a:r>
            <a:r>
              <a:rPr lang="es-ES" dirty="0"/>
              <a:t>investigación es un conjunto de procesos sistemáticos, críticos y empíricos que se aplican al </a:t>
            </a:r>
            <a:r>
              <a:rPr lang="es-ES" dirty="0" smtClean="0"/>
              <a:t>estudio de </a:t>
            </a:r>
            <a:r>
              <a:rPr lang="es-ES" dirty="0"/>
              <a:t>un fenómeno.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enfoques se han presentado en la investigación?</a:t>
            </a:r>
            <a:br>
              <a:rPr lang="es-ES" b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s-ES" sz="2800" dirty="0" smtClean="0"/>
              <a:t>	D</a:t>
            </a:r>
            <a:r>
              <a:rPr lang="es-ES" sz="2800" dirty="0" smtClean="0"/>
              <a:t>esde </a:t>
            </a:r>
            <a:r>
              <a:rPr lang="es-ES" sz="2800" dirty="0"/>
              <a:t>el siglo pasado tales corrientes se han “polarizado” en dos aproximaciones </a:t>
            </a:r>
            <a:r>
              <a:rPr lang="es-ES" sz="2800" dirty="0" smtClean="0"/>
              <a:t>principales indagar</a:t>
            </a:r>
            <a:r>
              <a:rPr lang="es-ES" sz="2800" dirty="0"/>
              <a:t>: el enfoque cuantitativo y el enfoque cualitativo de la investigación</a:t>
            </a:r>
            <a:r>
              <a:rPr lang="es-ES" sz="2800" dirty="0" smtClean="0"/>
              <a:t>.</a:t>
            </a:r>
          </a:p>
          <a:p>
            <a:pPr>
              <a:buNone/>
            </a:pPr>
            <a:endParaRPr lang="es-ES" sz="1800" dirty="0"/>
          </a:p>
          <a:p>
            <a:pPr algn="just">
              <a:buNone/>
            </a:pPr>
            <a:r>
              <a:rPr lang="es-ES" sz="2800" dirty="0" smtClean="0"/>
              <a:t>	Ambos </a:t>
            </a:r>
            <a:r>
              <a:rPr lang="es-ES" sz="2800" dirty="0"/>
              <a:t>enfoques emplean procesos cuidadosos, metódicos y empíricos en su esfuerzo para </a:t>
            </a:r>
            <a:r>
              <a:rPr lang="es-ES" sz="2800" dirty="0" smtClean="0"/>
              <a:t>generar conocimiento </a:t>
            </a:r>
            <a:r>
              <a:rPr lang="es-ES" sz="2800" dirty="0"/>
              <a:t>y </a:t>
            </a:r>
            <a:r>
              <a:rPr lang="es-ES" sz="2800" dirty="0" smtClean="0"/>
              <a:t>utilizan, en </a:t>
            </a:r>
            <a:r>
              <a:rPr lang="es-ES" sz="2800" dirty="0"/>
              <a:t>términos generales, cinco fases similares y relacionadas entre sí (</a:t>
            </a:r>
            <a:r>
              <a:rPr lang="es-ES" sz="2800" dirty="0" err="1"/>
              <a:t>Grinnell</a:t>
            </a:r>
            <a:r>
              <a:rPr lang="es-ES" sz="2800" dirty="0"/>
              <a:t>, 1997):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CINCO ETAPAS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1.- Llevan </a:t>
            </a:r>
            <a:r>
              <a:rPr lang="es-ES" dirty="0"/>
              <a:t>a cabo la </a:t>
            </a:r>
            <a:r>
              <a:rPr lang="es-ES" dirty="0" smtClean="0"/>
              <a:t>observación</a:t>
            </a:r>
            <a:endParaRPr lang="es-ES" dirty="0"/>
          </a:p>
          <a:p>
            <a:pPr>
              <a:buNone/>
            </a:pPr>
            <a:r>
              <a:rPr lang="es-ES" dirty="0"/>
              <a:t>2. Establecen </a:t>
            </a:r>
            <a:r>
              <a:rPr lang="es-ES" dirty="0" smtClean="0"/>
              <a:t> </a:t>
            </a:r>
            <a:r>
              <a:rPr lang="es-ES" dirty="0"/>
              <a:t>ideas como consecuencia de la </a:t>
            </a:r>
            <a:r>
              <a:rPr lang="es-ES" dirty="0" smtClean="0"/>
              <a:t>observación.</a:t>
            </a:r>
            <a:endParaRPr lang="es-ES" dirty="0"/>
          </a:p>
          <a:p>
            <a:pPr>
              <a:buNone/>
            </a:pPr>
            <a:r>
              <a:rPr lang="es-ES" dirty="0"/>
              <a:t>3. Demuestran el grado en que </a:t>
            </a:r>
            <a:r>
              <a:rPr lang="es-ES" dirty="0" smtClean="0"/>
              <a:t>las </a:t>
            </a:r>
            <a:r>
              <a:rPr lang="es-ES" dirty="0"/>
              <a:t>ideas tienen fundamento.</a:t>
            </a:r>
          </a:p>
          <a:p>
            <a:pPr>
              <a:buNone/>
            </a:pPr>
            <a:r>
              <a:rPr lang="es-ES" dirty="0"/>
              <a:t>4. Revisan tales </a:t>
            </a:r>
            <a:r>
              <a:rPr lang="es-ES" dirty="0" smtClean="0"/>
              <a:t> </a:t>
            </a:r>
            <a:r>
              <a:rPr lang="es-ES" dirty="0"/>
              <a:t>ideas sobre la base de las pruebas o del análisis.</a:t>
            </a:r>
          </a:p>
          <a:p>
            <a:pPr>
              <a:buNone/>
            </a:pPr>
            <a:r>
              <a:rPr lang="es-ES" dirty="0"/>
              <a:t>5. Proponen </a:t>
            </a:r>
            <a:r>
              <a:rPr lang="es-ES" dirty="0" smtClean="0"/>
              <a:t>nuevas </a:t>
            </a:r>
            <a:r>
              <a:rPr lang="es-ES" dirty="0" smtClean="0"/>
              <a:t>observaciones </a:t>
            </a:r>
            <a:r>
              <a:rPr lang="es-ES" dirty="0"/>
              <a:t>y evaluaciones para esclarecer, </a:t>
            </a:r>
            <a:r>
              <a:rPr lang="es-ES" dirty="0" smtClean="0"/>
              <a:t>modificar </a:t>
            </a:r>
            <a:r>
              <a:rPr lang="es-ES" dirty="0"/>
              <a:t>y fundamentar </a:t>
            </a:r>
            <a:r>
              <a:rPr lang="es-ES" dirty="0" smtClean="0"/>
              <a:t>las ideas; </a:t>
            </a:r>
            <a:r>
              <a:rPr lang="es-ES" dirty="0"/>
              <a:t>incluso para generar otras.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cuantitativo de investigación?</a:t>
            </a:r>
            <a:br>
              <a:rPr lang="es-ES" b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800" dirty="0" smtClean="0"/>
              <a:t>Parte </a:t>
            </a:r>
            <a:r>
              <a:rPr lang="es-ES" sz="2800" dirty="0"/>
              <a:t>de una idea, que </a:t>
            </a:r>
            <a:r>
              <a:rPr lang="es-ES" sz="2800" dirty="0" smtClean="0"/>
              <a:t>va acotándose </a:t>
            </a:r>
            <a:r>
              <a:rPr lang="es-ES" sz="2800" dirty="0"/>
              <a:t>y, una vez delimitada, se derivan objetivos y preguntas de investigación, </a:t>
            </a:r>
            <a:r>
              <a:rPr lang="es-ES" sz="2800" dirty="0" smtClean="0"/>
              <a:t>se revisa </a:t>
            </a:r>
            <a:r>
              <a:rPr lang="es-ES" sz="2800" dirty="0"/>
              <a:t>la literatura y se construye un marco o una perspectiva teórica. De las </a:t>
            </a:r>
            <a:r>
              <a:rPr lang="es-ES" sz="2800" dirty="0" smtClean="0"/>
              <a:t>preguntas se </a:t>
            </a:r>
            <a:r>
              <a:rPr lang="es-ES" sz="2800" dirty="0"/>
              <a:t>establecen hipótesis y determinan variables; se desarrolla un plan para </a:t>
            </a:r>
            <a:r>
              <a:rPr lang="es-ES" sz="2800" dirty="0" smtClean="0"/>
              <a:t>probarlas (diseño</a:t>
            </a:r>
            <a:r>
              <a:rPr lang="es-ES" sz="2800" dirty="0"/>
              <a:t>); se miden las variables en un determinado contexto; se analizan las </a:t>
            </a:r>
            <a:r>
              <a:rPr lang="es-ES" sz="2800" dirty="0" smtClean="0"/>
              <a:t>mediciones obtenidas </a:t>
            </a:r>
            <a:r>
              <a:rPr lang="es-ES" sz="2800" dirty="0"/>
              <a:t>(con frecuencia utilizando métodos estadísticos), y se establece una serie </a:t>
            </a:r>
            <a:r>
              <a:rPr lang="es-ES" sz="2800" dirty="0" smtClean="0"/>
              <a:t>de conclusiones </a:t>
            </a:r>
            <a:r>
              <a:rPr lang="es-ES" sz="2800" dirty="0"/>
              <a:t>respecto de la(s) hipótesis.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dirty="0" smtClean="0"/>
              <a:t>1</a:t>
            </a:r>
            <a:r>
              <a:rPr lang="es-ES" dirty="0"/>
              <a:t>. El investigador o investigadora plantea un problema de estudio delimitado y concreto. Sus </a:t>
            </a:r>
            <a:r>
              <a:rPr lang="es-ES" dirty="0" smtClean="0"/>
              <a:t>preguntas de </a:t>
            </a:r>
            <a:r>
              <a:rPr lang="es-ES" dirty="0"/>
              <a:t>investigación versan sobre cuestiones </a:t>
            </a:r>
            <a:r>
              <a:rPr lang="es-ES" dirty="0" smtClean="0"/>
              <a:t>específicas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2. Una vez planteado el problema de estudio, el investigador o investigadora considera lo que se </a:t>
            </a:r>
            <a:r>
              <a:rPr lang="es-ES" dirty="0" smtClean="0"/>
              <a:t>ha investigado </a:t>
            </a:r>
            <a:r>
              <a:rPr lang="es-ES" dirty="0"/>
              <a:t>anteriormente (la revisión de la literatura) y construye un marco teórico (la teoría </a:t>
            </a:r>
            <a:r>
              <a:rPr lang="es-ES" dirty="0" smtClean="0"/>
              <a:t>que habrá </a:t>
            </a:r>
            <a:r>
              <a:rPr lang="es-ES" dirty="0"/>
              <a:t>de guiar su estudio), del cual deriva una o varias hipótesis (cuestiones que va a examinar </a:t>
            </a:r>
            <a:r>
              <a:rPr lang="es-ES" dirty="0" smtClean="0"/>
              <a:t>si son </a:t>
            </a:r>
            <a:r>
              <a:rPr lang="es-ES" dirty="0"/>
              <a:t>ciertas o no) y las somete a prueba mediante el empleo de los diseños de investigación apropiados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cuantitativo de investigación?</a:t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/>
              <a:t>3. </a:t>
            </a:r>
            <a:r>
              <a:rPr lang="es-ES" dirty="0"/>
              <a:t>La recolección de los datos se fundamenta en la medición </a:t>
            </a:r>
            <a:r>
              <a:rPr lang="es-ES" dirty="0" smtClean="0"/>
              <a:t>.</a:t>
            </a:r>
            <a:r>
              <a:rPr lang="es-ES" dirty="0" smtClean="0"/>
              <a:t> </a:t>
            </a:r>
            <a:r>
              <a:rPr lang="es-ES" dirty="0"/>
              <a:t>Para que una investigación sea creíble y aceptada </a:t>
            </a:r>
            <a:r>
              <a:rPr lang="es-ES" dirty="0" smtClean="0"/>
              <a:t>por otros </a:t>
            </a:r>
            <a:r>
              <a:rPr lang="es-ES" dirty="0"/>
              <a:t>investigadores, debe demostrarse que se siguieron tales procedimientos.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4. </a:t>
            </a:r>
            <a:r>
              <a:rPr lang="es-ES" dirty="0"/>
              <a:t>Debido a que los datos son producto de mediciones se representan mediante números (</a:t>
            </a:r>
            <a:r>
              <a:rPr lang="es-ES" dirty="0" smtClean="0"/>
              <a:t>cantidades) y </a:t>
            </a:r>
            <a:r>
              <a:rPr lang="es-ES" dirty="0"/>
              <a:t>se deben analizar a través de métodos estadísticos</a:t>
            </a:r>
            <a:r>
              <a:rPr lang="es-ES" i="1" dirty="0" smtClean="0"/>
              <a:t>.</a:t>
            </a:r>
            <a:endParaRPr lang="es-ES" i="1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cuantitativo de investigación?</a:t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5.- La </a:t>
            </a:r>
            <a:r>
              <a:rPr lang="es-ES" dirty="0"/>
              <a:t>investigación cuantitativa debe ser lo más “objetiva” posible</a:t>
            </a:r>
            <a:r>
              <a:rPr lang="es-ES" dirty="0" smtClean="0"/>
              <a:t>. </a:t>
            </a:r>
            <a:r>
              <a:rPr lang="es-ES" dirty="0"/>
              <a:t>Los fenómenos que se </a:t>
            </a:r>
            <a:r>
              <a:rPr lang="es-ES" dirty="0" smtClean="0"/>
              <a:t>observan y/o </a:t>
            </a:r>
            <a:r>
              <a:rPr lang="es-ES" dirty="0"/>
              <a:t>miden no deben ser afectados por </a:t>
            </a:r>
            <a:r>
              <a:rPr lang="es-ES" dirty="0" smtClean="0"/>
              <a:t>la opinión arbitraria d</a:t>
            </a:r>
            <a:r>
              <a:rPr lang="es-ES" dirty="0" smtClean="0"/>
              <a:t>el </a:t>
            </a:r>
            <a:r>
              <a:rPr lang="es-ES" dirty="0"/>
              <a:t>investigador.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6</a:t>
            </a:r>
            <a:r>
              <a:rPr lang="es-ES" dirty="0" smtClean="0"/>
              <a:t>. </a:t>
            </a:r>
            <a:r>
              <a:rPr lang="es-ES" dirty="0"/>
              <a:t>Los estudios cuantitativos siguen un patrón predecible y estructurado (el proceso) y se debe </a:t>
            </a:r>
            <a:r>
              <a:rPr lang="es-ES" dirty="0" smtClean="0"/>
              <a:t>tener presente </a:t>
            </a:r>
            <a:r>
              <a:rPr lang="es-ES" dirty="0"/>
              <a:t>que las decisiones críticas se efectúan antes de recolectar los datos.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cuantitativo de investigación?</a:t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ES" dirty="0" smtClean="0"/>
              <a:t>7.En </a:t>
            </a:r>
            <a:r>
              <a:rPr lang="es-ES" dirty="0"/>
              <a:t>una investigación cuantitativa se pretende generalizar los resultados encontrados en un </a:t>
            </a:r>
            <a:r>
              <a:rPr lang="es-ES" dirty="0" smtClean="0"/>
              <a:t>grupo o </a:t>
            </a:r>
            <a:r>
              <a:rPr lang="es-ES" dirty="0"/>
              <a:t>segmento (muestra) a una colectividad mayor (universo o población). También se busca que </a:t>
            </a:r>
            <a:r>
              <a:rPr lang="es-ES" dirty="0" smtClean="0"/>
              <a:t>los estudios </a:t>
            </a:r>
            <a:r>
              <a:rPr lang="es-ES" dirty="0"/>
              <a:t>efectuados puedan replicarse.</a:t>
            </a:r>
          </a:p>
          <a:p>
            <a:pPr>
              <a:buNone/>
            </a:pPr>
            <a:r>
              <a:rPr lang="es-ES" dirty="0" smtClean="0"/>
              <a:t>8.</a:t>
            </a:r>
            <a:r>
              <a:rPr lang="es-ES" dirty="0" smtClean="0"/>
              <a:t> </a:t>
            </a:r>
            <a:r>
              <a:rPr lang="es-ES" dirty="0"/>
              <a:t>La búsqueda cuantitativa ocurre en la realidad externa al individuo. Esto nos conduce a una </a:t>
            </a:r>
            <a:r>
              <a:rPr lang="es-ES" dirty="0" smtClean="0"/>
              <a:t>explicación sobre </a:t>
            </a:r>
            <a:r>
              <a:rPr lang="es-ES" dirty="0"/>
              <a:t>cómo se concibe la realidad con esta aproximación a la investigación.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características posee el enfoque cuantitativo de investigación?</a:t>
            </a:r>
            <a:br>
              <a:rPr lang="es-ES" b="1" dirty="0" smtClean="0"/>
            </a:b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776</Words>
  <Application>Microsoft Office PowerPoint</Application>
  <PresentationFormat>Presentación en pantalla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Los enfoques cuantitativo y cualitativo en la investigación científica</vt:lpstr>
      <vt:lpstr>¿Cómo se define la investigación? </vt:lpstr>
      <vt:lpstr>¿Qué enfoques se han presentado en la investigación? </vt:lpstr>
      <vt:lpstr>LAS CINCO ETAPAS</vt:lpstr>
      <vt:lpstr>¿Qué características posee el enfoque cuantitativo de investigación? </vt:lpstr>
      <vt:lpstr>¿Qué características posee el enfoque cuantitativo de investigación? </vt:lpstr>
      <vt:lpstr>¿Qué características posee el enfoque cuantitativo de investigación? </vt:lpstr>
      <vt:lpstr>¿Qué características posee el enfoque cuantitativo de investigación? </vt:lpstr>
      <vt:lpstr>¿Qué características posee el enfoque cuantitativo de investigación? </vt:lpstr>
      <vt:lpstr>¿Qué características posee el enfoque cualitativo de investigación? </vt:lpstr>
      <vt:lpstr>¿Qué características posee el enfoque cualitativo de investigación? </vt:lpstr>
      <vt:lpstr>¿Qué características posee el enfoque cualitativo de investigación? </vt:lpstr>
      <vt:lpstr>¿Qué características posee el enfoque cualitativo de investigación? </vt:lpstr>
      <vt:lpstr>¿Qué características posee el enfoque cualitativo de investigación?  </vt:lpstr>
      <vt:lpstr>¿Qué características posee el enfoque cualitativo de investigación?  </vt:lpstr>
      <vt:lpstr>¿Qué características posee el enfoque cualitativo de investigación?  </vt:lpstr>
      <vt:lpstr>¿Qué características posee el enfoque cualitativo de investigación?  </vt:lpstr>
      <vt:lpstr>ACTIVIDAD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enfoques cuantitativo y cualitativo en la investigación científi ca</dc:title>
  <dc:creator>Carolina</dc:creator>
  <cp:lastModifiedBy>Carolina</cp:lastModifiedBy>
  <cp:revision>22</cp:revision>
  <dcterms:created xsi:type="dcterms:W3CDTF">2015-09-10T19:58:02Z</dcterms:created>
  <dcterms:modified xsi:type="dcterms:W3CDTF">2015-09-11T21:00:33Z</dcterms:modified>
</cp:coreProperties>
</file>