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33EA-391C-4748-9B69-C4373E7F06B7}" type="datetimeFigureOut">
              <a:rPr lang="es-ES" smtClean="0"/>
              <a:pPr/>
              <a:t>31/07/2015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A36C-79B4-4466-9E99-86F112327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 LA ASIGNATURA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4797152"/>
            <a:ext cx="6224736" cy="841648"/>
          </a:xfrm>
        </p:spPr>
        <p:txBody>
          <a:bodyPr/>
          <a:lstStyle/>
          <a:p>
            <a:r>
              <a:rPr lang="es-ES" dirty="0" smtClean="0"/>
              <a:t>MG. CAROLINA SILVA ROMERO</a:t>
            </a:r>
            <a:endParaRPr lang="es-ES" dirty="0"/>
          </a:p>
        </p:txBody>
      </p:sp>
      <p:pic>
        <p:nvPicPr>
          <p:cNvPr id="1026" name="Picture 2" descr="C:\Users\Carolina\Desktop\PRIMER SEMESTRE 2015\UPA 2015\FORMATOS\logo 20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92696"/>
            <a:ext cx="4968552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Metodología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ü"/>
            </a:pPr>
            <a:r>
              <a:rPr lang="es-CL" dirty="0" smtClean="0"/>
              <a:t>D</a:t>
            </a:r>
            <a:r>
              <a:rPr lang="es-CL" dirty="0" smtClean="0"/>
              <a:t>iagnóstico. </a:t>
            </a:r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Ejercicios prácticos.</a:t>
            </a:r>
            <a:endParaRPr lang="es-CL" dirty="0" smtClean="0"/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T</a:t>
            </a:r>
            <a:r>
              <a:rPr lang="es-CL" dirty="0" smtClean="0"/>
              <a:t>alleres en equipo.</a:t>
            </a:r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 Estudio de casos.</a:t>
            </a:r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Búsqued</a:t>
            </a:r>
            <a:r>
              <a:rPr lang="es-CL" dirty="0" smtClean="0"/>
              <a:t>a de información.</a:t>
            </a:r>
            <a:endParaRPr lang="es-CL" dirty="0" smtClean="0"/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A</a:t>
            </a:r>
            <a:r>
              <a:rPr lang="es-CL" dirty="0" smtClean="0"/>
              <a:t>nálisi</a:t>
            </a:r>
            <a:r>
              <a:rPr lang="es-CL" dirty="0" smtClean="0"/>
              <a:t>s y síntesis de distintos textos.</a:t>
            </a:r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 Presentaciones orales. </a:t>
            </a:r>
          </a:p>
          <a:p>
            <a:pPr lvl="0">
              <a:buFont typeface="Wingdings" pitchFamily="2" charset="2"/>
              <a:buChar char="ü"/>
            </a:pPr>
            <a:r>
              <a:rPr lang="es-CL" dirty="0" smtClean="0"/>
              <a:t>Informes de avances</a:t>
            </a:r>
            <a:r>
              <a:rPr lang="es-CL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smtClean="0"/>
              <a:t>Evaluación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Evalua</a:t>
            </a:r>
            <a:r>
              <a:rPr lang="es-CL" dirty="0" smtClean="0"/>
              <a:t>ción de proceso, talleres, análisis de videos y textos 15%</a:t>
            </a:r>
          </a:p>
          <a:p>
            <a:r>
              <a:rPr lang="es-CL" dirty="0" smtClean="0"/>
              <a:t> Prueba solemne 1   25%</a:t>
            </a:r>
            <a:endParaRPr lang="es-ES" dirty="0"/>
          </a:p>
          <a:p>
            <a:r>
              <a:rPr lang="es-CL" dirty="0" smtClean="0"/>
              <a:t>Segunda </a:t>
            </a:r>
            <a:r>
              <a:rPr lang="es-CL" dirty="0"/>
              <a:t>Prueba solemne </a:t>
            </a:r>
            <a:r>
              <a:rPr lang="es-CL" dirty="0" smtClean="0"/>
              <a:t>25%</a:t>
            </a:r>
            <a:endParaRPr lang="es-ES" dirty="0"/>
          </a:p>
          <a:p>
            <a:r>
              <a:rPr lang="es-CL" dirty="0" smtClean="0"/>
              <a:t> Tercera  </a:t>
            </a:r>
            <a:r>
              <a:rPr lang="es-CL" dirty="0"/>
              <a:t>Prueba solemne </a:t>
            </a:r>
            <a:r>
              <a:rPr lang="es-CL" dirty="0" smtClean="0"/>
              <a:t>30</a:t>
            </a:r>
            <a:r>
              <a:rPr lang="es-CL" dirty="0" smtClean="0"/>
              <a:t> % (informe y exposición </a:t>
            </a:r>
            <a:r>
              <a:rPr lang="es-CL" dirty="0"/>
              <a:t>final de </a:t>
            </a:r>
            <a:r>
              <a:rPr lang="es-CL" dirty="0" smtClean="0"/>
              <a:t> </a:t>
            </a:r>
            <a:r>
              <a:rPr lang="es-CL" dirty="0" smtClean="0"/>
              <a:t>propuesta</a:t>
            </a:r>
            <a:r>
              <a:rPr lang="es-CL" dirty="0" smtClean="0"/>
              <a:t>)</a:t>
            </a:r>
          </a:p>
          <a:p>
            <a:r>
              <a:rPr lang="es-CL" dirty="0" smtClean="0"/>
              <a:t>Autoevaluación y coevaluación 5%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 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L" dirty="0" smtClean="0"/>
              <a:t>Obligatoria</a:t>
            </a:r>
          </a:p>
          <a:p>
            <a:r>
              <a:rPr lang="es-CL" dirty="0" err="1" smtClean="0"/>
              <a:t>Beas</a:t>
            </a:r>
            <a:r>
              <a:rPr lang="es-CL" dirty="0" smtClean="0"/>
              <a:t>, J. y otros (2001).  Enseñar a pensar para aprender mejor.</a:t>
            </a:r>
          </a:p>
          <a:p>
            <a:r>
              <a:rPr lang="es-CL" dirty="0" smtClean="0"/>
              <a:t>Foster, Jack y otros (1999) Como generar ideas, </a:t>
            </a:r>
            <a:r>
              <a:rPr lang="es-CL" dirty="0" err="1" smtClean="0"/>
              <a:t>capìtulos</a:t>
            </a:r>
            <a:r>
              <a:rPr lang="es-CL" dirty="0" smtClean="0"/>
              <a:t> introducción, 10 al 14, Colombia, Editorial Norma.</a:t>
            </a:r>
          </a:p>
          <a:p>
            <a:r>
              <a:rPr lang="es-CL" dirty="0" err="1" smtClean="0"/>
              <a:t>Eduteka</a:t>
            </a:r>
            <a:r>
              <a:rPr lang="es-CL" dirty="0" smtClean="0"/>
              <a:t>, Comunidad pedagógica UPA. Guía Gavilán, adaptación UPA.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Aspectos importantes de la asignatura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BÚSQUEDA Y ANÁLISIS DE LA 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CREDITOS: </a:t>
            </a:r>
            <a:r>
              <a:rPr lang="es-CL" dirty="0"/>
              <a:t>3</a:t>
            </a:r>
            <a:endParaRPr lang="es-ES" dirty="0"/>
          </a:p>
          <a:p>
            <a:r>
              <a:rPr lang="es-CL" dirty="0" smtClean="0"/>
              <a:t>NIVEL : Segundo semestre</a:t>
            </a:r>
            <a:endParaRPr lang="es-ES" dirty="0"/>
          </a:p>
          <a:p>
            <a:r>
              <a:rPr lang="es-CL" dirty="0" smtClean="0"/>
              <a:t>ÁREA : Formación fundamental obligatoria</a:t>
            </a:r>
          </a:p>
          <a:p>
            <a:r>
              <a:rPr lang="es-CL" dirty="0" smtClean="0"/>
              <a:t>PROFESORA : Carolina </a:t>
            </a:r>
            <a:r>
              <a:rPr lang="es-CL" dirty="0"/>
              <a:t>S</a:t>
            </a:r>
            <a:r>
              <a:rPr lang="es-CL" dirty="0" smtClean="0"/>
              <a:t>ilva </a:t>
            </a:r>
            <a:r>
              <a:rPr lang="es-CL" dirty="0"/>
              <a:t>R</a:t>
            </a:r>
            <a:r>
              <a:rPr lang="es-CL" dirty="0" smtClean="0"/>
              <a:t>omero – Magíster en educación.</a:t>
            </a:r>
          </a:p>
          <a:p>
            <a:r>
              <a:rPr lang="es-CL" dirty="0" smtClean="0"/>
              <a:t>CONTACTO : +56973370618 				           	carosilvar@hotmail.com</a:t>
            </a:r>
          </a:p>
          <a:p>
            <a:endParaRPr lang="es-ES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Objetivos Específicos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 </a:t>
            </a:r>
            <a:r>
              <a:rPr lang="es-CL" b="1" dirty="0" smtClean="0"/>
              <a:t>Reflexionar </a:t>
            </a:r>
            <a:r>
              <a:rPr lang="es-CL" b="1" dirty="0" smtClean="0"/>
              <a:t> </a:t>
            </a:r>
            <a:r>
              <a:rPr lang="es-CL" b="1" dirty="0" smtClean="0"/>
              <a:t>sobre situaciones del ámbito social .</a:t>
            </a:r>
            <a:endParaRPr lang="es-ES" dirty="0"/>
          </a:p>
          <a:p>
            <a:pPr lvl="0"/>
            <a:r>
              <a:rPr lang="es-CL" b="1" dirty="0"/>
              <a:t>Analizar </a:t>
            </a:r>
            <a:r>
              <a:rPr lang="es-CL" b="1" dirty="0" smtClean="0"/>
              <a:t>información recopilada según la confiabilidad de estas.</a:t>
            </a:r>
            <a:endParaRPr lang="es-ES" b="1" dirty="0"/>
          </a:p>
          <a:p>
            <a:pPr lvl="0"/>
            <a:r>
              <a:rPr lang="es-CL" b="1" dirty="0"/>
              <a:t>Sintetizar la </a:t>
            </a:r>
            <a:r>
              <a:rPr lang="es-CL" b="1" dirty="0" smtClean="0"/>
              <a:t>información para generar propuestas.</a:t>
            </a:r>
          </a:p>
          <a:p>
            <a:pPr lvl="0"/>
            <a:r>
              <a:rPr lang="es-CL" b="1" dirty="0" smtClean="0"/>
              <a:t>Exponer las propuestas, dando cuenta del proceso</a:t>
            </a:r>
            <a:endParaRPr lang="es-ES" dirty="0"/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dirty="0"/>
              <a:t> </a:t>
            </a:r>
            <a:r>
              <a:rPr lang="es-CL" b="1" dirty="0" smtClean="0"/>
              <a:t>I </a:t>
            </a:r>
            <a:r>
              <a:rPr lang="es-CL" b="1" dirty="0"/>
              <a:t>Unidad: INTRODUCCIÓN A LA INFORMACIÓN</a:t>
            </a:r>
            <a:r>
              <a:rPr lang="es-CL" b="1" dirty="0" smtClean="0"/>
              <a:t>.</a:t>
            </a:r>
          </a:p>
          <a:p>
            <a:pPr>
              <a:buNone/>
            </a:pPr>
            <a:r>
              <a:rPr lang="es-CL" b="1" dirty="0" smtClean="0"/>
              <a:t>(8 sesiones)</a:t>
            </a:r>
            <a:endParaRPr lang="es-ES" dirty="0"/>
          </a:p>
          <a:p>
            <a:pPr>
              <a:buNone/>
            </a:pPr>
            <a:r>
              <a:rPr lang="es-CL" dirty="0"/>
              <a:t>E</a:t>
            </a:r>
            <a:r>
              <a:rPr lang="es-CL" dirty="0" smtClean="0"/>
              <a:t>stilos </a:t>
            </a:r>
            <a:r>
              <a:rPr lang="es-CL" dirty="0"/>
              <a:t>de </a:t>
            </a:r>
            <a:r>
              <a:rPr lang="es-CL" dirty="0" smtClean="0"/>
              <a:t>aprendizaje</a:t>
            </a:r>
            <a:endParaRPr lang="es-ES" dirty="0"/>
          </a:p>
          <a:p>
            <a:pPr>
              <a:buNone/>
            </a:pPr>
            <a:r>
              <a:rPr lang="es-CL" dirty="0"/>
              <a:t>C</a:t>
            </a:r>
            <a:r>
              <a:rPr lang="es-CL" dirty="0" smtClean="0"/>
              <a:t>omparación</a:t>
            </a:r>
            <a:r>
              <a:rPr lang="es-CL" dirty="0"/>
              <a:t>, inducción y abstracción.</a:t>
            </a:r>
            <a:endParaRPr lang="es-ES" dirty="0"/>
          </a:p>
          <a:p>
            <a:pPr>
              <a:buNone/>
            </a:pPr>
            <a:r>
              <a:rPr lang="es-CL" dirty="0" smtClean="0"/>
              <a:t>Concepto de información</a:t>
            </a:r>
            <a:r>
              <a:rPr lang="es-CL" dirty="0"/>
              <a:t>.</a:t>
            </a:r>
            <a:endParaRPr lang="es-ES" dirty="0"/>
          </a:p>
          <a:p>
            <a:pPr>
              <a:buNone/>
            </a:pPr>
            <a:r>
              <a:rPr lang="es-CL" dirty="0"/>
              <a:t>Importancia de la información en la actualidad</a:t>
            </a:r>
            <a:endParaRPr lang="es-ES" dirty="0"/>
          </a:p>
          <a:p>
            <a:pPr>
              <a:buNone/>
            </a:pPr>
            <a:r>
              <a:rPr lang="es-CL" dirty="0"/>
              <a:t>Fuentes </a:t>
            </a:r>
            <a:r>
              <a:rPr lang="es-CL" dirty="0" smtClean="0"/>
              <a:t> y clasificación de la Información</a:t>
            </a:r>
            <a:r>
              <a:rPr lang="es-CL" dirty="0"/>
              <a:t>.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L" b="1" dirty="0"/>
              <a:t>II </a:t>
            </a:r>
            <a:r>
              <a:rPr lang="es-CL" b="1" dirty="0" smtClean="0"/>
              <a:t>Unidad: TÉCNICAS E CREATIVIDAD EN LA RESOLUCIÓN DE PROBLEMAS</a:t>
            </a:r>
          </a:p>
          <a:p>
            <a:pPr>
              <a:buNone/>
            </a:pPr>
            <a:r>
              <a:rPr lang="es-CL" b="1" dirty="0" smtClean="0"/>
              <a:t>6 sesiones</a:t>
            </a:r>
            <a:endParaRPr lang="es-ES" dirty="0"/>
          </a:p>
          <a:p>
            <a:r>
              <a:rPr lang="es-ES" dirty="0" smtClean="0"/>
              <a:t>Concepto de creatividad e innovación</a:t>
            </a:r>
          </a:p>
          <a:p>
            <a:r>
              <a:rPr lang="es-ES" dirty="0" smtClean="0"/>
              <a:t>La creatividad como actitud</a:t>
            </a:r>
          </a:p>
          <a:p>
            <a:r>
              <a:rPr lang="es-ES" dirty="0" smtClean="0"/>
              <a:t>Métodos creativos</a:t>
            </a:r>
          </a:p>
          <a:p>
            <a:r>
              <a:rPr lang="es-ES" dirty="0" smtClean="0"/>
              <a:t>El proceso creativo “ Jack Foster”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Contenidos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L" b="1" dirty="0"/>
              <a:t>III </a:t>
            </a:r>
            <a:r>
              <a:rPr lang="es-CL" b="1" dirty="0" smtClean="0"/>
              <a:t>Unidad: contextos para delimitar problemas </a:t>
            </a:r>
          </a:p>
          <a:p>
            <a:pPr>
              <a:buNone/>
            </a:pPr>
            <a:r>
              <a:rPr lang="es-CL" b="1" dirty="0" smtClean="0"/>
              <a:t>6 sesiones</a:t>
            </a:r>
            <a:endParaRPr lang="es-ES" dirty="0"/>
          </a:p>
          <a:p>
            <a:r>
              <a:rPr lang="es-CL" dirty="0"/>
              <a:t>Identificar </a:t>
            </a:r>
            <a:r>
              <a:rPr lang="es-CL" dirty="0" smtClean="0"/>
              <a:t>problemáticas sociales.</a:t>
            </a:r>
          </a:p>
          <a:p>
            <a:r>
              <a:rPr lang="es-CL" dirty="0" smtClean="0"/>
              <a:t>Planteamiento de problemas.</a:t>
            </a:r>
            <a:endParaRPr lang="es-ES" dirty="0"/>
          </a:p>
          <a:p>
            <a:r>
              <a:rPr lang="es-CL" dirty="0" smtClean="0"/>
              <a:t>Diseño de búsqueda de información. (Modelo </a:t>
            </a:r>
            <a:r>
              <a:rPr lang="es-CL" dirty="0" err="1" smtClean="0"/>
              <a:t>G</a:t>
            </a:r>
            <a:r>
              <a:rPr lang="es-CL" dirty="0" err="1" smtClean="0"/>
              <a:t>avilan</a:t>
            </a:r>
            <a:r>
              <a:rPr lang="es-CL" dirty="0" smtClean="0"/>
              <a:t>)</a:t>
            </a:r>
          </a:p>
          <a:p>
            <a:r>
              <a:rPr lang="es-CL" dirty="0" smtClean="0"/>
              <a:t>Formulación de preguntas secundarias (rutas)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Contenidos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L" b="1" dirty="0"/>
              <a:t>IV Unidad: </a:t>
            </a:r>
            <a:r>
              <a:rPr lang="es-CL" b="1" dirty="0" smtClean="0"/>
              <a:t>Buscar y evaluar fuentes de información. </a:t>
            </a:r>
            <a:endParaRPr lang="es-CL" b="1" dirty="0" smtClean="0"/>
          </a:p>
          <a:p>
            <a:pPr>
              <a:buNone/>
            </a:pPr>
            <a:r>
              <a:rPr lang="es-CL" b="1" dirty="0" smtClean="0"/>
              <a:t>4 sesiones</a:t>
            </a:r>
          </a:p>
          <a:p>
            <a:r>
              <a:rPr lang="es-CL" dirty="0" smtClean="0"/>
              <a:t>Identificación y selección de fuentes de información (normas APA)</a:t>
            </a:r>
          </a:p>
          <a:p>
            <a:r>
              <a:rPr lang="es-CL" dirty="0" smtClean="0"/>
              <a:t>Acceso a fuentes de información</a:t>
            </a:r>
          </a:p>
          <a:p>
            <a:r>
              <a:rPr lang="es-CL" dirty="0" smtClean="0"/>
              <a:t>Evaluación de fuentes encontradas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Contenidos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L" b="1" dirty="0"/>
              <a:t>V Unidad</a:t>
            </a:r>
            <a:r>
              <a:rPr lang="es-CL" b="1" dirty="0" smtClean="0"/>
              <a:t>: Análisis</a:t>
            </a:r>
            <a:r>
              <a:rPr lang="es-CL" b="1" dirty="0" smtClean="0"/>
              <a:t> y síntesis de la información.</a:t>
            </a:r>
            <a:endParaRPr lang="es-ES" dirty="0"/>
          </a:p>
          <a:p>
            <a:pPr>
              <a:buNone/>
            </a:pPr>
            <a:r>
              <a:rPr lang="es-ES" b="1" dirty="0" smtClean="0"/>
              <a:t>4 sesiones</a:t>
            </a:r>
          </a:p>
          <a:p>
            <a:r>
              <a:rPr lang="es-ES" dirty="0" smtClean="0"/>
              <a:t>Estrategias de clasificación y organización  de la información ( gráficos, mapas, videos, base de datos,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/>
              <a:t>Análisis de la información</a:t>
            </a:r>
          </a:p>
          <a:p>
            <a:r>
              <a:rPr lang="es-ES" dirty="0" smtClean="0"/>
              <a:t>Síntesis de la información</a:t>
            </a:r>
          </a:p>
          <a:p>
            <a:r>
              <a:rPr lang="es-ES" dirty="0" smtClean="0"/>
              <a:t>Evaluació</a:t>
            </a:r>
            <a:r>
              <a:rPr lang="es-ES" dirty="0" smtClean="0"/>
              <a:t>n del proceso A-S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Contenidos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L" b="1" dirty="0" smtClean="0"/>
              <a:t>VI </a:t>
            </a:r>
            <a:r>
              <a:rPr lang="es-CL" b="1" dirty="0" smtClean="0"/>
              <a:t>Unidad: </a:t>
            </a:r>
            <a:r>
              <a:rPr lang="es-CL" b="1" dirty="0" smtClean="0"/>
              <a:t>Presentación de propuestas creativas </a:t>
            </a:r>
            <a:r>
              <a:rPr lang="es-ES" dirty="0" smtClean="0"/>
              <a:t>- </a:t>
            </a:r>
            <a:r>
              <a:rPr lang="es-ES" b="1" dirty="0" smtClean="0"/>
              <a:t>3 sesiones</a:t>
            </a:r>
          </a:p>
          <a:p>
            <a:endParaRPr lang="es-ES" dirty="0" smtClean="0"/>
          </a:p>
          <a:p>
            <a:r>
              <a:rPr lang="es-ES" dirty="0" smtClean="0"/>
              <a:t>Elaboración de propuestas</a:t>
            </a:r>
          </a:p>
          <a:p>
            <a:r>
              <a:rPr lang="es-ES" dirty="0" smtClean="0"/>
              <a:t>Comunicación de los resultados de las  propuestas 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Contenidos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349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LA ASIGNATURA</vt:lpstr>
      <vt:lpstr>BÚSQUEDA Y ANÁLISIS DE LA INFORMACIÓN</vt:lpstr>
      <vt:lpstr>Objetivos Específicos</vt:lpstr>
      <vt:lpstr>Contenidos</vt:lpstr>
      <vt:lpstr>Contenidos</vt:lpstr>
      <vt:lpstr>Contenidos</vt:lpstr>
      <vt:lpstr>Contenidos</vt:lpstr>
      <vt:lpstr>Contenidos</vt:lpstr>
      <vt:lpstr>Contenidos</vt:lpstr>
      <vt:lpstr>Metodología</vt:lpstr>
      <vt:lpstr>Evaluación </vt:lpstr>
      <vt:lpstr> Bibliografía</vt:lpstr>
      <vt:lpstr>Aspectos importantes de la asignatura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ASIGNATURA</dc:title>
  <dc:creator>Carolina</dc:creator>
  <cp:lastModifiedBy>Carolina</cp:lastModifiedBy>
  <cp:revision>42</cp:revision>
  <dcterms:created xsi:type="dcterms:W3CDTF">2015-07-27T15:25:48Z</dcterms:created>
  <dcterms:modified xsi:type="dcterms:W3CDTF">2015-07-31T19:21:15Z</dcterms:modified>
</cp:coreProperties>
</file>