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.upacifico.cl/index.php/normas-apa/" TargetMode="External"/><Relationship Id="rId2" Type="http://schemas.openxmlformats.org/officeDocument/2006/relationships/hyperlink" Target="http://www.upacifico.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oteca.upacifico.cl/index.php/e-book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TIPOS Y CATEGORIAS DE LA INFORMACIÓN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MG. CAROLINA SILVA ROMERO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401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 smtClean="0"/>
              <a:t>AVANCE DE TRABAJO (CON NOTA)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600" dirty="0" smtClean="0"/>
              <a:t>1.- REALIZAR UNA BITÁCORA DE FUENTES ASOCIADO A SU TEMA DE INVESTIGACIÓN. (10 FUENTES)</a:t>
            </a:r>
          </a:p>
          <a:p>
            <a:r>
              <a:rPr lang="es-CL" sz="2600" dirty="0" smtClean="0"/>
              <a:t>PALABRAS CLAVE / DIRECCIÓN PÁGINA WEB /PROPÓSITO DE LA WEB/AUTOR DE LOS CONTENIDOS/ TIPO DE INFORMACION (1,2,3)/CATEGORIZACION (F,A,S,O)/ FECHA DE PUBLICACION</a:t>
            </a:r>
          </a:p>
          <a:p>
            <a:r>
              <a:rPr lang="es-CL" sz="3200" dirty="0" smtClean="0"/>
              <a:t> 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0927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800" dirty="0" smtClean="0"/>
              <a:t>2.- VISITAR </a:t>
            </a:r>
            <a:r>
              <a:rPr lang="es-CL" sz="2800" dirty="0"/>
              <a:t>PÁGINA WEB </a:t>
            </a:r>
            <a:r>
              <a:rPr lang="es-CL" sz="2800" u="sng" dirty="0">
                <a:hlinkClick r:id="rId2"/>
              </a:rPr>
              <a:t>WWW.UPACIFICO.CL</a:t>
            </a:r>
            <a:r>
              <a:rPr lang="es-CL" sz="2800" dirty="0"/>
              <a:t> : </a:t>
            </a:r>
          </a:p>
          <a:p>
            <a:pPr lvl="0"/>
            <a:r>
              <a:rPr lang="es-CL" sz="2800" dirty="0"/>
              <a:t>BUSCAR LINK BIBLIOTECA /RECURSOS.</a:t>
            </a:r>
          </a:p>
          <a:p>
            <a:pPr lvl="0"/>
            <a:r>
              <a:rPr lang="es-CL" sz="2800" dirty="0"/>
              <a:t>DESDE “RECURSOS” DESCARGAR NORMAS APA Y CITAR SEGÚN FORMATO INDICADO, LAS FUENTES CONSULTADAS EN EL EJERCICIO ANTERIOR. </a:t>
            </a:r>
            <a:r>
              <a:rPr lang="es-CL" sz="2800" dirty="0">
                <a:hlinkClick r:id="rId3"/>
              </a:rPr>
              <a:t>http://biblioteca.upacifico.cl/index.php/normas-apa</a:t>
            </a:r>
            <a:r>
              <a:rPr lang="es-CL" sz="2800" dirty="0" smtClean="0">
                <a:hlinkClick r:id="rId3"/>
              </a:rPr>
              <a:t>/</a:t>
            </a:r>
            <a:r>
              <a:rPr lang="es-CL" sz="2800" dirty="0" smtClean="0"/>
              <a:t> </a:t>
            </a:r>
            <a:endParaRPr lang="es-CL" sz="2800" dirty="0"/>
          </a:p>
          <a:p>
            <a:pPr lvl="0"/>
            <a:r>
              <a:rPr lang="es-CL" sz="2800" dirty="0"/>
              <a:t>LUEGO POSICIONARSE NUEVAMENTE EN “RECURSOS” CLICKEAR LIBROS ELECTRONICOS Y VISITAR AL MENOS CINCO SITIOS WEB DE DESCARGA DE LIBROS, (QUÉ DE LIBROS, LIBRODOT, EUDMED, ETC) Y DESCRIBIR SUS CARÁCTERÍSTICAS PRINCIPALES</a:t>
            </a:r>
            <a:r>
              <a:rPr lang="es-CL" dirty="0"/>
              <a:t>. </a:t>
            </a:r>
            <a:r>
              <a:rPr lang="es-CL" sz="2800" b="1" dirty="0">
                <a:hlinkClick r:id="rId4"/>
              </a:rPr>
              <a:t>http://biblioteca.upacifico.cl/index.php/e-books</a:t>
            </a:r>
            <a:r>
              <a:rPr lang="es-CL" sz="2800" b="1" dirty="0" smtClean="0">
                <a:hlinkClick r:id="rId4"/>
              </a:rPr>
              <a:t>/</a:t>
            </a:r>
            <a:r>
              <a:rPr lang="es-CL" sz="2800" b="1" dirty="0" smtClean="0"/>
              <a:t> </a:t>
            </a:r>
            <a:endParaRPr lang="es-CL" sz="2800" b="1" dirty="0"/>
          </a:p>
          <a:p>
            <a:pPr algn="ctr"/>
            <a:endParaRPr lang="es-CL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 smtClean="0"/>
              <a:t>AVANCE DE TRABAJO (CON NOTA)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85852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200" b="1" u="sng" dirty="0">
                <a:solidFill>
                  <a:srgbClr val="FF0000"/>
                </a:solidFill>
              </a:rPr>
              <a:t>ESTE TRABAJO SE ENTREGA IMPRESO CON FORMATO CORRESPONDIENTE (LETRA ARIAL 12, ESPACIO INTERLINEADO, </a:t>
            </a:r>
            <a:r>
              <a:rPr lang="es-CL" sz="3200" b="1" u="sng">
                <a:solidFill>
                  <a:srgbClr val="FF0000"/>
                </a:solidFill>
              </a:rPr>
              <a:t>PORTADA </a:t>
            </a:r>
            <a:r>
              <a:rPr lang="es-CL" sz="3200" b="1" u="sng" smtClean="0">
                <a:solidFill>
                  <a:srgbClr val="FF0000"/>
                </a:solidFill>
              </a:rPr>
              <a:t>ESTÁNDAR)</a:t>
            </a:r>
            <a:endParaRPr lang="es-CL" sz="32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s-CL" sz="3200" b="1" u="sng" dirty="0" smtClean="0">
                <a:solidFill>
                  <a:srgbClr val="FF0000"/>
                </a:solidFill>
              </a:rPr>
              <a:t>PLAZO ÚNICO DE ENTREGA: SÁBADO 17 DE OCTUBRE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404664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b="1" dirty="0"/>
              <a:t>ASPECTOS IMPORTANTES ASOCIADOS AL MODELO GAVILÁN</a:t>
            </a:r>
            <a:br>
              <a:rPr lang="es-CL" b="1" dirty="0"/>
            </a:b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/>
              <a:t>EXISTEN MUCHAS FORMAS DE BUSCAR INFORMACIÓN EN INTERNET.</a:t>
            </a:r>
          </a:p>
          <a:p>
            <a:r>
              <a:rPr lang="es-CL" sz="3200" dirty="0" smtClean="0"/>
              <a:t>HOY HABLAREMOS DE DOS DE ELLAS…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33452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BIBLIOTECAS VIRTUALES 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CL" sz="3200" dirty="0" smtClean="0"/>
              <a:t>Los </a:t>
            </a:r>
            <a:r>
              <a:rPr lang="es-CL" sz="3200" dirty="0"/>
              <a:t>Repositorios institucionales son archivos digitales accesibles a través de Internet que reúnen la producción intelectual de una Institución como puede ser un centro de investigación o </a:t>
            </a:r>
            <a:r>
              <a:rPr lang="es-CL" sz="3200" dirty="0" smtClean="0"/>
              <a:t>una Universidad.</a:t>
            </a:r>
            <a:endParaRPr lang="es-CL" sz="3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6072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5400" b="1" dirty="0" smtClean="0"/>
              <a:t>MOTORES DE BÚSQUEDA</a:t>
            </a:r>
            <a:endParaRPr lang="es-CL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A</a:t>
            </a:r>
            <a:r>
              <a:rPr lang="es-CL" sz="3200" dirty="0" smtClean="0"/>
              <a:t> </a:t>
            </a:r>
            <a:r>
              <a:rPr lang="es-CL" sz="3200" dirty="0"/>
              <a:t>través de los motores de búsqueda disponibles en Internet no solo </a:t>
            </a:r>
            <a:r>
              <a:rPr lang="es-CL" sz="3200" dirty="0" smtClean="0"/>
              <a:t>se accede </a:t>
            </a:r>
            <a:r>
              <a:rPr lang="es-CL" sz="3200" dirty="0"/>
              <a:t>a páginas Web tradicionales, sino también a versiones digitales de fuentes de información de consulta frecuente  como libros, revistas, enciclopedias, atlas, diccionarios, fotografías, imágenes, etc., y de los sitios donde generalmente se ubican estas fuentes (</a:t>
            </a:r>
            <a:r>
              <a:rPr lang="es-CL" sz="3200" dirty="0" smtClean="0"/>
              <a:t>bibliotecas, </a:t>
            </a:r>
            <a:r>
              <a:rPr lang="es-CL" sz="3200" dirty="0"/>
              <a:t>archivos fotográficos, entre otros). Sin embargo, es importante </a:t>
            </a:r>
            <a:r>
              <a:rPr lang="es-CL" sz="3200" dirty="0" smtClean="0"/>
              <a:t>reconocer </a:t>
            </a:r>
            <a:r>
              <a:rPr lang="es-CL" sz="3200" dirty="0"/>
              <a:t>que este medio también tiene </a:t>
            </a:r>
            <a:r>
              <a:rPr lang="es-CL" sz="3200" dirty="0" smtClean="0"/>
              <a:t>límite.</a:t>
            </a:r>
            <a:endParaRPr lang="es-CL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8" y="5336127"/>
            <a:ext cx="2290503" cy="12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TIPOS DE FUENTES DE INFORMACIÓN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b="1" dirty="0" smtClean="0"/>
              <a:t>Fuentes </a:t>
            </a:r>
            <a:r>
              <a:rPr lang="es-CL" sz="2800" b="1" dirty="0"/>
              <a:t>Primarias: </a:t>
            </a:r>
            <a:endParaRPr lang="es-CL" sz="2800" b="1" dirty="0" smtClean="0"/>
          </a:p>
          <a:p>
            <a:pPr marL="0" indent="0">
              <a:buNone/>
            </a:pPr>
            <a:r>
              <a:rPr lang="es-CL" sz="2800" dirty="0"/>
              <a:t>O</a:t>
            </a:r>
            <a:r>
              <a:rPr lang="es-CL" sz="2800" dirty="0" smtClean="0"/>
              <a:t>frecen </a:t>
            </a:r>
            <a:r>
              <a:rPr lang="es-CL" sz="2800" dirty="0"/>
              <a:t>información de primera mano, que proviene directamente del autor, que se publica por primera vez, no ha sido filtrada, interpretada o evaluada por nadie más. </a:t>
            </a:r>
            <a:r>
              <a:rPr lang="es-CL" sz="2800" dirty="0" err="1"/>
              <a:t>Ej</a:t>
            </a:r>
            <a:r>
              <a:rPr lang="es-CL" sz="2800" dirty="0"/>
              <a:t>: libros, artículos de revista(s) o periódico(s), reportes de investigación(es</a:t>
            </a:r>
            <a:r>
              <a:rPr lang="es-CL" sz="2800" dirty="0" smtClean="0"/>
              <a:t>).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21672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b="1" dirty="0"/>
              <a:t>Fuentes Secundarias</a:t>
            </a:r>
            <a:r>
              <a:rPr lang="es-CL" sz="3200" dirty="0" smtClean="0"/>
              <a:t>:</a:t>
            </a:r>
          </a:p>
          <a:p>
            <a:r>
              <a:rPr lang="es-CL" sz="3200" dirty="0" smtClean="0"/>
              <a:t>Ofrecen </a:t>
            </a:r>
            <a:r>
              <a:rPr lang="es-CL" sz="3200" dirty="0"/>
              <a:t>información de alguna manera procesada u organizada de </a:t>
            </a:r>
            <a:r>
              <a:rPr lang="es-CL" sz="3200" dirty="0" smtClean="0"/>
              <a:t>acuerdo </a:t>
            </a:r>
            <a:r>
              <a:rPr lang="es-CL" sz="3200" dirty="0"/>
              <a:t>con un criterio específico, comentarios, interpretaciones o críticas sobre una o más fuentes primarias. </a:t>
            </a:r>
            <a:r>
              <a:rPr lang="es-CL" sz="3200" dirty="0" err="1"/>
              <a:t>Ej</a:t>
            </a:r>
            <a:r>
              <a:rPr lang="es-CL" sz="3200" dirty="0"/>
              <a:t>: Resúmenes e índices, catálogos, diccionarios, enciclopedias, fuentes biográficas, bibliografías, atlas y manuales</a:t>
            </a:r>
          </a:p>
          <a:p>
            <a:endParaRPr lang="es-CL" sz="3200" dirty="0"/>
          </a:p>
          <a:p>
            <a:endParaRPr lang="es-CL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TIPOS DE FUENTES DE INFORMACIÓN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1976567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b="1" dirty="0"/>
              <a:t>Fuentes Terciarias: </a:t>
            </a:r>
            <a:endParaRPr lang="es-CL" sz="3200" b="1" dirty="0" smtClean="0"/>
          </a:p>
          <a:p>
            <a:r>
              <a:rPr lang="es-CL" sz="3200" dirty="0"/>
              <a:t>B</a:t>
            </a:r>
            <a:r>
              <a:rPr lang="es-CL" sz="3200" dirty="0" smtClean="0"/>
              <a:t>ásicamente </a:t>
            </a:r>
            <a:r>
              <a:rPr lang="es-CL" sz="3200" dirty="0"/>
              <a:t>son guías para encontrar o localizar fuentes primarias y secundarias. </a:t>
            </a:r>
            <a:r>
              <a:rPr lang="es-CL" sz="3200" dirty="0" err="1"/>
              <a:t>Ej</a:t>
            </a:r>
            <a:r>
              <a:rPr lang="es-CL" sz="3200" dirty="0"/>
              <a:t>: un índice de artículos generales de publicaciones de periódico, el catálogo de una biblioteca o una bibliografía de bibliografías, etc.</a:t>
            </a:r>
          </a:p>
          <a:p>
            <a:endParaRPr lang="es-CL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TIPOS DE FUENTES DE INFORMACIÓN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21789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CATEGORIAS DE INFORMACIÓN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L" sz="3200" b="1" dirty="0" smtClean="0"/>
              <a:t>Factual</a:t>
            </a:r>
            <a:r>
              <a:rPr lang="es-CL" sz="3200" dirty="0"/>
              <a:t>: basada en hechos reales que se pueden probar. Esta información permanece igual, sin importar en cuantas fuentes este y cuantas veces se consulte. Generalmente se encuentra en material de referencia como enciclopedias, atlas o reportes estadísticos. </a:t>
            </a:r>
            <a:r>
              <a:rPr lang="es-CL" sz="3200" dirty="0" err="1"/>
              <a:t>Ej</a:t>
            </a:r>
            <a:r>
              <a:rPr lang="es-CL" sz="3200" dirty="0"/>
              <a:t>: El agua se compone de un átomo de oxígeno y dos de hidrógeno.</a:t>
            </a:r>
          </a:p>
          <a:p>
            <a:r>
              <a:rPr lang="es-CL" sz="3200" b="1" dirty="0" smtClean="0"/>
              <a:t>Analítica</a:t>
            </a:r>
            <a:r>
              <a:rPr lang="es-CL" sz="3200" b="1" dirty="0"/>
              <a:t>: </a:t>
            </a:r>
            <a:r>
              <a:rPr lang="es-CL" sz="3200" dirty="0"/>
              <a:t>se obtiene después de interpretar, analizar o interrelacionar información factual. Normalmente es generada por expertos y se encuentra en libros y artículos de publicaciones </a:t>
            </a:r>
            <a:r>
              <a:rPr lang="es-CL" sz="3200" dirty="0" smtClean="0"/>
              <a:t>periódicas.</a:t>
            </a:r>
            <a:endParaRPr lang="es-CL" sz="3200" dirty="0"/>
          </a:p>
          <a:p>
            <a:r>
              <a:rPr lang="es-CL" sz="2800" dirty="0" smtClean="0"/>
              <a:t>-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85279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b="1" dirty="0"/>
              <a:t>Subjetiva</a:t>
            </a:r>
            <a:r>
              <a:rPr lang="es-CL" sz="3200" dirty="0"/>
              <a:t>: presenta la información desde un solo punto de vista. Generalmente, expresa la interpretación o la perspectiva de una persona o grupo de personas.  </a:t>
            </a:r>
          </a:p>
          <a:p>
            <a:r>
              <a:rPr lang="es-CL" sz="3200" b="1" dirty="0" smtClean="0"/>
              <a:t>Objetiva</a:t>
            </a:r>
            <a:r>
              <a:rPr lang="es-CL" sz="3200" dirty="0"/>
              <a:t>: sintetiza información proveniente de diferentes fuentes y sus hallazgos pueden replicarse. Da cabida a diversos puntos de vista.  </a:t>
            </a:r>
          </a:p>
          <a:p>
            <a:endParaRPr lang="es-CL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CATEGORIAS DE INFORMACIÓN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757716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617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TIPOS Y CATEGORIAS DE LA INFORMACIÓN</vt:lpstr>
      <vt:lpstr>ASPECTOS IMPORTANTES ASOCIADOS AL MODELO GAVILÁN </vt:lpstr>
      <vt:lpstr>BIBLIOTECAS VIRTUALES </vt:lpstr>
      <vt:lpstr>MOTORES DE BÚSQUEDA</vt:lpstr>
      <vt:lpstr>TIPOS DE FUENTES DE INFORMACIÓN</vt:lpstr>
      <vt:lpstr>TIPOS DE FUENTES DE INFORMACIÓN</vt:lpstr>
      <vt:lpstr>TIPOS DE FUENTES DE INFORMACIÓN</vt:lpstr>
      <vt:lpstr>CATEGORIAS DE INFORMACIÓN</vt:lpstr>
      <vt:lpstr>CATEGORIAS DE INFORMACIÓN</vt:lpstr>
      <vt:lpstr>AVANCE DE TRABAJO (CON NOTA)</vt:lpstr>
      <vt:lpstr>AVANCE DE TRABAJO (CON NOTA)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Y CATEGORIAS DE LA INFORMACIÓN</dc:title>
  <dc:creator>carolina silva</dc:creator>
  <cp:lastModifiedBy>carolina silva</cp:lastModifiedBy>
  <cp:revision>5</cp:revision>
  <dcterms:created xsi:type="dcterms:W3CDTF">2015-10-10T04:05:38Z</dcterms:created>
  <dcterms:modified xsi:type="dcterms:W3CDTF">2015-10-10T04:37:41Z</dcterms:modified>
</cp:coreProperties>
</file>