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52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35921FB2-FC61-4B8A-A78F-E9483D924B2C}" type="datetimeFigureOut">
              <a:rPr lang="es-ES" smtClean="0"/>
              <a:t>10/11/2015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C1EE9BF-4D26-4FFF-AF49-41DCA7B0C7BE}" type="slidenum">
              <a:rPr lang="es-ES" smtClean="0"/>
              <a:t>‹Nº›</a:t>
            </a:fld>
            <a:endParaRPr lang="es-ES"/>
          </a:p>
        </p:txBody>
      </p:sp>
    </p:spTree>
  </p:cSld>
  <p:clrMapOvr>
    <a:masterClrMapping/>
  </p:clrMapOvr>
  <p:transition>
    <p:wheel spokes="8"/>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5921FB2-FC61-4B8A-A78F-E9483D924B2C}" type="datetimeFigureOut">
              <a:rPr lang="es-ES" smtClean="0"/>
              <a:t>10/11/2015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C1EE9BF-4D26-4FFF-AF49-41DCA7B0C7BE}" type="slidenum">
              <a:rPr lang="es-ES" smtClean="0"/>
              <a:t>‹Nº›</a:t>
            </a:fld>
            <a:endParaRPr lang="es-ES"/>
          </a:p>
        </p:txBody>
      </p:sp>
    </p:spTree>
  </p:cSld>
  <p:clrMapOvr>
    <a:masterClrMapping/>
  </p:clrMapOvr>
  <p:transition>
    <p:wheel spokes="8"/>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5921FB2-FC61-4B8A-A78F-E9483D924B2C}" type="datetimeFigureOut">
              <a:rPr lang="es-ES" smtClean="0"/>
              <a:t>10/11/2015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C1EE9BF-4D26-4FFF-AF49-41DCA7B0C7BE}" type="slidenum">
              <a:rPr lang="es-ES" smtClean="0"/>
              <a:t>‹Nº›</a:t>
            </a:fld>
            <a:endParaRPr lang="es-ES"/>
          </a:p>
        </p:txBody>
      </p:sp>
    </p:spTree>
  </p:cSld>
  <p:clrMapOvr>
    <a:masterClrMapping/>
  </p:clrMapOvr>
  <p:transition>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5921FB2-FC61-4B8A-A78F-E9483D924B2C}" type="datetimeFigureOut">
              <a:rPr lang="es-ES" smtClean="0"/>
              <a:t>10/11/2015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C1EE9BF-4D26-4FFF-AF49-41DCA7B0C7BE}" type="slidenum">
              <a:rPr lang="es-ES" smtClean="0"/>
              <a:t>‹Nº›</a:t>
            </a:fld>
            <a:endParaRPr lang="es-ES"/>
          </a:p>
        </p:txBody>
      </p:sp>
    </p:spTree>
  </p:cSld>
  <p:clrMapOvr>
    <a:masterClrMapping/>
  </p:clrMapOvr>
  <p:transition>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5921FB2-FC61-4B8A-A78F-E9483D924B2C}" type="datetimeFigureOut">
              <a:rPr lang="es-ES" smtClean="0"/>
              <a:t>10/11/2015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C1EE9BF-4D26-4FFF-AF49-41DCA7B0C7BE}" type="slidenum">
              <a:rPr lang="es-ES" smtClean="0"/>
              <a:t>‹Nº›</a:t>
            </a:fld>
            <a:endParaRPr lang="es-ES"/>
          </a:p>
        </p:txBody>
      </p:sp>
    </p:spTree>
  </p:cSld>
  <p:clrMapOvr>
    <a:masterClrMapping/>
  </p:clrMapOvr>
  <p:transition>
    <p:wheel spokes="8"/>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35921FB2-FC61-4B8A-A78F-E9483D924B2C}" type="datetimeFigureOut">
              <a:rPr lang="es-ES" smtClean="0"/>
              <a:t>10/11/2015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C1EE9BF-4D26-4FFF-AF49-41DCA7B0C7BE}" type="slidenum">
              <a:rPr lang="es-ES" smtClean="0"/>
              <a:t>‹Nº›</a:t>
            </a:fld>
            <a:endParaRPr lang="es-ES"/>
          </a:p>
        </p:txBody>
      </p:sp>
    </p:spTree>
  </p:cSld>
  <p:clrMapOvr>
    <a:masterClrMapping/>
  </p:clrMapOvr>
  <p:transition>
    <p:wheel spokes="8"/>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35921FB2-FC61-4B8A-A78F-E9483D924B2C}" type="datetimeFigureOut">
              <a:rPr lang="es-ES" smtClean="0"/>
              <a:t>10/11/2015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2C1EE9BF-4D26-4FFF-AF49-41DCA7B0C7BE}" type="slidenum">
              <a:rPr lang="es-ES" smtClean="0"/>
              <a:t>‹Nº›</a:t>
            </a:fld>
            <a:endParaRPr lang="es-ES"/>
          </a:p>
        </p:txBody>
      </p:sp>
    </p:spTree>
  </p:cSld>
  <p:clrMapOvr>
    <a:masterClrMapping/>
  </p:clrMapOvr>
  <p:transition>
    <p:wheel spokes="8"/>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35921FB2-FC61-4B8A-A78F-E9483D924B2C}" type="datetimeFigureOut">
              <a:rPr lang="es-ES" smtClean="0"/>
              <a:t>10/11/2015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2C1EE9BF-4D26-4FFF-AF49-41DCA7B0C7BE}" type="slidenum">
              <a:rPr lang="es-ES" smtClean="0"/>
              <a:t>‹Nº›</a:t>
            </a:fld>
            <a:endParaRPr lang="es-ES"/>
          </a:p>
        </p:txBody>
      </p:sp>
    </p:spTree>
  </p:cSld>
  <p:clrMapOvr>
    <a:masterClrMapping/>
  </p:clrMapOvr>
  <p:transition>
    <p:wheel spokes="8"/>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5921FB2-FC61-4B8A-A78F-E9483D924B2C}" type="datetimeFigureOut">
              <a:rPr lang="es-ES" smtClean="0"/>
              <a:t>10/11/2015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2C1EE9BF-4D26-4FFF-AF49-41DCA7B0C7BE}" type="slidenum">
              <a:rPr lang="es-ES" smtClean="0"/>
              <a:t>‹Nº›</a:t>
            </a:fld>
            <a:endParaRPr lang="es-ES"/>
          </a:p>
        </p:txBody>
      </p:sp>
    </p:spTree>
  </p:cSld>
  <p:clrMapOvr>
    <a:masterClrMapping/>
  </p:clrMapOvr>
  <p:transition>
    <p:wheel spokes="8"/>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5921FB2-FC61-4B8A-A78F-E9483D924B2C}" type="datetimeFigureOut">
              <a:rPr lang="es-ES" smtClean="0"/>
              <a:t>10/11/2015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C1EE9BF-4D26-4FFF-AF49-41DCA7B0C7BE}" type="slidenum">
              <a:rPr lang="es-ES" smtClean="0"/>
              <a:t>‹Nº›</a:t>
            </a:fld>
            <a:endParaRPr lang="es-ES"/>
          </a:p>
        </p:txBody>
      </p:sp>
    </p:spTree>
  </p:cSld>
  <p:clrMapOvr>
    <a:masterClrMapping/>
  </p:clrMapOvr>
  <p:transition>
    <p:wheel spokes="8"/>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5921FB2-FC61-4B8A-A78F-E9483D924B2C}" type="datetimeFigureOut">
              <a:rPr lang="es-ES" smtClean="0"/>
              <a:t>10/11/2015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C1EE9BF-4D26-4FFF-AF49-41DCA7B0C7BE}" type="slidenum">
              <a:rPr lang="es-ES" smtClean="0"/>
              <a:t>‹Nº›</a:t>
            </a:fld>
            <a:endParaRPr lang="es-ES"/>
          </a:p>
        </p:txBody>
      </p:sp>
    </p:spTree>
  </p:cSld>
  <p:clrMapOvr>
    <a:masterClrMapping/>
  </p:clrMapOvr>
  <p:transition>
    <p:wheel spokes="8"/>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21FB2-FC61-4B8A-A78F-E9483D924B2C}" type="datetimeFigureOut">
              <a:rPr lang="es-ES" smtClean="0"/>
              <a:t>10/11/2015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EE9BF-4D26-4FFF-AF49-41DCA7B0C7BE}"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heel spokes="8"/>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scene3d>
              <a:camera prst="orthographicFront"/>
              <a:lightRig rig="balanced" dir="t">
                <a:rot lat="0" lon="0" rev="2100000"/>
              </a:lightRig>
            </a:scene3d>
            <a:sp3d extrusionH="57150" prstMaterial="metal">
              <a:bevelT w="38100" h="25400"/>
              <a:contourClr>
                <a:schemeClr val="bg2"/>
              </a:contourClr>
            </a:sp3d>
          </a:bodyPr>
          <a:lstStyle/>
          <a:p>
            <a:r>
              <a:rPr lang="es-ES" b="1" dirty="0" smtClean="0">
                <a:ln w="50800"/>
                <a:solidFill>
                  <a:schemeClr val="bg1"/>
                </a:solidFill>
                <a:latin typeface="Book Antiqua" pitchFamily="18" charset="0"/>
              </a:rPr>
              <a:t>Causa de los </a:t>
            </a:r>
            <a:br>
              <a:rPr lang="es-ES" b="1" dirty="0" smtClean="0">
                <a:ln w="50800"/>
                <a:solidFill>
                  <a:schemeClr val="bg1"/>
                </a:solidFill>
                <a:latin typeface="Book Antiqua" pitchFamily="18" charset="0"/>
              </a:rPr>
            </a:br>
            <a:r>
              <a:rPr lang="es-ES" b="1" dirty="0" smtClean="0">
                <a:ln w="50800"/>
                <a:solidFill>
                  <a:schemeClr val="bg1"/>
                </a:solidFill>
                <a:latin typeface="Book Antiqua" pitchFamily="18" charset="0"/>
              </a:rPr>
              <a:t>paros portuarios</a:t>
            </a:r>
            <a:endParaRPr lang="es-ES" b="1" dirty="0">
              <a:ln w="50800"/>
              <a:solidFill>
                <a:schemeClr val="bg1"/>
              </a:solidFill>
              <a:latin typeface="Book Antiqua" pitchFamily="18" charset="0"/>
            </a:endParaRPr>
          </a:p>
        </p:txBody>
      </p:sp>
      <p:sp>
        <p:nvSpPr>
          <p:cNvPr id="3" name="2 Subtítulo"/>
          <p:cNvSpPr>
            <a:spLocks noGrp="1"/>
          </p:cNvSpPr>
          <p:nvPr>
            <p:ph type="subTitle" idx="1"/>
          </p:nvPr>
        </p:nvSpPr>
        <p:spPr>
          <a:xfrm rot="20590525">
            <a:off x="584191" y="3453726"/>
            <a:ext cx="6400800" cy="1752600"/>
          </a:xfrm>
        </p:spPr>
        <p:txBody>
          <a:bodyPr>
            <a:normAutofit lnSpcReduction="10000"/>
            <a:scene3d>
              <a:camera prst="orthographicFront"/>
              <a:lightRig rig="threePt" dir="t"/>
            </a:scene3d>
            <a:sp3d extrusionH="57150">
              <a:bevelT w="38100" h="38100" prst="slope"/>
            </a:sp3d>
          </a:bodyPr>
          <a:lstStyle/>
          <a:p>
            <a:pPr algn="l"/>
            <a:endParaRPr lang="es-ES" sz="2000" i="1" dirty="0" smtClean="0">
              <a:ln>
                <a:solidFill>
                  <a:srgbClr val="92D050"/>
                </a:solidFill>
              </a:ln>
              <a:solidFill>
                <a:srgbClr val="92D050"/>
              </a:solidFill>
              <a:effectLst>
                <a:innerShdw blurRad="63500" dist="50800" dir="18900000">
                  <a:prstClr val="black">
                    <a:alpha val="50000"/>
                  </a:prstClr>
                </a:innerShdw>
              </a:effectLst>
              <a:latin typeface="Arial" pitchFamily="34" charset="0"/>
              <a:cs typeface="Arial" pitchFamily="34" charset="0"/>
            </a:endParaRPr>
          </a:p>
          <a:p>
            <a:pPr algn="l"/>
            <a:endParaRPr lang="es-ES" sz="2000" i="1" dirty="0" smtClean="0">
              <a:ln>
                <a:solidFill>
                  <a:srgbClr val="92D050"/>
                </a:solidFill>
              </a:ln>
              <a:solidFill>
                <a:srgbClr val="92D050"/>
              </a:solidFill>
              <a:effectLst>
                <a:innerShdw blurRad="63500" dist="50800" dir="18900000">
                  <a:prstClr val="black">
                    <a:alpha val="50000"/>
                  </a:prstClr>
                </a:innerShdw>
              </a:effectLst>
              <a:latin typeface="Arial" pitchFamily="34" charset="0"/>
              <a:cs typeface="Arial" pitchFamily="34" charset="0"/>
            </a:endParaRPr>
          </a:p>
          <a:p>
            <a:pPr algn="l"/>
            <a:endParaRPr lang="es-ES" sz="2000" i="1" dirty="0">
              <a:ln>
                <a:solidFill>
                  <a:srgbClr val="92D050"/>
                </a:solidFill>
              </a:ln>
              <a:solidFill>
                <a:srgbClr val="92D050"/>
              </a:solidFill>
              <a:effectLst>
                <a:innerShdw blurRad="63500" dist="50800" dir="18900000">
                  <a:prstClr val="black">
                    <a:alpha val="50000"/>
                  </a:prstClr>
                </a:innerShdw>
              </a:effectLst>
              <a:latin typeface="Arial" pitchFamily="34" charset="0"/>
              <a:cs typeface="Arial" pitchFamily="34" charset="0"/>
            </a:endParaRPr>
          </a:p>
          <a:p>
            <a:pPr algn="l"/>
            <a:r>
              <a:rPr lang="es-ES" sz="2000" b="1" i="1" dirty="0" smtClean="0">
                <a:ln w="900" cmpd="sng">
                  <a:solidFill>
                    <a:srgbClr val="92D050"/>
                  </a:solidFill>
                  <a:prstDash val="solid"/>
                </a:ln>
                <a:solidFill>
                  <a:srgbClr val="92D050"/>
                </a:solidFill>
                <a:effectLst>
                  <a:glow rad="139700">
                    <a:schemeClr val="accent2">
                      <a:satMod val="175000"/>
                      <a:alpha val="40000"/>
                    </a:schemeClr>
                  </a:glow>
                  <a:innerShdw blurRad="63500" dist="50800" dir="18900000">
                    <a:prstClr val="black">
                      <a:alpha val="50000"/>
                    </a:prstClr>
                  </a:innerShdw>
                </a:effectLst>
                <a:latin typeface="Arial" pitchFamily="34" charset="0"/>
                <a:cs typeface="Arial" pitchFamily="34" charset="0"/>
              </a:rPr>
              <a:t>Javier Oivares</a:t>
            </a:r>
          </a:p>
          <a:p>
            <a:pPr algn="l"/>
            <a:r>
              <a:rPr lang="es-ES" sz="2000" b="1" i="1" dirty="0" smtClean="0">
                <a:ln w="900" cmpd="sng">
                  <a:solidFill>
                    <a:srgbClr val="92D050"/>
                  </a:solidFill>
                  <a:prstDash val="solid"/>
                </a:ln>
                <a:solidFill>
                  <a:srgbClr val="92D050"/>
                </a:solidFill>
                <a:effectLst>
                  <a:glow rad="139700">
                    <a:schemeClr val="accent2">
                      <a:satMod val="175000"/>
                      <a:alpha val="40000"/>
                    </a:schemeClr>
                  </a:glow>
                  <a:innerShdw blurRad="63500" dist="50800" dir="18900000">
                    <a:prstClr val="black">
                      <a:alpha val="50000"/>
                    </a:prstClr>
                  </a:innerShdw>
                </a:effectLst>
                <a:latin typeface="Arial" pitchFamily="34" charset="0"/>
                <a:cs typeface="Arial" pitchFamily="34" charset="0"/>
              </a:rPr>
              <a:t>TNS en Prevención de Riesgos</a:t>
            </a:r>
            <a:endParaRPr lang="es-ES" sz="2000" b="1" i="1" dirty="0">
              <a:ln w="900" cmpd="sng">
                <a:solidFill>
                  <a:srgbClr val="92D050"/>
                </a:solidFill>
                <a:prstDash val="solid"/>
              </a:ln>
              <a:solidFill>
                <a:srgbClr val="92D050"/>
              </a:solidFill>
              <a:effectLst>
                <a:glow rad="139700">
                  <a:schemeClr val="accent2">
                    <a:satMod val="175000"/>
                    <a:alpha val="40000"/>
                  </a:schemeClr>
                </a:glow>
                <a:innerShdw blurRad="63500" dist="50800" dir="18900000">
                  <a:prstClr val="black">
                    <a:alpha val="50000"/>
                  </a:prstClr>
                </a:innerShdw>
              </a:effectLst>
              <a:latin typeface="Arial" pitchFamily="34" charset="0"/>
              <a:cs typeface="Arial" pitchFamily="34" charset="0"/>
            </a:endParaRPr>
          </a:p>
        </p:txBody>
      </p:sp>
    </p:spTree>
  </p:cSld>
  <p:clrMapOvr>
    <a:masterClrMapping/>
  </p:clrMapOvr>
  <p:transition spd="med">
    <p:wheel spokes="8"/>
    <p:sndAc>
      <p:stSnd>
        <p:snd r:embed="rId2" name="drumroll.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600" i="1" dirty="0" smtClean="0">
                <a:solidFill>
                  <a:schemeClr val="accent2">
                    <a:lumMod val="40000"/>
                    <a:lumOff val="60000"/>
                  </a:schemeClr>
                </a:solidFill>
                <a:latin typeface="Arial" pitchFamily="34" charset="0"/>
                <a:cs typeface="Arial" pitchFamily="34" charset="0"/>
              </a:rPr>
              <a:t>¿Qué es un paro portuario?</a:t>
            </a:r>
            <a:endParaRPr lang="es-ES" sz="3600" i="1" dirty="0">
              <a:solidFill>
                <a:schemeClr val="accent2">
                  <a:lumMod val="40000"/>
                  <a:lumOff val="60000"/>
                </a:schemeClr>
              </a:solidFill>
              <a:latin typeface="Arial" pitchFamily="34" charset="0"/>
              <a:cs typeface="Arial" pitchFamily="34" charset="0"/>
            </a:endParaRPr>
          </a:p>
        </p:txBody>
      </p:sp>
      <p:pic>
        <p:nvPicPr>
          <p:cNvPr id="1026" name="Picture 2" descr="C:\Archivos de programa\Microsoft Office\MEDIA\CAGCAT10\j0196164.wmf"/>
          <p:cNvPicPr>
            <a:picLocks noGrp="1" noChangeAspect="1" noChangeArrowheads="1"/>
          </p:cNvPicPr>
          <p:nvPr>
            <p:ph idx="1"/>
          </p:nvPr>
        </p:nvPicPr>
        <p:blipFill>
          <a:blip r:embed="rId2" cstate="print"/>
          <a:srcRect/>
          <a:stretch>
            <a:fillRect/>
          </a:stretch>
        </p:blipFill>
        <p:spPr bwMode="auto">
          <a:xfrm>
            <a:off x="2555776" y="1972843"/>
            <a:ext cx="3600400" cy="2734787"/>
          </a:xfrm>
          <a:prstGeom prst="rect">
            <a:avLst/>
          </a:prstGeom>
          <a:ln w="127000" cap="rnd">
            <a:noFill/>
          </a:ln>
          <a:effectLst>
            <a:outerShdw blurRad="50800" dist="38100" dir="13500000" algn="b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4000" i="1" dirty="0">
                <a:solidFill>
                  <a:schemeClr val="accent2">
                    <a:lumMod val="40000"/>
                    <a:lumOff val="60000"/>
                  </a:schemeClr>
                </a:solidFill>
                <a:latin typeface="Arial" pitchFamily="34" charset="0"/>
                <a:cs typeface="Arial" pitchFamily="34" charset="0"/>
              </a:rPr>
              <a:t>Causas de los paros </a:t>
            </a:r>
            <a:r>
              <a:rPr lang="es-ES" sz="4000" i="1" dirty="0" smtClean="0">
                <a:solidFill>
                  <a:schemeClr val="accent2">
                    <a:lumMod val="40000"/>
                    <a:lumOff val="60000"/>
                  </a:schemeClr>
                </a:solidFill>
                <a:latin typeface="Arial" pitchFamily="34" charset="0"/>
                <a:cs typeface="Arial" pitchFamily="34" charset="0"/>
              </a:rPr>
              <a:t>portuarios:</a:t>
            </a:r>
            <a:r>
              <a:rPr lang="es-ES" dirty="0"/>
              <a:t/>
            </a:r>
            <a:br>
              <a:rPr lang="es-ES" dirty="0"/>
            </a:br>
            <a:endParaRPr lang="es-ES" dirty="0"/>
          </a:p>
        </p:txBody>
      </p:sp>
      <p:sp>
        <p:nvSpPr>
          <p:cNvPr id="3" name="2 Marcador de contenido"/>
          <p:cNvSpPr>
            <a:spLocks noGrp="1"/>
          </p:cNvSpPr>
          <p:nvPr>
            <p:ph idx="1"/>
          </p:nvPr>
        </p:nvSpPr>
        <p:spPr/>
        <p:txBody>
          <a:bodyPr>
            <a:normAutofit/>
          </a:bodyPr>
          <a:lstStyle/>
          <a:p>
            <a:pPr algn="just">
              <a:buNone/>
            </a:pPr>
            <a:r>
              <a:rPr lang="es-ES" sz="2000" dirty="0">
                <a:latin typeface="Bodoni" pitchFamily="18" charset="0"/>
              </a:rPr>
              <a:t>Un paro portuario es muy importante, porque como sabrán, hoy en día todo es importado o exportado, mercancías extranjeras y mercancías de Latinoamérica , todas para un fin de negocios. El paro portuario en si es la fuente de poder del negocio, ya que si este ocurre la mercancía no puede ni entrar ni salir del país, y eso perjudica a los clientes ya que tienen importantes perdidas sobre todo a los exportadores e importadores de frutas.</a:t>
            </a:r>
          </a:p>
          <a:p>
            <a:pPr>
              <a:buNone/>
            </a:pPr>
            <a:endParaRPr lang="es-ES" dirty="0"/>
          </a:p>
        </p:txBody>
      </p:sp>
      <p:pic>
        <p:nvPicPr>
          <p:cNvPr id="2050" name="Picture 2" descr="C:\Archivos de programa\Microsoft Office\MEDIA\CAGCAT10\j0234657.wmf"/>
          <p:cNvPicPr>
            <a:picLocks noChangeAspect="1" noChangeArrowheads="1"/>
          </p:cNvPicPr>
          <p:nvPr/>
        </p:nvPicPr>
        <p:blipFill>
          <a:blip r:embed="rId2" cstate="print"/>
          <a:srcRect/>
          <a:stretch>
            <a:fillRect/>
          </a:stretch>
        </p:blipFill>
        <p:spPr bwMode="auto">
          <a:xfrm>
            <a:off x="5508104" y="3789040"/>
            <a:ext cx="2217642" cy="2304256"/>
          </a:xfrm>
          <a:prstGeom prst="rect">
            <a:avLst/>
          </a:prstGeom>
          <a:ln>
            <a:noFill/>
          </a:ln>
          <a:effectLst>
            <a:outerShdw blurRad="190500" algn="tl" rotWithShape="0">
              <a:srgbClr val="000000">
                <a:alpha val="70000"/>
              </a:srgbClr>
            </a:outerShdw>
          </a:effectLst>
        </p:spPr>
      </p:pic>
    </p:spTree>
  </p:cSld>
  <p:clrMapOvr>
    <a:masterClrMapping/>
  </p:clrMapOvr>
  <p:transition>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loud"/>
          <p:cNvSpPr>
            <a:spLocks noGrp="1" noChangeAspect="1" noEditPoints="1" noChangeArrowheads="1"/>
          </p:cNvSpPr>
          <p:nvPr>
            <p:ph idx="1"/>
          </p:nvPr>
        </p:nvSpPr>
        <p:spPr bwMode="auto">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1">
              <a:lumMod val="65000"/>
            </a:schemeClr>
          </a:solidFill>
          <a:ln w="9525">
            <a:solidFill>
              <a:schemeClr val="accent2">
                <a:lumMod val="50000"/>
              </a:schemeClr>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buNone/>
            </a:pPr>
            <a:endParaRPr lang="es-ES" dirty="0"/>
          </a:p>
          <a:p>
            <a:pPr algn="ctr">
              <a:buNone/>
            </a:pPr>
            <a:r>
              <a:rPr lang="es-ES" sz="8800" dirty="0" smtClean="0"/>
              <a:t>   ¿?</a:t>
            </a:r>
            <a:endParaRPr lang="es-ES" sz="8800" dirty="0"/>
          </a:p>
        </p:txBody>
      </p:sp>
      <p:sp>
        <p:nvSpPr>
          <p:cNvPr id="2" name="1 Título"/>
          <p:cNvSpPr>
            <a:spLocks noGrp="1"/>
          </p:cNvSpPr>
          <p:nvPr>
            <p:ph type="title"/>
          </p:nvPr>
        </p:nvSpPr>
        <p:spPr/>
        <p:txBody>
          <a:bodyPr>
            <a:normAutofit/>
          </a:bodyPr>
          <a:lstStyle/>
          <a:p>
            <a:r>
              <a:rPr lang="es-ES" sz="3600" i="1" dirty="0" smtClean="0">
                <a:solidFill>
                  <a:schemeClr val="accent2">
                    <a:lumMod val="40000"/>
                    <a:lumOff val="60000"/>
                  </a:schemeClr>
                </a:solidFill>
                <a:latin typeface="Arial" pitchFamily="34" charset="0"/>
                <a:cs typeface="Arial" pitchFamily="34" charset="0"/>
              </a:rPr>
              <a:t>¿A quienes perjudica?</a:t>
            </a:r>
            <a:endParaRPr lang="es-ES" sz="3600" i="1" dirty="0">
              <a:solidFill>
                <a:schemeClr val="accent2">
                  <a:lumMod val="40000"/>
                  <a:lumOff val="60000"/>
                </a:schemeClr>
              </a:solidFill>
              <a:latin typeface="Arial" pitchFamily="34" charset="0"/>
              <a:cs typeface="Arial" pitchFamily="34" charset="0"/>
            </a:endParaRPr>
          </a:p>
        </p:txBody>
      </p:sp>
    </p:spTree>
  </p:cSld>
  <p:clrMapOvr>
    <a:masterClrMapping/>
  </p:clrMapOvr>
  <p:transition>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600" i="1" dirty="0" smtClean="0">
                <a:solidFill>
                  <a:schemeClr val="accent2">
                    <a:lumMod val="40000"/>
                    <a:lumOff val="60000"/>
                  </a:schemeClr>
                </a:solidFill>
                <a:latin typeface="Arial" pitchFamily="34" charset="0"/>
                <a:cs typeface="Arial" pitchFamily="34" charset="0"/>
              </a:rPr>
              <a:t>¿Qué medidas tomar en caso de un paro portuario?</a:t>
            </a:r>
            <a:endParaRPr lang="es-ES" sz="3600" i="1" dirty="0">
              <a:solidFill>
                <a:schemeClr val="accent2">
                  <a:lumMod val="40000"/>
                  <a:lumOff val="60000"/>
                </a:schemeClr>
              </a:solidFill>
              <a:latin typeface="Arial" pitchFamily="34" charset="0"/>
              <a:cs typeface="Arial" pitchFamily="34" charset="0"/>
            </a:endParaRPr>
          </a:p>
        </p:txBody>
      </p:sp>
      <p:sp>
        <p:nvSpPr>
          <p:cNvPr id="3" name="2 Marcador de contenido"/>
          <p:cNvSpPr>
            <a:spLocks noGrp="1"/>
          </p:cNvSpPr>
          <p:nvPr>
            <p:ph idx="1"/>
          </p:nvPr>
        </p:nvSpPr>
        <p:spPr/>
        <p:txBody>
          <a:bodyPr>
            <a:normAutofit/>
          </a:bodyPr>
          <a:lstStyle/>
          <a:p>
            <a:pPr>
              <a:buNone/>
            </a:pPr>
            <a:r>
              <a:rPr lang="es-ES" sz="2400" dirty="0" smtClean="0">
                <a:latin typeface="Bodoni" pitchFamily="18" charset="0"/>
              </a:rPr>
              <a:t>Normalmente hoy en día los paros portuarios ya no se dan muy a menudo, pero en caso de aquel, lo principal que si eres el jefe de los trabajadores portuarios, debes poder convencerlos muy bien, ya sea aceptando lo que ellos piden, o también generarles nuevas propuestas de trabajo y nuevos cambios y rotaciones de turnos.</a:t>
            </a:r>
          </a:p>
          <a:p>
            <a:pPr>
              <a:buNone/>
            </a:pPr>
            <a:endParaRPr lang="es-ES" sz="2400" dirty="0">
              <a:latin typeface="Bodoni" pitchFamily="18" charset="0"/>
            </a:endParaRPr>
          </a:p>
          <a:p>
            <a:pPr>
              <a:buNone/>
            </a:pPr>
            <a:endParaRPr lang="es-ES" sz="2400" dirty="0">
              <a:latin typeface="Bodoni" pitchFamily="18" charset="0"/>
            </a:endParaRPr>
          </a:p>
        </p:txBody>
      </p:sp>
      <p:pic>
        <p:nvPicPr>
          <p:cNvPr id="4099" name="Picture 3" descr="C:\Archivos de programa\Microsoft Office\MEDIA\CAGCAT10\j0291984.wmf"/>
          <p:cNvPicPr>
            <a:picLocks noChangeAspect="1" noChangeArrowheads="1"/>
          </p:cNvPicPr>
          <p:nvPr/>
        </p:nvPicPr>
        <p:blipFill>
          <a:blip r:embed="rId2" cstate="print"/>
          <a:srcRect/>
          <a:stretch>
            <a:fillRect/>
          </a:stretch>
        </p:blipFill>
        <p:spPr bwMode="auto">
          <a:xfrm>
            <a:off x="899592" y="4221088"/>
            <a:ext cx="1807769" cy="1913839"/>
          </a:xfrm>
          <a:prstGeom prst="rect">
            <a:avLst/>
          </a:prstGeom>
          <a:noFill/>
        </p:spPr>
      </p:pic>
      <p:pic>
        <p:nvPicPr>
          <p:cNvPr id="4100" name="Picture 4" descr="C:\Archivos de programa\Microsoft Office\MEDIA\CAGCAT10\j0300840.wmf"/>
          <p:cNvPicPr>
            <a:picLocks noChangeAspect="1" noChangeArrowheads="1"/>
          </p:cNvPicPr>
          <p:nvPr/>
        </p:nvPicPr>
        <p:blipFill>
          <a:blip r:embed="rId3" cstate="print"/>
          <a:srcRect/>
          <a:stretch>
            <a:fillRect/>
          </a:stretch>
        </p:blipFill>
        <p:spPr bwMode="auto">
          <a:xfrm>
            <a:off x="6228184" y="4149080"/>
            <a:ext cx="1815084" cy="1528877"/>
          </a:xfrm>
          <a:prstGeom prst="rect">
            <a:avLst/>
          </a:prstGeom>
          <a:noFill/>
        </p:spPr>
      </p:pic>
    </p:spTree>
  </p:cSld>
  <p:clrMapOvr>
    <a:masterClrMapping/>
  </p:clrMapOvr>
  <p:transition>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40000"/>
                <a:satMod val="350000"/>
              </a:schemeClr>
            </a:gs>
            <a:gs pos="40000">
              <a:schemeClr val="bg2">
                <a:tint val="45000"/>
                <a:shade val="99000"/>
                <a:satMod val="350000"/>
              </a:schemeClr>
            </a:gs>
            <a:gs pos="100000">
              <a:schemeClr val="bg2">
                <a:shade val="20000"/>
                <a:satMod val="25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5" name="4 Título"/>
          <p:cNvSpPr>
            <a:spLocks noGrp="1"/>
          </p:cNvSpPr>
          <p:nvPr>
            <p:ph type="title"/>
          </p:nvPr>
        </p:nvSpPr>
        <p:spPr>
          <a:xfrm>
            <a:off x="251520" y="1484784"/>
            <a:ext cx="8229600" cy="1143000"/>
          </a:xfrm>
        </p:spPr>
        <p:txBody>
          <a:bodyPr>
            <a:normAutofit fontScale="90000"/>
          </a:bodyPr>
          <a:lstStyle/>
          <a:p>
            <a:r>
              <a:rPr lang="es-ES" dirty="0" smtClean="0"/>
              <a:t> Gracias por su </a:t>
            </a:r>
            <a:br>
              <a:rPr lang="es-ES" dirty="0" smtClean="0"/>
            </a:br>
            <a:r>
              <a:rPr lang="es-ES" dirty="0" smtClean="0"/>
              <a:t>Atención…</a:t>
            </a:r>
            <a:br>
              <a:rPr lang="es-ES" dirty="0" smtClean="0"/>
            </a:br>
            <a:endParaRPr lang="es-ES" dirty="0"/>
          </a:p>
        </p:txBody>
      </p:sp>
      <p:sp>
        <p:nvSpPr>
          <p:cNvPr id="3" name="2 Marcador de contenido"/>
          <p:cNvSpPr>
            <a:spLocks noGrp="1"/>
          </p:cNvSpPr>
          <p:nvPr>
            <p:ph idx="4294967295"/>
          </p:nvPr>
        </p:nvSpPr>
        <p:spPr>
          <a:xfrm>
            <a:off x="0" y="1600200"/>
            <a:ext cx="8229600" cy="4525963"/>
          </a:xfrm>
        </p:spPr>
        <p:txBody>
          <a:bodyPr/>
          <a:lstStyle/>
          <a:p>
            <a:pPr algn="ctr">
              <a:buNone/>
            </a:pPr>
            <a:endParaRPr lang="es-ES" dirty="0" smtClean="0"/>
          </a:p>
          <a:p>
            <a:pPr algn="ctr">
              <a:buNone/>
            </a:pPr>
            <a:r>
              <a:rPr lang="es-ES" dirty="0" smtClean="0"/>
              <a:t>     </a:t>
            </a:r>
          </a:p>
          <a:p>
            <a:pPr algn="ctr">
              <a:buNone/>
            </a:pPr>
            <a:endParaRPr lang="es-ES" dirty="0"/>
          </a:p>
        </p:txBody>
      </p:sp>
      <p:pic>
        <p:nvPicPr>
          <p:cNvPr id="5122" name="Picture 2" descr="C:\Archivos de programa\Microsoft Office\MEDIA\CAGCAT10\j0302953.jpg"/>
          <p:cNvPicPr>
            <a:picLocks noChangeAspect="1" noChangeArrowheads="1"/>
          </p:cNvPicPr>
          <p:nvPr/>
        </p:nvPicPr>
        <p:blipFill>
          <a:blip r:embed="rId2" cstate="print"/>
          <a:srcRect/>
          <a:stretch>
            <a:fillRect/>
          </a:stretch>
        </p:blipFill>
        <p:spPr bwMode="auto">
          <a:xfrm>
            <a:off x="3059832" y="2276872"/>
            <a:ext cx="2609088" cy="3657600"/>
          </a:xfrm>
          <a:prstGeom prst="rect">
            <a:avLst/>
          </a:prstGeom>
          <a:noFill/>
          <a:effectLst>
            <a:softEdge rad="635000"/>
          </a:effectLst>
        </p:spPr>
      </p:pic>
    </p:spTree>
  </p:cSld>
  <p:clrMapOvr>
    <a:masterClrMapping/>
  </p:clrMapOvr>
  <p:transition>
    <p:wheel spokes="8"/>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37</TotalTime>
  <Words>192</Words>
  <Application>Microsoft Office PowerPoint</Application>
  <PresentationFormat>Presentación en pantalla (4:3)</PresentationFormat>
  <Paragraphs>17</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Tema de Office</vt:lpstr>
      <vt:lpstr>Causa de los  paros portuarios</vt:lpstr>
      <vt:lpstr>¿Qué es un paro portuario?</vt:lpstr>
      <vt:lpstr>Causas de los paros portuarios: </vt:lpstr>
      <vt:lpstr>¿A quienes perjudica?</vt:lpstr>
      <vt:lpstr>¿Qué medidas tomar en caso de un paro portuario?</vt:lpstr>
      <vt:lpstr> Gracias por su  Atención…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 de los  paros portuarios</dc:title>
  <dc:creator> </dc:creator>
  <cp:lastModifiedBy> </cp:lastModifiedBy>
  <cp:revision>4</cp:revision>
  <dcterms:created xsi:type="dcterms:W3CDTF">2015-11-10T18:48:19Z</dcterms:created>
  <dcterms:modified xsi:type="dcterms:W3CDTF">2015-11-10T19:25:33Z</dcterms:modified>
</cp:coreProperties>
</file>