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  <p:sldMasterId id="2147483946" r:id="rId2"/>
  </p:sldMasterIdLst>
  <p:sldIdLst>
    <p:sldId id="256" r:id="rId3"/>
    <p:sldId id="257" r:id="rId4"/>
    <p:sldId id="259" r:id="rId5"/>
    <p:sldId id="262" r:id="rId6"/>
    <p:sldId id="261" r:id="rId7"/>
    <p:sldId id="264" r:id="rId8"/>
    <p:sldId id="258" r:id="rId9"/>
    <p:sldId id="265" r:id="rId10"/>
    <p:sldId id="266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434" autoAdjust="0"/>
  </p:normalViewPr>
  <p:slideViewPr>
    <p:cSldViewPr snapToGrid="0">
      <p:cViewPr>
        <p:scale>
          <a:sx n="72" d="100"/>
          <a:sy n="72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71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015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849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3648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2031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6582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2585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400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8632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5686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122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578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4810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7449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166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51130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3251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5841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6999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19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110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305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2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733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460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308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791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CD75-11A0-4FF3-8289-D295242AF37C}" type="datetimeFigureOut">
              <a:rPr lang="es-CL" smtClean="0"/>
              <a:t>13-11-2015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27AAF5-754C-43B1-A8EB-50F8F334B9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564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0800" y="101600"/>
            <a:ext cx="8547100" cy="1617662"/>
          </a:xfrm>
        </p:spPr>
        <p:txBody>
          <a:bodyPr>
            <a:normAutofit fontScale="90000"/>
          </a:bodyPr>
          <a:lstStyle/>
          <a:p>
            <a:r>
              <a:rPr lang="es-CL" sz="5400" dirty="0" smtClean="0"/>
              <a:t>Accidentes laborales en los procesos de la agricultura</a:t>
            </a:r>
            <a:endParaRPr lang="es-CL" sz="5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719262"/>
            <a:ext cx="11137900" cy="5024162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731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218941" y="1"/>
            <a:ext cx="8075053" cy="2224584"/>
          </a:xfrm>
        </p:spPr>
        <p:txBody>
          <a:bodyPr>
            <a:normAutofit fontScale="90000"/>
          </a:bodyPr>
          <a:lstStyle/>
          <a:p>
            <a:r>
              <a:rPr lang="es-CL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Agricultura : </a:t>
            </a:r>
            <a:r>
              <a:rPr lang="es-CL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la actividad Humana que requiere técnicas y conocimientos para cultivar la tierra </a:t>
            </a:r>
            <a:r>
              <a:rPr lang="es-CL" sz="2700" dirty="0" smtClean="0"/>
              <a:t/>
            </a:r>
            <a:br>
              <a:rPr lang="es-CL" sz="2700" dirty="0" smtClean="0"/>
            </a:br>
            <a:r>
              <a:rPr lang="es-CL" sz="2700" dirty="0"/>
              <a:t/>
            </a:r>
            <a:br>
              <a:rPr lang="es-CL" sz="2700" dirty="0"/>
            </a:br>
            <a:endParaRPr lang="es-CL" sz="2700" dirty="0"/>
          </a:p>
        </p:txBody>
      </p:sp>
      <p:sp>
        <p:nvSpPr>
          <p:cNvPr id="18" name="Marcador de contenido 17"/>
          <p:cNvSpPr>
            <a:spLocks noGrp="1"/>
          </p:cNvSpPr>
          <p:nvPr>
            <p:ph idx="1"/>
          </p:nvPr>
        </p:nvSpPr>
        <p:spPr>
          <a:xfrm>
            <a:off x="8039100" y="1016000"/>
            <a:ext cx="3697503" cy="33442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i="1" dirty="0" smtClean="0"/>
          </a:p>
          <a:p>
            <a:pPr marL="0" indent="0">
              <a:buNone/>
            </a:pPr>
            <a:endParaRPr lang="es-CL" i="1" dirty="0"/>
          </a:p>
          <a:p>
            <a:pPr marL="0" indent="0">
              <a:buNone/>
            </a:pPr>
            <a:r>
              <a:rPr lang="es-CL" i="1" dirty="0" smtClean="0"/>
              <a:t> </a:t>
            </a:r>
            <a:r>
              <a:rPr lang="es-CL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peligros existen en cada actividad ?</a:t>
            </a:r>
          </a:p>
          <a:p>
            <a:pPr marL="0" indent="0">
              <a:buNone/>
            </a:pPr>
            <a:endParaRPr lang="es-CL" i="1" dirty="0" smtClean="0"/>
          </a:p>
          <a:p>
            <a:pPr marL="0" indent="0">
              <a:buNone/>
            </a:pPr>
            <a:r>
              <a:rPr lang="es-CL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Podemos evitarlos?  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half" idx="2"/>
          </p:nvPr>
        </p:nvSpPr>
        <p:spPr>
          <a:xfrm>
            <a:off x="508001" y="1500389"/>
            <a:ext cx="3793544" cy="5205056"/>
          </a:xfrm>
        </p:spPr>
        <p:txBody>
          <a:bodyPr>
            <a:normAutofit fontScale="25000" lnSpcReduction="20000"/>
          </a:bodyPr>
          <a:lstStyle/>
          <a:p>
            <a:endParaRPr lang="es-CL" sz="9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L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PODA</a:t>
            </a:r>
            <a:r>
              <a:rPr lang="es-CL" sz="8000" dirty="0" smtClean="0"/>
              <a:t> </a:t>
            </a:r>
            <a:r>
              <a:rPr lang="es-CL" sz="8000" i="1" dirty="0" smtClean="0"/>
              <a:t>: Es un corte que tiene como finalidad el buen crecimiento del árbol</a:t>
            </a:r>
          </a:p>
          <a:p>
            <a:endParaRPr lang="es-CL" sz="8000" i="1" dirty="0" smtClean="0"/>
          </a:p>
          <a:p>
            <a:r>
              <a:rPr lang="es-CL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RALEO</a:t>
            </a:r>
            <a:r>
              <a:rPr lang="es-CL" sz="8000" dirty="0" smtClean="0"/>
              <a:t> :</a:t>
            </a:r>
            <a:r>
              <a:rPr lang="es-CL" sz="8000" i="1" dirty="0" smtClean="0"/>
              <a:t>consiste </a:t>
            </a:r>
            <a:r>
              <a:rPr lang="es-CL" sz="8000" i="1" dirty="0"/>
              <a:t>en la eliminación de frutos en exceso por vía manual </a:t>
            </a:r>
          </a:p>
          <a:p>
            <a:endParaRPr lang="es-CL" sz="8000" dirty="0" smtClean="0"/>
          </a:p>
          <a:p>
            <a:endParaRPr lang="es-CL" sz="8000" dirty="0" smtClean="0"/>
          </a:p>
          <a:p>
            <a:r>
              <a:rPr lang="es-CL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COSECHA</a:t>
            </a:r>
            <a:r>
              <a:rPr lang="es-CL" sz="8000" dirty="0" smtClean="0"/>
              <a:t> : </a:t>
            </a:r>
            <a:r>
              <a:rPr lang="es-CL" sz="8000" i="1" dirty="0" smtClean="0"/>
              <a:t>es la extracción o recolección de </a:t>
            </a:r>
            <a:r>
              <a:rPr lang="es-CL" sz="8000" i="1" dirty="0" smtClean="0"/>
              <a:t>frutos</a:t>
            </a:r>
          </a:p>
          <a:p>
            <a:endParaRPr lang="es-CL" sz="8000" i="1" dirty="0" smtClean="0"/>
          </a:p>
          <a:p>
            <a:r>
              <a:rPr lang="es-CL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PACKING</a:t>
            </a:r>
            <a:r>
              <a:rPr lang="es-CL" sz="8000" dirty="0" smtClean="0"/>
              <a:t> : </a:t>
            </a:r>
            <a:r>
              <a:rPr lang="es-CL" sz="8000" i="1" dirty="0" smtClean="0"/>
              <a:t>es el proceso de envoltorio o etiquetado ejecutado por un trabajador </a:t>
            </a:r>
            <a:endParaRPr lang="es-CL" sz="8000" i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5" y="1098294"/>
            <a:ext cx="3325020" cy="14521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48" y="2468151"/>
            <a:ext cx="3260507" cy="11688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535" y="3569494"/>
            <a:ext cx="3325020" cy="1537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603" y="5106950"/>
            <a:ext cx="3282952" cy="15984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882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build="p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24419" y="-113395"/>
            <a:ext cx="10515600" cy="1325563"/>
          </a:xfrm>
        </p:spPr>
        <p:txBody>
          <a:bodyPr>
            <a:normAutofit/>
          </a:bodyPr>
          <a:lstStyle/>
          <a:p>
            <a:r>
              <a:rPr lang="es-CL" sz="3600" b="1" i="1" dirty="0" smtClean="0"/>
              <a:t>Peligros existentes en cada uno de estas actividades agrícolas </a:t>
            </a:r>
            <a:endParaRPr lang="es-CL" sz="3600" b="1" i="1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163053" y="1212168"/>
            <a:ext cx="4478476" cy="866150"/>
          </a:xfrm>
        </p:spPr>
        <p:txBody>
          <a:bodyPr>
            <a:noAutofit/>
          </a:bodyPr>
          <a:lstStyle/>
          <a:p>
            <a:r>
              <a:rPr lang="es-CL" sz="2000" b="1" i="1" dirty="0" smtClean="0"/>
              <a:t>Exposición a herramientas </a:t>
            </a:r>
          </a:p>
          <a:p>
            <a:r>
              <a:rPr lang="es-CL" sz="2000" b="1" i="1" dirty="0" smtClean="0"/>
              <a:t>cortante</a:t>
            </a:r>
            <a:endParaRPr lang="es-CL" sz="2000" b="1" i="1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36" y="1933239"/>
            <a:ext cx="2810500" cy="2304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Marcador de texto 9"/>
          <p:cNvSpPr>
            <a:spLocks noGrp="1"/>
          </p:cNvSpPr>
          <p:nvPr>
            <p:ph type="body" sz="quarter" idx="3"/>
          </p:nvPr>
        </p:nvSpPr>
        <p:spPr>
          <a:xfrm>
            <a:off x="54886" y="6391090"/>
            <a:ext cx="4116281" cy="466910"/>
          </a:xfrm>
        </p:spPr>
        <p:txBody>
          <a:bodyPr>
            <a:normAutofit fontScale="85000" lnSpcReduction="10000"/>
          </a:bodyPr>
          <a:lstStyle/>
          <a:p>
            <a:r>
              <a:rPr lang="es-CL" sz="1800" b="1" i="1" dirty="0" smtClean="0"/>
              <a:t>Terrenos irregular o escaleras defectuosas </a:t>
            </a:r>
            <a:endParaRPr lang="es-CL" sz="1800" b="1" i="1" dirty="0"/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95" y="4238810"/>
            <a:ext cx="1905000" cy="2400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840" y="1064999"/>
            <a:ext cx="3826456" cy="9715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46" y="1814862"/>
            <a:ext cx="3439853" cy="23830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840" y="4196841"/>
            <a:ext cx="3414452" cy="22618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5443" y="6079956"/>
            <a:ext cx="4213553" cy="96934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9143" y="1830135"/>
            <a:ext cx="3663303" cy="2265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9143" y="948712"/>
            <a:ext cx="4262797" cy="96325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43" y="4676243"/>
            <a:ext cx="3594186" cy="1962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0486" y="6307940"/>
            <a:ext cx="4676649" cy="63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5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93" y="293960"/>
            <a:ext cx="7200000" cy="780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088" y="1354758"/>
            <a:ext cx="5596613" cy="4999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847" y="1536700"/>
            <a:ext cx="6425091" cy="65322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482" y="2189921"/>
            <a:ext cx="5688061" cy="2725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847" y="5114773"/>
            <a:ext cx="6272826" cy="124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9086" y="167081"/>
            <a:ext cx="6060141" cy="791322"/>
          </a:xfrm>
        </p:spPr>
        <p:txBody>
          <a:bodyPr>
            <a:normAutofit/>
          </a:bodyPr>
          <a:lstStyle/>
          <a:p>
            <a:r>
              <a:rPr lang="es-CL" dirty="0" smtClean="0"/>
              <a:t>Como evitar estos peligros </a:t>
            </a:r>
            <a:endParaRPr lang="es-CL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47918" y="167082"/>
            <a:ext cx="11455947" cy="6642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 smtClean="0"/>
              <a:t>   </a:t>
            </a:r>
          </a:p>
          <a:p>
            <a:pPr marL="0" indent="0">
              <a:buNone/>
            </a:pPr>
            <a:r>
              <a:rPr lang="es-CL" dirty="0" smtClean="0"/>
              <a:t>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s-CL" dirty="0"/>
              <a:t> </a:t>
            </a:r>
            <a:r>
              <a:rPr lang="es-CL" dirty="0" smtClean="0"/>
              <a:t>                           </a:t>
            </a:r>
            <a:r>
              <a:rPr lang="es-CL" b="1" i="1" dirty="0"/>
              <a:t> </a:t>
            </a:r>
            <a:r>
              <a:rPr lang="es-CL" b="1" i="1" dirty="0" smtClean="0"/>
              <a:t>                                    Charla prescriptiva       </a:t>
            </a:r>
          </a:p>
          <a:p>
            <a:pPr marL="0" indent="0">
              <a:buNone/>
            </a:pPr>
            <a:r>
              <a:rPr lang="es-CL" dirty="0" smtClean="0"/>
              <a:t>                            </a:t>
            </a:r>
          </a:p>
          <a:p>
            <a:pPr marL="0" indent="0">
              <a:buNone/>
            </a:pPr>
            <a:r>
              <a:rPr lang="es-CL" dirty="0" smtClean="0"/>
              <a:t>                             </a:t>
            </a:r>
          </a:p>
          <a:p>
            <a:pPr marL="0" indent="0">
              <a:buNone/>
            </a:pPr>
            <a:r>
              <a:rPr lang="es-CL" dirty="0"/>
              <a:t> </a:t>
            </a:r>
            <a:r>
              <a:rPr lang="es-CL" dirty="0" smtClean="0"/>
              <a:t>                            </a:t>
            </a:r>
          </a:p>
          <a:p>
            <a:pPr marL="0" indent="0">
              <a:buNone/>
            </a:pPr>
            <a:r>
              <a:rPr lang="es-CL" dirty="0"/>
              <a:t> </a:t>
            </a:r>
            <a:r>
              <a:rPr lang="es-CL" dirty="0" smtClean="0"/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s-CL" b="1" i="1" dirty="0"/>
              <a:t> </a:t>
            </a:r>
            <a:r>
              <a:rPr lang="es-CL" b="1" i="1" dirty="0" smtClean="0"/>
              <a:t>                                                                           Capacitación de trabajo</a:t>
            </a:r>
          </a:p>
          <a:p>
            <a:pPr marL="0" indent="0">
              <a:buNone/>
            </a:pPr>
            <a:r>
              <a:rPr lang="es-CL" b="1" i="1" dirty="0"/>
              <a:t> </a:t>
            </a:r>
            <a:r>
              <a:rPr lang="es-CL" b="1" i="1" dirty="0" smtClean="0"/>
              <a:t>                                                                             seguro.</a:t>
            </a:r>
          </a:p>
          <a:p>
            <a:pPr marL="0" indent="0">
              <a:buNone/>
            </a:pPr>
            <a:r>
              <a:rPr lang="es-CL" dirty="0"/>
              <a:t> </a:t>
            </a:r>
            <a:r>
              <a:rPr lang="es-CL" dirty="0" smtClean="0"/>
              <a:t>                          </a:t>
            </a:r>
          </a:p>
          <a:p>
            <a:pPr marL="0" indent="0">
              <a:buNone/>
            </a:pPr>
            <a:r>
              <a:rPr lang="es-CL" dirty="0"/>
              <a:t> </a:t>
            </a:r>
            <a:r>
              <a:rPr lang="es-CL" dirty="0" smtClean="0"/>
              <a:t>                                                                                               </a:t>
            </a:r>
            <a:r>
              <a:rPr lang="es-CL" b="1" i="1" dirty="0"/>
              <a:t> </a:t>
            </a:r>
            <a:r>
              <a:rPr lang="es-CL" b="1" i="1" dirty="0" smtClean="0"/>
              <a:t>                      </a:t>
            </a:r>
          </a:p>
          <a:p>
            <a:pPr marL="0" indent="0">
              <a:buNone/>
            </a:pPr>
            <a:endParaRPr lang="es-CL" b="1" i="1" dirty="0"/>
          </a:p>
          <a:p>
            <a:pPr marL="0" indent="0">
              <a:buNone/>
            </a:pPr>
            <a:r>
              <a:rPr lang="es-CL" b="1" i="1" dirty="0"/>
              <a:t> </a:t>
            </a:r>
            <a:r>
              <a:rPr lang="es-CL" b="1" i="1" dirty="0" smtClean="0"/>
              <a:t>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s-CL" b="1" i="1" dirty="0"/>
              <a:t> </a:t>
            </a:r>
            <a:r>
              <a:rPr lang="es-CL" b="1" i="1" dirty="0" smtClean="0"/>
              <a:t>                                                                                                                          Entrega de Epp                                   </a:t>
            </a:r>
            <a:endParaRPr lang="es-CL" b="1" i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47" y="796537"/>
            <a:ext cx="2600087" cy="1847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41" y="4956004"/>
            <a:ext cx="3021360" cy="1853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60" y="2800105"/>
            <a:ext cx="3033748" cy="2022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7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3253" y="0"/>
            <a:ext cx="10515600" cy="1325563"/>
          </a:xfrm>
        </p:spPr>
        <p:txBody>
          <a:bodyPr>
            <a:normAutofit/>
          </a:bodyPr>
          <a:lstStyle/>
          <a:p>
            <a:r>
              <a:rPr lang="es-CL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expertas nuestra función será </a:t>
            </a:r>
            <a:r>
              <a:rPr lang="es-CL" sz="2800" dirty="0" smtClean="0"/>
              <a:t>: </a:t>
            </a:r>
            <a:r>
              <a:rPr lang="es-CL" sz="2800" dirty="0"/>
              <a:t/>
            </a:r>
            <a:br>
              <a:rPr lang="es-CL" sz="2800" dirty="0"/>
            </a:br>
            <a:endParaRPr lang="es-CL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438410" y="468942"/>
            <a:ext cx="10865285" cy="2538165"/>
          </a:xfrm>
        </p:spPr>
        <p:txBody>
          <a:bodyPr>
            <a:normAutofit fontScale="92500" lnSpcReduction="20000"/>
          </a:bodyPr>
          <a:lstStyle/>
          <a:p>
            <a:r>
              <a:rPr lang="es-CL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-Asesorar e instruir a los trabajadores en la correcta utilización de los instrumentos de </a:t>
            </a:r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protección </a:t>
            </a:r>
            <a:r>
              <a:rPr lang="es-CL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</a:t>
            </a:r>
          </a:p>
          <a:p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Vigilar cumplimiento tanto por parte de la Empresa como de los Trabajadores, de las medidas de </a:t>
            </a:r>
            <a:r>
              <a:rPr lang="es-CL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prevención</a:t>
            </a:r>
          </a:p>
          <a:p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Identificar e investigar causas de accidentes y enfermedades profesionales</a:t>
            </a:r>
            <a:r>
              <a:rPr lang="es-CL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Decidir si el accidente o enfermedad profesional se debió a una negligencia inexcusable del </a:t>
            </a:r>
            <a:r>
              <a:rPr lang="es-CL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trabajador.</a:t>
            </a:r>
          </a:p>
          <a:p>
            <a:pPr marL="0" indent="0">
              <a:buNone/>
            </a:pPr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esto nos apoyaremos de la parte legal vigente y también de estadísticas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8" y="3114361"/>
            <a:ext cx="6158665" cy="320501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26" y="5826572"/>
            <a:ext cx="5333006" cy="1031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742" y="3264426"/>
            <a:ext cx="2796460" cy="207387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</p:pic>
    </p:spTree>
    <p:extLst>
      <p:ext uri="{BB962C8B-B14F-4D97-AF65-F5344CB8AC3E}">
        <p14:creationId xmlns:p14="http://schemas.microsoft.com/office/powerpoint/2010/main" val="287711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754" y="812800"/>
            <a:ext cx="3932237" cy="1600200"/>
          </a:xfrm>
        </p:spPr>
        <p:txBody>
          <a:bodyPr>
            <a:normAutofit/>
          </a:bodyPr>
          <a:lstStyle/>
          <a:p>
            <a:r>
              <a:rPr lang="es-CL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Investigación de faenas    </a:t>
            </a:r>
            <a:endParaRPr lang="es-CL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2" y="814356"/>
            <a:ext cx="4053977" cy="3043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arcador de texto 8"/>
          <p:cNvSpPr>
            <a:spLocks noGrp="1"/>
          </p:cNvSpPr>
          <p:nvPr>
            <p:ph type="body" sz="half" idx="2"/>
          </p:nvPr>
        </p:nvSpPr>
        <p:spPr>
          <a:xfrm>
            <a:off x="419643" y="3594970"/>
            <a:ext cx="3195090" cy="409780"/>
          </a:xfrm>
        </p:spPr>
        <p:txBody>
          <a:bodyPr>
            <a:normAutofit/>
          </a:bodyPr>
          <a:lstStyle/>
          <a:p>
            <a:r>
              <a:rPr lang="es-CL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Matriz de riesgos </a:t>
            </a:r>
            <a:endParaRPr lang="es-CL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Marcador de texto 8"/>
          <p:cNvSpPr>
            <a:spLocks noGrp="1"/>
          </p:cNvSpPr>
          <p:nvPr>
            <p:ph type="body" idx="4294967295"/>
          </p:nvPr>
        </p:nvSpPr>
        <p:spPr>
          <a:xfrm>
            <a:off x="8834438" y="458788"/>
            <a:ext cx="3357562" cy="354012"/>
          </a:xfrm>
        </p:spPr>
        <p:txBody>
          <a:bodyPr>
            <a:normAutofit lnSpcReduction="10000"/>
          </a:bodyPr>
          <a:lstStyle/>
          <a:p>
            <a:r>
              <a:rPr lang="es-CL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Carta Gantt </a:t>
            </a:r>
            <a:endParaRPr lang="es-CL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60573"/>
              </p:ext>
            </p:extLst>
          </p:nvPr>
        </p:nvGraphicFramePr>
        <p:xfrm>
          <a:off x="8141919" y="814356"/>
          <a:ext cx="3632996" cy="559447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5933"/>
                <a:gridCol w="550950"/>
                <a:gridCol w="198781"/>
                <a:gridCol w="130656"/>
                <a:gridCol w="130656"/>
                <a:gridCol w="130656"/>
                <a:gridCol w="130656"/>
                <a:gridCol w="130656"/>
                <a:gridCol w="130656"/>
                <a:gridCol w="130656"/>
                <a:gridCol w="130656"/>
                <a:gridCol w="130656"/>
                <a:gridCol w="130656"/>
                <a:gridCol w="146493"/>
                <a:gridCol w="146493"/>
                <a:gridCol w="146493"/>
                <a:gridCol w="146493"/>
                <a:gridCol w="154716"/>
                <a:gridCol w="155021"/>
                <a:gridCol w="155021"/>
                <a:gridCol w="155021"/>
                <a:gridCol w="155021"/>
              </a:tblGrid>
              <a:tr h="9777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Programa GANTT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MARZO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ABRIL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MAYO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JUNIO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JULIO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554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                semanas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195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ítem 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9777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Elaboración de catastro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BDD6EE"/>
                    </a:solidFill>
                  </a:tcPr>
                </a:tc>
              </a:tr>
              <a:tr h="19554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9777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Elaboración de matriz estadística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29332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9777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Seguimiento de casos de rehabilitación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92D050"/>
                    </a:solidFill>
                  </a:tcPr>
                </a:tc>
              </a:tr>
              <a:tr h="29332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9777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Difusión y promoción del programa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29332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9777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Derivación de programas sociales de apoyo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76E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76E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76E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9109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9777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Capacitación y aplicación de instrumentos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39109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9777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Charlas informativas de procedimiento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48886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97773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Charlas informativas de autocuidado y habilidades personales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66FF"/>
                    </a:solidFill>
                  </a:tcPr>
                </a:tc>
              </a:tr>
              <a:tr h="9777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48886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6209" marR="462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" y="4004750"/>
            <a:ext cx="5624138" cy="2640601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1919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4"/>
          <p:cNvSpPr>
            <a:spLocks noGrp="1"/>
          </p:cNvSpPr>
          <p:nvPr>
            <p:ph type="title"/>
          </p:nvPr>
        </p:nvSpPr>
        <p:spPr>
          <a:xfrm>
            <a:off x="1678524" y="278785"/>
            <a:ext cx="8911687" cy="1280890"/>
          </a:xfrm>
        </p:spPr>
        <p:txBody>
          <a:bodyPr>
            <a:normAutofit/>
          </a:bodyPr>
          <a:lstStyle/>
          <a:p>
            <a:r>
              <a:rPr lang="es-CL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Implementando cada uno de nuestros procesos podemos garantizar </a:t>
            </a:r>
            <a:endParaRPr lang="es-CL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>
          <a:xfrm>
            <a:off x="252515" y="1711735"/>
            <a:ext cx="3143489" cy="488385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775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CL" b="1" i="1" dirty="0" smtClean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Tasa de accidentes bajo </a:t>
            </a:r>
            <a:endParaRPr lang="es-CL" b="1" i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4" y="2246720"/>
            <a:ext cx="3181328" cy="2117029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10" name="Marcador de texto 9"/>
          <p:cNvSpPr>
            <a:spLocks noGrp="1"/>
          </p:cNvSpPr>
          <p:nvPr>
            <p:ph type="body" sz="quarter" idx="3"/>
          </p:nvPr>
        </p:nvSpPr>
        <p:spPr>
          <a:xfrm>
            <a:off x="142156" y="4456949"/>
            <a:ext cx="2094978" cy="488385"/>
          </a:xfrm>
        </p:spPr>
        <p:txBody>
          <a:bodyPr>
            <a:normAutofit fontScale="850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CL" b="1" i="1" dirty="0" smtClean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Empresa limpia </a:t>
            </a:r>
            <a:endParaRPr lang="es-CL" b="1" i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5" y="5005757"/>
            <a:ext cx="3170258" cy="1693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62" y="2384707"/>
            <a:ext cx="2642123" cy="19790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Marcador de texto 6"/>
          <p:cNvSpPr txBox="1">
            <a:spLocks/>
          </p:cNvSpPr>
          <p:nvPr/>
        </p:nvSpPr>
        <p:spPr>
          <a:xfrm>
            <a:off x="4231714" y="1850975"/>
            <a:ext cx="2716212" cy="49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i="1" dirty="0" smtClean="0">
                <a:ln/>
                <a:solidFill>
                  <a:schemeClr val="accent4"/>
                </a:solidFill>
              </a:rPr>
              <a:t>Trabajador Seguro </a:t>
            </a:r>
            <a:endParaRPr lang="es-CL" i="1" dirty="0">
              <a:ln/>
              <a:solidFill>
                <a:schemeClr val="accent4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704" y="5005757"/>
            <a:ext cx="2363981" cy="1770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Marcador de texto 7"/>
          <p:cNvSpPr txBox="1">
            <a:spLocks/>
          </p:cNvSpPr>
          <p:nvPr/>
        </p:nvSpPr>
        <p:spPr>
          <a:xfrm>
            <a:off x="4429900" y="4481265"/>
            <a:ext cx="2883083" cy="5351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i="1" dirty="0" smtClean="0">
                <a:ln/>
                <a:solidFill>
                  <a:schemeClr val="accent4"/>
                </a:solidFill>
              </a:rPr>
              <a:t>Trabajadores informados</a:t>
            </a:r>
            <a:endParaRPr lang="es-CL" i="1" dirty="0">
              <a:ln/>
              <a:solidFill>
                <a:schemeClr val="accent4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109" y="2384707"/>
            <a:ext cx="3100434" cy="33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Marcador de texto 10"/>
          <p:cNvSpPr txBox="1">
            <a:spLocks/>
          </p:cNvSpPr>
          <p:nvPr/>
        </p:nvSpPr>
        <p:spPr>
          <a:xfrm>
            <a:off x="8320109" y="1889074"/>
            <a:ext cx="3408065" cy="422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i="1" dirty="0" smtClean="0">
                <a:ln/>
                <a:solidFill>
                  <a:schemeClr val="accent4"/>
                </a:solidFill>
              </a:rPr>
              <a:t>Excelente Producción </a:t>
            </a:r>
            <a:endParaRPr lang="es-CL" i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 build="p"/>
      <p:bldP spid="10" grpId="0" build="p"/>
      <p:bldP spid="16" grpId="0"/>
      <p:bldP spid="1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63" y="965200"/>
            <a:ext cx="7561049" cy="503153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9453540" y="5540992"/>
            <a:ext cx="2460956" cy="114715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CL" b="1" i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Javiera Valenzuela</a:t>
            </a:r>
          </a:p>
          <a:p>
            <a:r>
              <a:rPr lang="es-CL" b="1" i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Camila Mallea </a:t>
            </a:r>
            <a:endParaRPr lang="es-CL" b="1" i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4770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391</TotalTime>
  <Words>321</Words>
  <Application>Microsoft Office PowerPoint</Application>
  <PresentationFormat>Panorámica</PresentationFormat>
  <Paragraphs>473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Espiral</vt:lpstr>
      <vt:lpstr>Accidentes laborales en los procesos de la agricultura</vt:lpstr>
      <vt:lpstr>Agricultura : Es la actividad Humana que requiere técnicas y conocimientos para cultivar la tierra   </vt:lpstr>
      <vt:lpstr>Peligros existentes en cada uno de estas actividades agrícolas </vt:lpstr>
      <vt:lpstr>Presentación de PowerPoint</vt:lpstr>
      <vt:lpstr>Como evitar estos peligros </vt:lpstr>
      <vt:lpstr>Como expertas nuestra función será :  </vt:lpstr>
      <vt:lpstr>Investigación de faenas    </vt:lpstr>
      <vt:lpstr>Implementando cada uno de nuestros procesos podemos garantizar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Accidentes en la agricultura</dc:title>
  <dc:creator>Camila Mallea</dc:creator>
  <cp:lastModifiedBy>Camila Mallea</cp:lastModifiedBy>
  <cp:revision>40</cp:revision>
  <dcterms:created xsi:type="dcterms:W3CDTF">2015-11-11T05:10:07Z</dcterms:created>
  <dcterms:modified xsi:type="dcterms:W3CDTF">2015-11-13T04:31:34Z</dcterms:modified>
</cp:coreProperties>
</file>