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EF48BC-AC36-4D62-A32B-ABAA209374EF}" type="datetimeFigureOut">
              <a:rPr lang="es-ES" smtClean="0"/>
              <a:pPr/>
              <a:t>18/11/2015</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968D0B-AD6D-4067-A334-199C7194B91F}"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961C6-8B4C-4102-B7EC-16746DC51E8A}" type="datetimeFigureOut">
              <a:rPr lang="es-ES" smtClean="0"/>
              <a:pPr/>
              <a:t>18/11/2015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9B646-680F-453A-A124-A14E51F9FBE7}"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BE19B646-680F-453A-A124-A14E51F9FBE7}" type="slidenum">
              <a:rPr lang="es-ES" smtClean="0"/>
              <a:pPr/>
              <a:t>12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r>
              <a:rPr lang="es-ES" smtClean="0"/>
              <a:t>21/11/2015</a:t>
            </a:r>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DFC8E814-CFE0-4E41-8CE5-9FF2776CE89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transition spd="med">
    <p:newsflash/>
    <p:sndAc>
      <p:stSnd>
        <p:snd r:embed="rId1" name="camera.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Tree>
  </p:cSld>
  <p:clrMapOvr>
    <a:masterClrMapping/>
  </p:clrMapOvr>
  <p:transition spd="med">
    <p:newsflash/>
    <p:sndAc>
      <p:stSnd>
        <p:snd r:embed="rId1" name="camera.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Tree>
  </p:cSld>
  <p:clrMapOvr>
    <a:masterClrMapping/>
  </p:clrMapOvr>
  <p:transition spd="med">
    <p:newsflash/>
    <p:sndAc>
      <p:stSnd>
        <p:snd r:embed="rId1" name="camera.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spd="med">
    <p:newsflash/>
    <p:sndAc>
      <p:stSnd>
        <p:snd r:embed="rId1" name="camera.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DFC8E814-CFE0-4E41-8CE5-9FF2776CE89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spd="med">
    <p:newsflash/>
    <p:sndAc>
      <p:stSnd>
        <p:snd r:embed="rId1" name="camera.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spd="med">
    <p:newsflash/>
    <p:sndAc>
      <p:stSnd>
        <p:snd r:embed="rId1" name="camera.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r>
              <a:rPr lang="es-ES" smtClean="0"/>
              <a:t>21/11/2015</a:t>
            </a:r>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spd="med">
    <p:newsflash/>
    <p:sndAc>
      <p:stSnd>
        <p:snd r:embed="rId1" name="camera.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r>
              <a:rPr lang="es-ES" smtClean="0"/>
              <a:t>21/11/2015</a:t>
            </a:r>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Tree>
  </p:cSld>
  <p:clrMapOvr>
    <a:masterClrMapping/>
  </p:clrMapOvr>
  <p:transition spd="med">
    <p:newsflash/>
    <p:sndAc>
      <p:stSnd>
        <p:snd r:embed="rId1" name="camera.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ES" smtClean="0"/>
              <a:t>21/11/2015</a:t>
            </a:r>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Tree>
  </p:cSld>
  <p:clrMapOvr>
    <a:masterClrMapping/>
  </p:clrMapOvr>
  <p:transition spd="med">
    <p:newsflash/>
    <p:sndAc>
      <p:stSnd>
        <p:snd r:embed="rId1" name="camera.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FC8E814-CFE0-4E41-8CE5-9FF2776CE89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ransition spd="med">
    <p:newsflash/>
    <p:sndAc>
      <p:stSnd>
        <p:snd r:embed="rId1" name="camera.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DFC8E814-CFE0-4E41-8CE5-9FF2776CE89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transition spd="med">
    <p:newsflash/>
    <p:sndAc>
      <p:stSnd>
        <p:snd r:embed="rId1" name="camera.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s-ES" smtClean="0"/>
              <a:t>21/11/2015</a:t>
            </a:r>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C8E814-CFE0-4E41-8CE5-9FF2776CE89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newsflash/>
    <p:sndAc>
      <p:stSnd>
        <p:snd r:embed="rId13" name="camera.wav" builtIn="1"/>
      </p:stSnd>
    </p:sndAc>
  </p:transition>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43438" y="5000636"/>
            <a:ext cx="3838580" cy="1071570"/>
          </a:xfrm>
        </p:spPr>
        <p:txBody>
          <a:bodyPr>
            <a:normAutofit/>
          </a:bodyPr>
          <a:lstStyle/>
          <a:p>
            <a:pPr algn="r"/>
            <a:r>
              <a:rPr lang="es-ES" sz="2000" dirty="0" smtClean="0"/>
              <a:t>Integrantes: Rodrigo Sánchez.</a:t>
            </a:r>
          </a:p>
          <a:p>
            <a:r>
              <a:rPr lang="es-ES" sz="2000" dirty="0" smtClean="0"/>
              <a:t>                                  Rolando Reyes.</a:t>
            </a:r>
          </a:p>
          <a:p>
            <a:endParaRPr lang="es-ES" sz="2000" dirty="0"/>
          </a:p>
        </p:txBody>
      </p:sp>
      <p:sp>
        <p:nvSpPr>
          <p:cNvPr id="2" name="1 Título"/>
          <p:cNvSpPr>
            <a:spLocks noGrp="1"/>
          </p:cNvSpPr>
          <p:nvPr>
            <p:ph type="ctrTitle"/>
          </p:nvPr>
        </p:nvSpPr>
        <p:spPr>
          <a:xfrm>
            <a:off x="685800" y="1500174"/>
            <a:ext cx="7772400" cy="2100277"/>
          </a:xfrm>
        </p:spPr>
        <p:txBody>
          <a:bodyPr>
            <a:scene3d>
              <a:camera prst="orthographicFront"/>
              <a:lightRig rig="threePt" dir="t"/>
            </a:scene3d>
            <a:sp3d>
              <a:bevelB w="38100" h="38100" prst="relaxedInset"/>
            </a:sp3d>
          </a:bodyPr>
          <a:lstStyle/>
          <a:p>
            <a:r>
              <a:rPr lang="es-ES" b="1" cap="all" dirty="0" smtClean="0">
                <a:ln w="9000" cmpd="sng">
                  <a:solidFill>
                    <a:schemeClr val="tx1"/>
                  </a:solidFill>
                  <a:prstDash val="solid"/>
                </a:ln>
                <a:solidFill>
                  <a:srgbClr val="002060"/>
                </a:solidFill>
                <a:effectLst>
                  <a:reflection blurRad="12700" stA="28000" endPos="45000" dist="1000" dir="5400000" sy="-100000" algn="bl" rotWithShape="0"/>
                </a:effectLst>
              </a:rPr>
              <a:t>Modelo de investigación Gavilán.</a:t>
            </a:r>
            <a:endParaRPr lang="es-ES" b="1" cap="all" dirty="0">
              <a:ln w="9000" cmpd="sng">
                <a:solidFill>
                  <a:schemeClr val="tx1"/>
                </a:solidFill>
                <a:prstDash val="solid"/>
              </a:ln>
              <a:solidFill>
                <a:srgbClr val="002060"/>
              </a:solidFill>
              <a:effectLst>
                <a:reflection blurRad="12700" stA="28000" endPos="45000" dist="1000" dir="5400000" sy="-100000" algn="bl" rotWithShape="0"/>
              </a:effectLst>
            </a:endParaRPr>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número de diapositiva"/>
          <p:cNvSpPr>
            <a:spLocks noGrp="1"/>
          </p:cNvSpPr>
          <p:nvPr>
            <p:ph type="sldNum" sz="quarter" idx="12"/>
          </p:nvPr>
        </p:nvSpPr>
        <p:spPr/>
        <p:txBody>
          <a:bodyPr/>
          <a:lstStyle/>
          <a:p>
            <a:fld id="{DFC8E814-CFE0-4E41-8CE5-9FF2776CE896}" type="slidenum">
              <a:rPr lang="es-ES" smtClean="0"/>
              <a:pPr/>
              <a:t>1</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71538" y="1714488"/>
            <a:ext cx="7358114" cy="4401205"/>
          </a:xfrm>
          <a:prstGeom prst="rect">
            <a:avLst/>
          </a:prstGeom>
          <a:solidFill>
            <a:schemeClr val="tx2">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tab pos="1860550" algn="l"/>
              </a:tabLst>
            </a:pPr>
            <a:r>
              <a:rPr lang="es-ES" sz="2800" b="1" i="1" dirty="0" smtClean="0">
                <a:latin typeface="Arial" pitchFamily="34" charset="0"/>
                <a:ea typeface="Calibri" pitchFamily="34" charset="0"/>
                <a:cs typeface="Arial" pitchFamily="34" charset="0"/>
              </a:rPr>
              <a:t>Q</a:t>
            </a:r>
            <a:r>
              <a:rPr kumimoji="0" lang="es-ES" sz="2800" b="1" i="1" u="none" strike="noStrike" cap="none" normalizeH="0" baseline="0" dirty="0" smtClean="0">
                <a:ln>
                  <a:noFill/>
                </a:ln>
                <a:solidFill>
                  <a:schemeClr val="tx1"/>
                </a:solidFill>
                <a:effectLst/>
                <a:latin typeface="Arial" pitchFamily="34" charset="0"/>
                <a:ea typeface="Calibri" pitchFamily="34" charset="0"/>
                <a:cs typeface="Arial" pitchFamily="34" charset="0"/>
              </a:rPr>
              <a:t>ue un administrador no es una simple persona dentro de las</a:t>
            </a:r>
            <a:r>
              <a:rPr kumimoji="0" lang="es-ES" sz="2800" b="1" i="1"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s-ES" sz="2800" b="1" i="1" u="none" strike="noStrike" cap="none" normalizeH="0" baseline="0" dirty="0" smtClean="0">
                <a:ln>
                  <a:noFill/>
                </a:ln>
                <a:solidFill>
                  <a:schemeClr val="tx1"/>
                </a:solidFill>
                <a:effectLst/>
                <a:latin typeface="Arial" pitchFamily="34" charset="0"/>
                <a:ea typeface="Calibri" pitchFamily="34" charset="0"/>
                <a:cs typeface="Arial" pitchFamily="34" charset="0"/>
              </a:rPr>
              <a:t>empresas si no que es la base fundamental de la gestión de todas las áreas de la organización pudiendo conectar todos los departamentos o unidades como un engranaje mecanizado gracias a la tecnología y la</a:t>
            </a:r>
            <a:r>
              <a:rPr kumimoji="0" lang="es-ES" sz="2800" b="1" i="1"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s-ES" sz="2800" b="1" i="1" u="none" strike="noStrike" cap="none" normalizeH="0" baseline="0" dirty="0" smtClean="0">
                <a:ln>
                  <a:noFill/>
                </a:ln>
                <a:solidFill>
                  <a:schemeClr val="tx1"/>
                </a:solidFill>
                <a:effectLst/>
                <a:latin typeface="Arial" pitchFamily="34" charset="0"/>
                <a:ea typeface="Calibri" pitchFamily="34" charset="0"/>
                <a:cs typeface="Arial" pitchFamily="34" charset="0"/>
              </a:rPr>
              <a:t>información como patrón</a:t>
            </a:r>
            <a:r>
              <a:rPr kumimoji="0" lang="es-ES" sz="2800" b="1" i="1"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s-ES" sz="2800" b="1" i="1" u="none" strike="noStrike" cap="none" normalizeH="0" baseline="0" dirty="0" smtClean="0">
                <a:ln>
                  <a:noFill/>
                </a:ln>
                <a:solidFill>
                  <a:schemeClr val="tx1"/>
                </a:solidFill>
                <a:effectLst/>
                <a:latin typeface="Arial" pitchFamily="34" charset="0"/>
                <a:ea typeface="Calibri" pitchFamily="34" charset="0"/>
                <a:cs typeface="Arial" pitchFamily="34" charset="0"/>
              </a:rPr>
              <a:t>fundamental que te permite tener hoy en día en los distintos medios.</a:t>
            </a:r>
            <a:endParaRPr kumimoji="0" lang="es-ES" sz="2800" b="1" i="1" u="none" strike="noStrike" cap="none" normalizeH="0" baseline="0" dirty="0" smtClean="0">
              <a:ln>
                <a:noFill/>
              </a:ln>
              <a:solidFill>
                <a:schemeClr val="tx1"/>
              </a:solidFill>
              <a:effectLst/>
              <a:latin typeface="Arial" pitchFamily="34" charset="0"/>
              <a:cs typeface="Arial" pitchFamily="34" charset="0"/>
            </a:endParaRPr>
          </a:p>
        </p:txBody>
      </p:sp>
      <p:sp>
        <p:nvSpPr>
          <p:cNvPr id="5" name="4 CuadroTexto"/>
          <p:cNvSpPr txBox="1"/>
          <p:nvPr/>
        </p:nvSpPr>
        <p:spPr>
          <a:xfrm>
            <a:off x="2071670" y="571480"/>
            <a:ext cx="5214974"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3600" b="1" i="1" dirty="0" smtClean="0">
                <a:ln w="17780" cmpd="sng">
                  <a:solidFill>
                    <a:schemeClr val="tx1">
                      <a:lumMod val="50000"/>
                      <a:lumOff val="50000"/>
                    </a:schemeClr>
                  </a:solidFill>
                  <a:prstDash val="solid"/>
                  <a:miter lim="800000"/>
                </a:ln>
                <a:effectLst>
                  <a:outerShdw blurRad="50800" algn="tl" rotWithShape="0">
                    <a:srgbClr val="000000"/>
                  </a:outerShdw>
                </a:effectLst>
                <a:latin typeface="Arial" pitchFamily="34" charset="0"/>
                <a:cs typeface="Arial" pitchFamily="34" charset="0"/>
              </a:rPr>
              <a:t>Conclusión.</a:t>
            </a:r>
            <a:endParaRPr lang="es-ES" sz="3600" b="1" i="1" dirty="0">
              <a:ln w="17780" cmpd="sng">
                <a:solidFill>
                  <a:schemeClr val="tx1">
                    <a:lumMod val="50000"/>
                    <a:lumOff val="50000"/>
                  </a:schemeClr>
                </a:solidFill>
                <a:prstDash val="solid"/>
                <a:miter lim="800000"/>
              </a:ln>
              <a:effectLst>
                <a:outerShdw blurRad="50800" algn="tl" rotWithShape="0">
                  <a:srgbClr val="000000"/>
                </a:outerShdw>
              </a:effectLst>
              <a:latin typeface="Arial" pitchFamily="34" charset="0"/>
              <a:cs typeface="Arial" pitchFamily="34" charset="0"/>
            </a:endParaRPr>
          </a:p>
        </p:txBody>
      </p:sp>
      <p:sp>
        <p:nvSpPr>
          <p:cNvPr id="6" name="5 Marcador de fecha"/>
          <p:cNvSpPr>
            <a:spLocks noGrp="1"/>
          </p:cNvSpPr>
          <p:nvPr>
            <p:ph type="dt" sz="half" idx="10"/>
          </p:nvPr>
        </p:nvSpPr>
        <p:spPr/>
        <p:txBody>
          <a:bodyPr/>
          <a:lstStyle/>
          <a:p>
            <a:r>
              <a:rPr lang="es-ES" smtClean="0"/>
              <a:t>21/11/2015</a:t>
            </a:r>
            <a:endParaRPr lang="es-ES"/>
          </a:p>
        </p:txBody>
      </p:sp>
      <p:sp>
        <p:nvSpPr>
          <p:cNvPr id="7" name="6 Marcador de número de diapositiva"/>
          <p:cNvSpPr>
            <a:spLocks noGrp="1"/>
          </p:cNvSpPr>
          <p:nvPr>
            <p:ph type="sldNum" sz="quarter" idx="12"/>
          </p:nvPr>
        </p:nvSpPr>
        <p:spPr/>
        <p:txBody>
          <a:bodyPr/>
          <a:lstStyle/>
          <a:p>
            <a:fld id="{DFC8E814-CFE0-4E41-8CE5-9FF2776CE896}" type="slidenum">
              <a:rPr lang="es-ES" smtClean="0"/>
              <a:pPr/>
              <a:t>10</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42910" y="2571744"/>
            <a:ext cx="7929618" cy="3929090"/>
          </a:xfrm>
          <a:solidFill>
            <a:schemeClr val="tx2">
              <a:lumMod val="75000"/>
            </a:schemeClr>
          </a:solidFill>
          <a:ln>
            <a:solidFill>
              <a:srgbClr val="00B050"/>
            </a:solidFill>
          </a:ln>
        </p:spPr>
        <p:txBody>
          <a:bodyPr>
            <a:noAutofit/>
          </a:bodyPr>
          <a:lstStyle/>
          <a:p>
            <a:pPr algn="just"/>
            <a:r>
              <a:rPr lang="es-ES" b="1" i="1" dirty="0" smtClean="0">
                <a:solidFill>
                  <a:sysClr val="windowText" lastClr="000000"/>
                </a:solidFill>
                <a:latin typeface="Arial" pitchFamily="34" charset="0"/>
                <a:cs typeface="Arial" pitchFamily="34" charset="0"/>
              </a:rPr>
              <a:t>Pudimos concluir como modelo de investigación gavilán basado en la administración Siempre un buen administrador de empresa cualquiera sea el rubro que desempeñe tiene que actualizarse constantemente de lo que pasa en la industria o en el giro que se desempeña a nivel global para saber cuáles son las amenazas que se dan las oportunidades y las posibles debilidades que se pueden producir dentro del mercado.</a:t>
            </a:r>
          </a:p>
          <a:p>
            <a:r>
              <a:rPr lang="es-ES" sz="2800" dirty="0" smtClean="0"/>
              <a:t> </a:t>
            </a:r>
          </a:p>
          <a:p>
            <a:endParaRPr lang="es-ES" sz="2800" dirty="0"/>
          </a:p>
        </p:txBody>
      </p:sp>
      <p:sp>
        <p:nvSpPr>
          <p:cNvPr id="4" name="3 Título"/>
          <p:cNvSpPr txBox="1">
            <a:spLocks noGrp="1"/>
          </p:cNvSpPr>
          <p:nvPr>
            <p:ph type="title"/>
          </p:nvPr>
        </p:nvSpPr>
        <p:spPr>
          <a:xfrm>
            <a:off x="722313" y="571480"/>
            <a:ext cx="7635901" cy="6924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3600" b="1" i="1" dirty="0" smtClean="0">
                <a:ln w="17780" cmpd="sng">
                  <a:solidFill>
                    <a:schemeClr val="tx1">
                      <a:lumMod val="50000"/>
                      <a:lumOff val="50000"/>
                    </a:schemeClr>
                  </a:solidFill>
                  <a:prstDash val="solid"/>
                  <a:miter lim="800000"/>
                </a:ln>
                <a:effectLst>
                  <a:outerShdw blurRad="50800" algn="tl" rotWithShape="0">
                    <a:srgbClr val="000000"/>
                  </a:outerShdw>
                </a:effectLst>
                <a:latin typeface="Arial" pitchFamily="34" charset="0"/>
                <a:cs typeface="Arial" pitchFamily="34" charset="0"/>
              </a:rPr>
              <a:t>Conclusión.</a:t>
            </a:r>
            <a:endParaRPr lang="es-ES" sz="3600" b="1" i="1" dirty="0">
              <a:ln w="17780" cmpd="sng">
                <a:solidFill>
                  <a:schemeClr val="tx1">
                    <a:lumMod val="50000"/>
                    <a:lumOff val="50000"/>
                  </a:schemeClr>
                </a:solidFill>
                <a:prstDash val="solid"/>
                <a:miter lim="800000"/>
              </a:ln>
              <a:effectLst>
                <a:outerShdw blurRad="50800" algn="tl" rotWithShape="0">
                  <a:srgbClr val="000000"/>
                </a:outerShdw>
              </a:effectLst>
              <a:latin typeface="Arial" pitchFamily="34" charset="0"/>
              <a:cs typeface="Arial" pitchFamily="34" charset="0"/>
            </a:endParaRPr>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11</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1538" y="3357562"/>
            <a:ext cx="7286676" cy="1558028"/>
          </a:xfrm>
          <a:prstGeom prst="rect">
            <a:avLst/>
          </a:prstGeom>
        </p:spPr>
        <p:style>
          <a:lnRef idx="1">
            <a:schemeClr val="accent2"/>
          </a:lnRef>
          <a:fillRef idx="3">
            <a:schemeClr val="accent2"/>
          </a:fillRef>
          <a:effectRef idx="2">
            <a:schemeClr val="accent2"/>
          </a:effectRef>
          <a:fontRef idx="minor">
            <a:schemeClr val="lt1"/>
          </a:fontRef>
        </p:style>
        <p:txBody>
          <a:bodyPr wrap="square" lIns="91440" tIns="360000" rIns="91440" bIns="360000" anchor="ctr" anchorCtr="0">
            <a:spAutoFit/>
            <a:scene3d>
              <a:camera prst="isometricOffAxis1Right"/>
              <a:lightRig rig="threePt" dir="t"/>
            </a:scene3d>
          </a:bodyPr>
          <a:lstStyle/>
          <a:p>
            <a:pPr algn="ctr"/>
            <a:r>
              <a:rPr lang="es-E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¡Muchas gracias!</a:t>
            </a:r>
            <a:endParaRPr lang="es-E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endParaRPr>
          </a:p>
        </p:txBody>
      </p:sp>
      <p:sp>
        <p:nvSpPr>
          <p:cNvPr id="8" name="7 Marcador de fecha"/>
          <p:cNvSpPr>
            <a:spLocks noGrp="1"/>
          </p:cNvSpPr>
          <p:nvPr>
            <p:ph type="dt" sz="half" idx="10"/>
          </p:nvPr>
        </p:nvSpPr>
        <p:spPr/>
        <p:txBody>
          <a:bodyPr/>
          <a:lstStyle/>
          <a:p>
            <a:r>
              <a:rPr lang="es-ES" smtClean="0"/>
              <a:t>21/11/2015</a:t>
            </a:r>
            <a:endParaRPr lang="es-ES"/>
          </a:p>
        </p:txBody>
      </p:sp>
      <p:sp>
        <p:nvSpPr>
          <p:cNvPr id="9" name="8 Marcador de número de diapositiva"/>
          <p:cNvSpPr>
            <a:spLocks noGrp="1"/>
          </p:cNvSpPr>
          <p:nvPr>
            <p:ph type="sldNum" sz="quarter" idx="12"/>
          </p:nvPr>
        </p:nvSpPr>
        <p:spPr/>
        <p:txBody>
          <a:bodyPr/>
          <a:lstStyle/>
          <a:p>
            <a:fld id="{DFC8E814-CFE0-4E41-8CE5-9FF2776CE896}" type="slidenum">
              <a:rPr lang="es-ES" smtClean="0"/>
              <a:pPr/>
              <a:t>12</a:t>
            </a:fld>
            <a:endParaRPr lang="es-ES"/>
          </a:p>
        </p:txBody>
      </p:sp>
    </p:spTree>
  </p:cSld>
  <p:clrMapOvr>
    <a:masterClrMapping/>
  </p:clrMapOvr>
  <p:transition spd="med">
    <p:newsflash/>
    <p:sndAc>
      <p:stSnd>
        <p:snd r:embed="rId3" name="camera.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solidFill>
            <a:srgbClr val="92D050"/>
          </a:solidFill>
        </p:spPr>
        <p:txBody>
          <a:bodyPr>
            <a:normAutofit lnSpcReduction="10000"/>
          </a:bodyPr>
          <a:lstStyle/>
          <a:p>
            <a:r>
              <a:rPr lang="es-ES" b="1" i="1" dirty="0" smtClean="0">
                <a:latin typeface="Arial" pitchFamily="34" charset="0"/>
                <a:cs typeface="Arial" pitchFamily="34" charset="0"/>
              </a:rPr>
              <a:t>A continuación se mostrara la presentación del modelo gavilán basado e enfocado en la administración de empresas por lo cual les hablaremos las distintas labores, problemas y áreas que debe dirigir un administrador.</a:t>
            </a:r>
          </a:p>
          <a:p>
            <a:r>
              <a:rPr lang="es-ES" b="1" i="1" dirty="0" smtClean="0">
                <a:latin typeface="Arial" pitchFamily="34" charset="0"/>
                <a:cs typeface="Arial" pitchFamily="34" charset="0"/>
              </a:rPr>
              <a:t>Como debe de ser un buen administrador para no tener mayores inconvenientes dentro de las organizaciones.</a:t>
            </a:r>
          </a:p>
          <a:p>
            <a:r>
              <a:rPr lang="es-ES" b="1" i="1" dirty="0" smtClean="0">
                <a:latin typeface="Arial" pitchFamily="34" charset="0"/>
                <a:cs typeface="Arial" pitchFamily="34" charset="0"/>
              </a:rPr>
              <a:t>Para conseguir el éxito como profesional que se debe hacer para pasar a ser un ejemplo a seguir y como podemos alcanzar el éxito de la empresa a la ves.</a:t>
            </a:r>
          </a:p>
          <a:p>
            <a:endParaRPr lang="es-ES" dirty="0" smtClean="0"/>
          </a:p>
          <a:p>
            <a:pPr>
              <a:buNone/>
            </a:pPr>
            <a:endParaRPr lang="es-ES" dirty="0"/>
          </a:p>
        </p:txBody>
      </p:sp>
      <p:sp>
        <p:nvSpPr>
          <p:cNvPr id="4" name="3 Rectángulo"/>
          <p:cNvSpPr/>
          <p:nvPr/>
        </p:nvSpPr>
        <p:spPr>
          <a:xfrm>
            <a:off x="1357290" y="357166"/>
            <a:ext cx="6494085" cy="923330"/>
          </a:xfrm>
          <a:prstGeom prst="rect">
            <a:avLst/>
          </a:prstGeom>
          <a:noFill/>
        </p:spPr>
        <p:txBody>
          <a:bodyPr wrap="square" lIns="91440" tIns="45720" rIns="91440" bIns="45720">
            <a:spAutoFit/>
          </a:bodyPr>
          <a:lstStyle/>
          <a:p>
            <a:pPr algn="ctr"/>
            <a:r>
              <a:rPr lang="es-E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rial" pitchFamily="34" charset="0"/>
                <a:cs typeface="Arial" pitchFamily="34" charset="0"/>
              </a:rPr>
              <a:t>Nuestra propuesta.</a:t>
            </a:r>
            <a:endParaRPr lang="es-E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2</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500034" y="214290"/>
            <a:ext cx="8215370" cy="2000264"/>
          </a:xfrm>
        </p:spPr>
        <p:txBody>
          <a:bodyPr>
            <a:normAutofit fontScale="92500" lnSpcReduction="10000"/>
          </a:bodyPr>
          <a:lstStyle/>
          <a:p>
            <a:pPr>
              <a:buFont typeface="Wingdings" pitchFamily="2" charset="2"/>
              <a:buChar char="Ø"/>
            </a:pPr>
            <a:r>
              <a:rPr lang="es-ES" sz="2800" b="1" i="1" dirty="0" smtClean="0">
                <a:latin typeface="Arial" pitchFamily="34" charset="0"/>
                <a:cs typeface="Arial" pitchFamily="34" charset="0"/>
              </a:rPr>
              <a:t>Como síntesis general de nuestra problemática hemos enfocado nuestro proyecto de investigación en la siguiente frase en la cual recaímos sobre ella permitiendo analizar profundamente la administración.</a:t>
            </a:r>
            <a:endParaRPr lang="es-ES" sz="2800" b="1" i="1" dirty="0">
              <a:latin typeface="Arial" pitchFamily="34" charset="0"/>
              <a:cs typeface="Arial" pitchFamily="34" charset="0"/>
            </a:endParaRPr>
          </a:p>
        </p:txBody>
      </p:sp>
      <p:sp>
        <p:nvSpPr>
          <p:cNvPr id="4" name="3 Rectángulo"/>
          <p:cNvSpPr/>
          <p:nvPr/>
        </p:nvSpPr>
        <p:spPr>
          <a:xfrm>
            <a:off x="285720" y="2786058"/>
            <a:ext cx="8572560" cy="3785652"/>
          </a:xfrm>
          <a:prstGeom prst="rect">
            <a:avLst/>
          </a:prstGeom>
          <a:solidFill>
            <a:srgbClr val="92D050"/>
          </a:solidFill>
          <a:ln>
            <a:solidFill>
              <a:schemeClr val="accent2">
                <a:lumMod val="60000"/>
                <a:lumOff val="40000"/>
              </a:schemeClr>
            </a:solid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s-ES" sz="6000" b="1" i="1" cap="none" spc="0" dirty="0" smtClean="0">
                <a:ln w="50800"/>
                <a:effectLst/>
                <a:latin typeface="Arial" pitchFamily="34" charset="0"/>
                <a:cs typeface="Arial" pitchFamily="34" charset="0"/>
              </a:rPr>
              <a:t>Como podemos ayudar a gestionar los recursos a los administradores.</a:t>
            </a:r>
            <a:endParaRPr lang="es-ES" sz="6000" b="1" i="1" cap="none" spc="0" dirty="0">
              <a:ln w="50800"/>
              <a:effectLst/>
            </a:endParaRPr>
          </a:p>
        </p:txBody>
      </p:sp>
      <p:sp>
        <p:nvSpPr>
          <p:cNvPr id="5" name="4 Estrella de 5 puntas"/>
          <p:cNvSpPr/>
          <p:nvPr/>
        </p:nvSpPr>
        <p:spPr>
          <a:xfrm>
            <a:off x="1071538" y="3143248"/>
            <a:ext cx="428628" cy="357190"/>
          </a:xfrm>
          <a:prstGeom prst="star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2"/>
              </a:solidFill>
            </a:endParaRPr>
          </a:p>
        </p:txBody>
      </p:sp>
      <p:sp>
        <p:nvSpPr>
          <p:cNvPr id="6" name="5 Marcador de fecha"/>
          <p:cNvSpPr>
            <a:spLocks noGrp="1"/>
          </p:cNvSpPr>
          <p:nvPr>
            <p:ph type="dt" sz="half" idx="10"/>
          </p:nvPr>
        </p:nvSpPr>
        <p:spPr/>
        <p:txBody>
          <a:bodyPr/>
          <a:lstStyle/>
          <a:p>
            <a:r>
              <a:rPr lang="es-ES" smtClean="0"/>
              <a:t>21/11/2015</a:t>
            </a:r>
            <a:endParaRPr lang="es-ES"/>
          </a:p>
        </p:txBody>
      </p:sp>
      <p:sp>
        <p:nvSpPr>
          <p:cNvPr id="7" name="6 Marcador de número de diapositiva"/>
          <p:cNvSpPr>
            <a:spLocks noGrp="1"/>
          </p:cNvSpPr>
          <p:nvPr>
            <p:ph type="sldNum" sz="quarter" idx="12"/>
          </p:nvPr>
        </p:nvSpPr>
        <p:spPr/>
        <p:txBody>
          <a:bodyPr/>
          <a:lstStyle/>
          <a:p>
            <a:fld id="{DFC8E814-CFE0-4E41-8CE5-9FF2776CE896}" type="slidenum">
              <a:rPr lang="es-ES" smtClean="0"/>
              <a:pPr/>
              <a:t>3</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142852"/>
            <a:ext cx="7772400" cy="928694"/>
          </a:xfrm>
        </p:spPr>
        <p:style>
          <a:lnRef idx="1">
            <a:schemeClr val="accent3"/>
          </a:lnRef>
          <a:fillRef idx="3">
            <a:schemeClr val="accent3"/>
          </a:fillRef>
          <a:effectRef idx="2">
            <a:schemeClr val="accent3"/>
          </a:effectRef>
          <a:fontRef idx="minor">
            <a:schemeClr val="lt1"/>
          </a:fontRef>
        </p:style>
        <p:txBody>
          <a:bodyPr>
            <a:noAutofit/>
          </a:bodyPr>
          <a:lstStyle/>
          <a:p>
            <a:pPr algn="ctr">
              <a:lnSpc>
                <a:spcPct val="150000"/>
              </a:lnSpc>
            </a:pPr>
            <a:r>
              <a:rPr lang="es-ES" sz="4800" b="1" i="1" dirty="0" smtClean="0">
                <a:ln>
                  <a:solidFill>
                    <a:srgbClr val="FFFF00"/>
                  </a:solidFill>
                </a:ln>
                <a:solidFill>
                  <a:schemeClr val="tx2">
                    <a:lumMod val="75000"/>
                  </a:schemeClr>
                </a:solidFill>
                <a:latin typeface="Arial" pitchFamily="34" charset="0"/>
                <a:cs typeface="Arial" pitchFamily="34" charset="0"/>
              </a:rPr>
              <a:t>La base de nuestra frase.</a:t>
            </a:r>
            <a:endParaRPr lang="es-ES" sz="4800" b="1" i="1" dirty="0">
              <a:ln>
                <a:solidFill>
                  <a:srgbClr val="FFFF00"/>
                </a:solidFill>
              </a:ln>
              <a:solidFill>
                <a:schemeClr val="tx2">
                  <a:lumMod val="75000"/>
                </a:schemeClr>
              </a:solidFill>
              <a:latin typeface="Arial" pitchFamily="34" charset="0"/>
              <a:cs typeface="Arial" pitchFamily="34" charset="0"/>
            </a:endParaRPr>
          </a:p>
        </p:txBody>
      </p:sp>
      <p:sp>
        <p:nvSpPr>
          <p:cNvPr id="3" name="2 Marcador de texto"/>
          <p:cNvSpPr>
            <a:spLocks noGrp="1"/>
          </p:cNvSpPr>
          <p:nvPr>
            <p:ph type="body" idx="2"/>
          </p:nvPr>
        </p:nvSpPr>
        <p:spPr>
          <a:xfrm>
            <a:off x="914400" y="1285860"/>
            <a:ext cx="7801004" cy="1643074"/>
          </a:xfrm>
          <a:solidFill>
            <a:srgbClr val="00B050"/>
          </a:solidFill>
          <a:ln>
            <a:solidFill>
              <a:schemeClr val="accent1"/>
            </a:solidFill>
          </a:ln>
        </p:spPr>
        <p:txBody>
          <a:bodyPr>
            <a:noAutofit/>
          </a:bodyPr>
          <a:lstStyle/>
          <a:p>
            <a:r>
              <a:rPr lang="es-ES" sz="2000" b="1" dirty="0" smtClean="0">
                <a:latin typeface="Arial" pitchFamily="34" charset="0"/>
                <a:cs typeface="Arial" pitchFamily="34" charset="0"/>
              </a:rPr>
              <a:t>La implementación de metas que se le realiza hacer a los administradores para crecer en cuanto a las ganancias se ven afectadas por la falta de recursos .</a:t>
            </a:r>
          </a:p>
          <a:p>
            <a:r>
              <a:rPr lang="es-ES" sz="2000" b="1" dirty="0" smtClean="0">
                <a:latin typeface="Arial" pitchFamily="34" charset="0"/>
                <a:cs typeface="Arial" pitchFamily="34" charset="0"/>
              </a:rPr>
              <a:t>Eso conlleva a no poder desarrollarse al interior de la empresa y que se ha cada ves mas dificultoso.</a:t>
            </a:r>
            <a:endParaRPr lang="es-ES" sz="2000" b="1" dirty="0">
              <a:latin typeface="Arial" pitchFamily="34" charset="0"/>
              <a:cs typeface="Arial" pitchFamily="34" charset="0"/>
            </a:endParaRPr>
          </a:p>
        </p:txBody>
      </p:sp>
      <p:sp>
        <p:nvSpPr>
          <p:cNvPr id="4" name="3 Marcador de contenido"/>
          <p:cNvSpPr>
            <a:spLocks noGrp="1"/>
          </p:cNvSpPr>
          <p:nvPr>
            <p:ph sz="quarter" idx="1"/>
          </p:nvPr>
        </p:nvSpPr>
        <p:spPr>
          <a:xfrm>
            <a:off x="928662" y="3071810"/>
            <a:ext cx="7758138" cy="3024190"/>
          </a:xfrm>
          <a:solidFill>
            <a:srgbClr val="92D050"/>
          </a:solidFill>
        </p:spPr>
        <p:txBody>
          <a:bodyPr/>
          <a:lstStyle/>
          <a:p>
            <a:pPr>
              <a:buNone/>
            </a:pPr>
            <a:r>
              <a:rPr lang="es-ES" dirty="0" smtClean="0"/>
              <a:t>            o</a:t>
            </a:r>
            <a:endParaRPr lang="es-ES" dirty="0"/>
          </a:p>
        </p:txBody>
      </p:sp>
      <p:pic>
        <p:nvPicPr>
          <p:cNvPr id="1027" name="Picture 3" descr="C:\Program Files\Microsoft Office\MEDIA\CAGCAT10\j0195812.wmf"/>
          <p:cNvPicPr>
            <a:picLocks noChangeAspect="1" noChangeArrowheads="1"/>
          </p:cNvPicPr>
          <p:nvPr/>
        </p:nvPicPr>
        <p:blipFill>
          <a:blip r:embed="rId3"/>
          <a:srcRect/>
          <a:stretch>
            <a:fillRect/>
          </a:stretch>
        </p:blipFill>
        <p:spPr bwMode="auto">
          <a:xfrm>
            <a:off x="1714480" y="4500570"/>
            <a:ext cx="2714644" cy="1500198"/>
          </a:xfrm>
          <a:prstGeom prst="rect">
            <a:avLst/>
          </a:prstGeom>
          <a:noFill/>
        </p:spPr>
      </p:pic>
      <p:pic>
        <p:nvPicPr>
          <p:cNvPr id="1028" name="Picture 4" descr="C:\Program Files\Microsoft Office\MEDIA\CAGCAT10\j0195384.wmf"/>
          <p:cNvPicPr>
            <a:picLocks noChangeAspect="1" noChangeArrowheads="1"/>
          </p:cNvPicPr>
          <p:nvPr/>
        </p:nvPicPr>
        <p:blipFill>
          <a:blip r:embed="rId4"/>
          <a:srcRect/>
          <a:stretch>
            <a:fillRect/>
          </a:stretch>
        </p:blipFill>
        <p:spPr bwMode="auto">
          <a:xfrm>
            <a:off x="5286380" y="3071810"/>
            <a:ext cx="2571768" cy="1331814"/>
          </a:xfrm>
          <a:prstGeom prst="rect">
            <a:avLst/>
          </a:prstGeom>
          <a:noFill/>
        </p:spPr>
      </p:pic>
      <p:pic>
        <p:nvPicPr>
          <p:cNvPr id="1029" name="Picture 5" descr="C:\Program Files\Microsoft Office\MEDIA\CAGCAT10\j0233018.wmf"/>
          <p:cNvPicPr>
            <a:picLocks noChangeAspect="1" noChangeArrowheads="1"/>
          </p:cNvPicPr>
          <p:nvPr/>
        </p:nvPicPr>
        <p:blipFill>
          <a:blip r:embed="rId5"/>
          <a:srcRect/>
          <a:stretch>
            <a:fillRect/>
          </a:stretch>
        </p:blipFill>
        <p:spPr bwMode="auto">
          <a:xfrm>
            <a:off x="1714480" y="3071810"/>
            <a:ext cx="2714644" cy="1500198"/>
          </a:xfrm>
          <a:prstGeom prst="rect">
            <a:avLst/>
          </a:prstGeom>
          <a:noFill/>
        </p:spPr>
      </p:pic>
      <p:pic>
        <p:nvPicPr>
          <p:cNvPr id="1030" name="Picture 6" descr="C:\Program Files\Microsoft Office\MEDIA\CAGCAT10\j0335112.wmf"/>
          <p:cNvPicPr>
            <a:picLocks noChangeAspect="1" noChangeArrowheads="1"/>
          </p:cNvPicPr>
          <p:nvPr/>
        </p:nvPicPr>
        <p:blipFill>
          <a:blip r:embed="rId6"/>
          <a:srcRect/>
          <a:stretch>
            <a:fillRect/>
          </a:stretch>
        </p:blipFill>
        <p:spPr bwMode="auto">
          <a:xfrm>
            <a:off x="5214942" y="4357694"/>
            <a:ext cx="2357454" cy="1714512"/>
          </a:xfrm>
          <a:prstGeom prst="rect">
            <a:avLst/>
          </a:prstGeom>
          <a:noFill/>
        </p:spPr>
      </p:pic>
      <p:sp>
        <p:nvSpPr>
          <p:cNvPr id="9" name="8 Marcador de fecha"/>
          <p:cNvSpPr>
            <a:spLocks noGrp="1"/>
          </p:cNvSpPr>
          <p:nvPr>
            <p:ph type="dt" sz="half" idx="10"/>
          </p:nvPr>
        </p:nvSpPr>
        <p:spPr/>
        <p:txBody>
          <a:bodyPr/>
          <a:lstStyle/>
          <a:p>
            <a:r>
              <a:rPr lang="es-ES" dirty="0" smtClean="0"/>
              <a:t>21/11/2015</a:t>
            </a:r>
            <a:endParaRPr lang="es-ES" dirty="0"/>
          </a:p>
        </p:txBody>
      </p:sp>
      <p:sp>
        <p:nvSpPr>
          <p:cNvPr id="10" name="9 Marcador de número de diapositiva"/>
          <p:cNvSpPr>
            <a:spLocks noGrp="1"/>
          </p:cNvSpPr>
          <p:nvPr>
            <p:ph type="sldNum" sz="quarter" idx="12"/>
          </p:nvPr>
        </p:nvSpPr>
        <p:spPr/>
        <p:txBody>
          <a:bodyPr/>
          <a:lstStyle/>
          <a:p>
            <a:fld id="{DFC8E814-CFE0-4E41-8CE5-9FF2776CE896}" type="slidenum">
              <a:rPr lang="es-ES" smtClean="0"/>
              <a:pPr/>
              <a:t>4</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s-ES" b="1" u="sng" dirty="0" smtClean="0">
                <a:solidFill>
                  <a:schemeClr val="tx1"/>
                </a:solidFill>
                <a:latin typeface="Arial" pitchFamily="34" charset="0"/>
                <a:cs typeface="Arial" pitchFamily="34" charset="0"/>
              </a:rPr>
              <a:t>Preguntas secundarias.</a:t>
            </a:r>
            <a:endParaRPr lang="es-ES" b="1" u="sng" dirty="0">
              <a:solidFill>
                <a:schemeClr val="tx1"/>
              </a:solidFill>
              <a:latin typeface="Arial" pitchFamily="34" charset="0"/>
              <a:cs typeface="Arial" pitchFamily="34" charset="0"/>
            </a:endParaRPr>
          </a:p>
        </p:txBody>
      </p:sp>
      <p:sp>
        <p:nvSpPr>
          <p:cNvPr id="3" name="2 Marcador de contenido"/>
          <p:cNvSpPr>
            <a:spLocks noGrp="1"/>
          </p:cNvSpPr>
          <p:nvPr>
            <p:ph sz="quarter" idx="1"/>
          </p:nvPr>
        </p:nvSpPr>
        <p:spPr>
          <a:xfrm>
            <a:off x="928662" y="1500174"/>
            <a:ext cx="7758138" cy="5143536"/>
          </a:xfrm>
          <a:solidFill>
            <a:schemeClr val="tx2"/>
          </a:solidFill>
        </p:spPr>
        <p:txBody>
          <a:bodyPr>
            <a:noAutofit/>
          </a:bodyPr>
          <a:lstStyle/>
          <a:p>
            <a:pPr>
              <a:buNone/>
            </a:pPr>
            <a:r>
              <a:rPr lang="es-ES" sz="2800" dirty="0" smtClean="0">
                <a:latin typeface="Arial" pitchFamily="34" charset="0"/>
                <a:cs typeface="Arial" pitchFamily="34" charset="0"/>
              </a:rPr>
              <a:t>1-¿Qué procedimientos debe seguir un administrador cuando no alcanza las metas y no genera utilidades?</a:t>
            </a:r>
          </a:p>
          <a:p>
            <a:pPr>
              <a:buNone/>
            </a:pPr>
            <a:r>
              <a:rPr lang="es-ES" sz="2800" dirty="0" smtClean="0">
                <a:latin typeface="Arial" pitchFamily="34" charset="0"/>
                <a:cs typeface="Arial" pitchFamily="34" charset="0"/>
              </a:rPr>
              <a:t>2-¿Qué carácter o que forma de ser debe tener un administrador para sociabilizar bien con sus colaboradores o jefes que tenga?</a:t>
            </a:r>
          </a:p>
          <a:p>
            <a:pPr>
              <a:buNone/>
            </a:pPr>
            <a:r>
              <a:rPr lang="es-ES" sz="2800" dirty="0" smtClean="0">
                <a:latin typeface="Arial" pitchFamily="34" charset="0"/>
                <a:cs typeface="Arial" pitchFamily="34" charset="0"/>
              </a:rPr>
              <a:t>3-¿Cuáles tipos de empresas presentan mayores problemas con los administradores?</a:t>
            </a:r>
          </a:p>
          <a:p>
            <a:pPr>
              <a:buNone/>
            </a:pPr>
            <a:r>
              <a:rPr lang="es-ES" sz="2800" dirty="0" smtClean="0">
                <a:latin typeface="Arial" pitchFamily="34" charset="0"/>
                <a:cs typeface="Arial" pitchFamily="34" charset="0"/>
              </a:rPr>
              <a:t>4-¿Por qué a los administradores que cuentan con conocimientos e estudios  a un les cuesta gestionar los recursos?</a:t>
            </a:r>
            <a:endParaRPr lang="es-ES" sz="2800" dirty="0">
              <a:latin typeface="Arial" pitchFamily="34" charset="0"/>
              <a:cs typeface="Arial" pitchFamily="34" charset="0"/>
            </a:endParaRPr>
          </a:p>
        </p:txBody>
      </p:sp>
      <p:sp>
        <p:nvSpPr>
          <p:cNvPr id="4" name="3 Marcador de fecha"/>
          <p:cNvSpPr>
            <a:spLocks noGrp="1"/>
          </p:cNvSpPr>
          <p:nvPr>
            <p:ph type="dt" sz="half" idx="10"/>
          </p:nvPr>
        </p:nvSpPr>
        <p:spPr/>
        <p:txBody>
          <a:bodyPr/>
          <a:lstStyle/>
          <a:p>
            <a:r>
              <a:rPr lang="es-ES" smtClean="0"/>
              <a:t>21/11/2015</a:t>
            </a:r>
            <a:endParaRPr lang="es-ES"/>
          </a:p>
        </p:txBody>
      </p:sp>
      <p:sp>
        <p:nvSpPr>
          <p:cNvPr id="5" name="4 Marcador de número de diapositiva"/>
          <p:cNvSpPr>
            <a:spLocks noGrp="1"/>
          </p:cNvSpPr>
          <p:nvPr>
            <p:ph type="sldNum" sz="quarter" idx="12"/>
          </p:nvPr>
        </p:nvSpPr>
        <p:spPr/>
        <p:txBody>
          <a:bodyPr/>
          <a:lstStyle/>
          <a:p>
            <a:fld id="{DFC8E814-CFE0-4E41-8CE5-9FF2776CE896}" type="slidenum">
              <a:rPr lang="es-ES" smtClean="0"/>
              <a:pPr/>
              <a:t>5</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428604"/>
            <a:ext cx="7772400" cy="1500198"/>
          </a:xfrm>
        </p:spPr>
        <p:style>
          <a:lnRef idx="0">
            <a:scrgbClr r="0" g="0" b="0"/>
          </a:lnRef>
          <a:fillRef idx="1003">
            <a:schemeClr val="dk2"/>
          </a:fillRef>
          <a:effectRef idx="0">
            <a:scrgbClr r="0" g="0" b="0"/>
          </a:effectRef>
          <a:fontRef idx="major"/>
        </p:style>
        <p:txBody>
          <a:bodyPr>
            <a:normAutofit fontScale="90000"/>
          </a:bodyPr>
          <a:lstStyle/>
          <a:p>
            <a:r>
              <a:rPr lang="es-ES" dirty="0" smtClean="0">
                <a:latin typeface="Arial" pitchFamily="34" charset="0"/>
                <a:cs typeface="Arial" pitchFamily="34" charset="0"/>
              </a:rPr>
              <a:t/>
            </a:r>
            <a:br>
              <a:rPr lang="es-ES" dirty="0" smtClean="0">
                <a:latin typeface="Arial" pitchFamily="34" charset="0"/>
                <a:cs typeface="Arial" pitchFamily="34" charset="0"/>
              </a:rPr>
            </a:br>
            <a:r>
              <a:rPr lang="es-ES" dirty="0" smtClean="0">
                <a:latin typeface="Arial" pitchFamily="34" charset="0"/>
                <a:cs typeface="Arial" pitchFamily="34" charset="0"/>
              </a:rPr>
              <a:t/>
            </a:r>
            <a:br>
              <a:rPr lang="es-ES" dirty="0" smtClean="0">
                <a:latin typeface="Arial" pitchFamily="34" charset="0"/>
                <a:cs typeface="Arial" pitchFamily="34" charset="0"/>
              </a:rPr>
            </a:br>
            <a:r>
              <a:rPr lang="es-ES" dirty="0" smtClean="0">
                <a:latin typeface="Arial" pitchFamily="34" charset="0"/>
                <a:cs typeface="Arial" pitchFamily="34" charset="0"/>
              </a:rPr>
              <a:t/>
            </a:r>
            <a:br>
              <a:rPr lang="es-ES" dirty="0" smtClean="0">
                <a:latin typeface="Arial" pitchFamily="34" charset="0"/>
                <a:cs typeface="Arial" pitchFamily="34" charset="0"/>
              </a:rPr>
            </a:br>
            <a:r>
              <a:rPr lang="es-ES" sz="36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¿Qué procedimientos debe seguir un administrador cuando no alcanza las metas y no genera utilidades?</a:t>
            </a:r>
            <a:endParaRPr lang="es-ES" sz="3600" i="1" dirty="0">
              <a:solidFill>
                <a:sysClr val="windowText" lastClr="000000"/>
              </a:solidFill>
            </a:endParaRPr>
          </a:p>
        </p:txBody>
      </p:sp>
      <p:sp>
        <p:nvSpPr>
          <p:cNvPr id="3" name="2 Marcador de contenido"/>
          <p:cNvSpPr>
            <a:spLocks noGrp="1"/>
          </p:cNvSpPr>
          <p:nvPr>
            <p:ph sz="quarter" idx="1"/>
          </p:nvPr>
        </p:nvSpPr>
        <p:spPr>
          <a:xfrm>
            <a:off x="914400" y="2143116"/>
            <a:ext cx="7772400" cy="3876684"/>
          </a:xfrm>
        </p:spPr>
        <p:style>
          <a:lnRef idx="1">
            <a:schemeClr val="accent1"/>
          </a:lnRef>
          <a:fillRef idx="3">
            <a:schemeClr val="accent1"/>
          </a:fillRef>
          <a:effectRef idx="2">
            <a:schemeClr val="accent1"/>
          </a:effectRef>
          <a:fontRef idx="minor">
            <a:schemeClr val="lt1"/>
          </a:fontRef>
        </p:style>
        <p:txBody>
          <a:bodyPr>
            <a:normAutofit/>
          </a:bodyPr>
          <a:lstStyle/>
          <a:p>
            <a:endParaRPr lang="es-ES" sz="2400" dirty="0" smtClean="0">
              <a:latin typeface="Arial" pitchFamily="34" charset="0"/>
              <a:cs typeface="Arial" pitchFamily="34" charset="0"/>
            </a:endParaRPr>
          </a:p>
          <a:p>
            <a:endParaRPr lang="es-ES" sz="2400" dirty="0" smtClean="0">
              <a:latin typeface="Arial" pitchFamily="34" charset="0"/>
              <a:cs typeface="Arial" pitchFamily="34" charset="0"/>
            </a:endParaRPr>
          </a:p>
          <a:p>
            <a:r>
              <a:rPr lang="es-ES" sz="2400" dirty="0" smtClean="0">
                <a:latin typeface="Arial" pitchFamily="34" charset="0"/>
                <a:cs typeface="Arial" pitchFamily="34" charset="0"/>
              </a:rPr>
              <a:t>Hacer un análisis para identificar la falla y luego generar un feadback para  así mejorar los procedimientos.</a:t>
            </a:r>
            <a:endParaRPr lang="es-ES" sz="2400" dirty="0">
              <a:latin typeface="Arial" pitchFamily="34" charset="0"/>
              <a:cs typeface="Arial" pitchFamily="34" charset="0"/>
            </a:endParaRPr>
          </a:p>
        </p:txBody>
      </p:sp>
      <p:sp>
        <p:nvSpPr>
          <p:cNvPr id="5" name="4 Estrella de 4 puntas"/>
          <p:cNvSpPr/>
          <p:nvPr/>
        </p:nvSpPr>
        <p:spPr>
          <a:xfrm>
            <a:off x="428596" y="571480"/>
            <a:ext cx="428628" cy="42862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Marcador de fecha"/>
          <p:cNvSpPr>
            <a:spLocks noGrp="1"/>
          </p:cNvSpPr>
          <p:nvPr>
            <p:ph type="dt" sz="half" idx="10"/>
          </p:nvPr>
        </p:nvSpPr>
        <p:spPr/>
        <p:txBody>
          <a:bodyPr/>
          <a:lstStyle/>
          <a:p>
            <a:r>
              <a:rPr lang="es-ES" smtClean="0"/>
              <a:t>21/11/2015</a:t>
            </a:r>
            <a:endParaRPr lang="es-ES"/>
          </a:p>
        </p:txBody>
      </p:sp>
      <p:sp>
        <p:nvSpPr>
          <p:cNvPr id="7" name="6 Marcador de número de diapositiva"/>
          <p:cNvSpPr>
            <a:spLocks noGrp="1"/>
          </p:cNvSpPr>
          <p:nvPr>
            <p:ph type="sldNum" sz="quarter" idx="12"/>
          </p:nvPr>
        </p:nvSpPr>
        <p:spPr/>
        <p:txBody>
          <a:bodyPr/>
          <a:lstStyle/>
          <a:p>
            <a:fld id="{DFC8E814-CFE0-4E41-8CE5-9FF2776CE896}" type="slidenum">
              <a:rPr lang="es-ES" smtClean="0"/>
              <a:pPr/>
              <a:t>6</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357166"/>
            <a:ext cx="7772400" cy="2000264"/>
          </a:xfrm>
        </p:spPr>
        <p:style>
          <a:lnRef idx="0">
            <a:scrgbClr r="0" g="0" b="0"/>
          </a:lnRef>
          <a:fillRef idx="1003">
            <a:schemeClr val="dk2"/>
          </a:fillRef>
          <a:effectRef idx="0">
            <a:scrgbClr r="0" g="0" b="0"/>
          </a:effectRef>
          <a:fontRef idx="major"/>
        </p:style>
        <p:txBody>
          <a:bodyPr>
            <a:noAutofit/>
          </a:bodyPr>
          <a:lstStyle/>
          <a:p>
            <a:r>
              <a:rPr lang="es-ES" sz="32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¿Qué carácter o que forma de ser debe tener un administrador para sociabilizar bien con sus colaboradores o jefes que tenga?</a:t>
            </a:r>
            <a:endParaRPr lang="es-ES" sz="3200" b="1" i="1" dirty="0">
              <a:ln>
                <a:solidFill>
                  <a:schemeClr val="tx1">
                    <a:lumMod val="50000"/>
                    <a:lumOff val="50000"/>
                  </a:schemeClr>
                </a:solidFill>
              </a:ln>
              <a:solidFill>
                <a:schemeClr val="tx1"/>
              </a:solidFill>
            </a:endParaRPr>
          </a:p>
        </p:txBody>
      </p:sp>
      <p:sp>
        <p:nvSpPr>
          <p:cNvPr id="3" name="2 Marcador de contenido"/>
          <p:cNvSpPr>
            <a:spLocks noGrp="1"/>
          </p:cNvSpPr>
          <p:nvPr>
            <p:ph sz="quarter" idx="1"/>
          </p:nvPr>
        </p:nvSpPr>
        <p:spPr>
          <a:xfrm>
            <a:off x="914400" y="2571744"/>
            <a:ext cx="7772400" cy="3448056"/>
          </a:xfrm>
        </p:spPr>
        <p:style>
          <a:lnRef idx="1">
            <a:schemeClr val="accent1"/>
          </a:lnRef>
          <a:fillRef idx="3">
            <a:schemeClr val="accent1"/>
          </a:fillRef>
          <a:effectRef idx="2">
            <a:schemeClr val="accent1"/>
          </a:effectRef>
          <a:fontRef idx="minor">
            <a:schemeClr val="lt1"/>
          </a:fontRef>
        </p:style>
        <p:txBody>
          <a:bodyPr/>
          <a:lstStyle/>
          <a:p>
            <a:endParaRPr lang="es-ES" sz="2400" dirty="0" smtClean="0">
              <a:latin typeface="Arial" pitchFamily="34" charset="0"/>
              <a:cs typeface="Arial" pitchFamily="34" charset="0"/>
            </a:endParaRPr>
          </a:p>
          <a:p>
            <a:endParaRPr lang="es-ES" sz="2400" dirty="0" smtClean="0">
              <a:latin typeface="Arial" pitchFamily="34" charset="0"/>
              <a:cs typeface="Arial" pitchFamily="34" charset="0"/>
            </a:endParaRPr>
          </a:p>
          <a:p>
            <a:r>
              <a:rPr lang="es-ES" sz="2400" dirty="0" smtClean="0">
                <a:latin typeface="Arial" pitchFamily="34" charset="0"/>
                <a:cs typeface="Arial" pitchFamily="34" charset="0"/>
              </a:rPr>
              <a:t>Debe ser un buen líder  un ejemplo a seguir en motivar, incentivar y dirigir a sus colaboradores y también ser capaz de solucionar problemas y necesidades.</a:t>
            </a:r>
          </a:p>
          <a:p>
            <a:endParaRPr lang="es-ES" dirty="0"/>
          </a:p>
        </p:txBody>
      </p:sp>
      <p:sp>
        <p:nvSpPr>
          <p:cNvPr id="4" name="3 Estrella de 4 puntas"/>
          <p:cNvSpPr/>
          <p:nvPr/>
        </p:nvSpPr>
        <p:spPr>
          <a:xfrm>
            <a:off x="428596" y="357166"/>
            <a:ext cx="500066" cy="42862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7</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571480"/>
            <a:ext cx="7772400" cy="1643074"/>
          </a:xfrm>
        </p:spPr>
        <p:style>
          <a:lnRef idx="0">
            <a:scrgbClr r="0" g="0" b="0"/>
          </a:lnRef>
          <a:fillRef idx="1003">
            <a:schemeClr val="dk2"/>
          </a:fillRef>
          <a:effectRef idx="0">
            <a:scrgbClr r="0" g="0" b="0"/>
          </a:effectRef>
          <a:fontRef idx="major"/>
        </p:style>
        <p:txBody>
          <a:bodyPr>
            <a:noAutofit/>
          </a:bodyPr>
          <a:lstStyle/>
          <a:p>
            <a:r>
              <a:rPr lang="es-ES" sz="3200" b="1" i="1" dirty="0" smtClean="0">
                <a:ln w="17780" cmpd="sng">
                  <a:solidFill>
                    <a:schemeClr val="tx1">
                      <a:lumMod val="50000"/>
                      <a:lumOff val="50000"/>
                    </a:schemeClr>
                  </a:solidFill>
                  <a:prstDash val="solid"/>
                  <a:miter lim="800000"/>
                </a:ln>
                <a:solidFill>
                  <a:schemeClr val="tx1"/>
                </a:solidFill>
                <a:effectLst>
                  <a:outerShdw blurRad="50800" algn="tl" rotWithShape="0">
                    <a:srgbClr val="000000"/>
                  </a:outerShdw>
                </a:effectLst>
                <a:latin typeface="Arial" pitchFamily="34" charset="0"/>
                <a:cs typeface="Arial" pitchFamily="34" charset="0"/>
              </a:rPr>
              <a:t>¿Cuáles tipos de empresas presentan mayores problemas con los administradores?</a:t>
            </a:r>
            <a:endParaRPr lang="es-ES" sz="3200" b="1" i="1" dirty="0">
              <a:ln w="17780" cmpd="sng">
                <a:solidFill>
                  <a:schemeClr val="tx1">
                    <a:lumMod val="50000"/>
                    <a:lumOff val="50000"/>
                  </a:schemeClr>
                </a:solidFill>
                <a:prstDash val="solid"/>
                <a:miter lim="800000"/>
              </a:ln>
              <a:solidFill>
                <a:schemeClr val="tx1"/>
              </a:solidFill>
              <a:effectLst>
                <a:outerShdw blurRad="50800" algn="tl" rotWithShape="0">
                  <a:srgbClr val="000000"/>
                </a:outerShdw>
              </a:effectLst>
            </a:endParaRPr>
          </a:p>
        </p:txBody>
      </p:sp>
      <p:sp>
        <p:nvSpPr>
          <p:cNvPr id="3" name="2 Marcador de contenido"/>
          <p:cNvSpPr>
            <a:spLocks noGrp="1"/>
          </p:cNvSpPr>
          <p:nvPr>
            <p:ph sz="quarter" idx="1"/>
          </p:nvPr>
        </p:nvSpPr>
        <p:spPr>
          <a:xfrm>
            <a:off x="914400" y="2428868"/>
            <a:ext cx="7772400" cy="3590932"/>
          </a:xfrm>
        </p:spPr>
        <p:style>
          <a:lnRef idx="1">
            <a:schemeClr val="accent1"/>
          </a:lnRef>
          <a:fillRef idx="3">
            <a:schemeClr val="accent1"/>
          </a:fillRef>
          <a:effectRef idx="2">
            <a:schemeClr val="accent1"/>
          </a:effectRef>
          <a:fontRef idx="minor">
            <a:schemeClr val="lt1"/>
          </a:fontRef>
        </p:style>
        <p:txBody>
          <a:bodyPr/>
          <a:lstStyle/>
          <a:p>
            <a:endParaRPr lang="es-ES" sz="2400" dirty="0" smtClean="0">
              <a:latin typeface="Arial" pitchFamily="34" charset="0"/>
              <a:cs typeface="Arial" pitchFamily="34" charset="0"/>
            </a:endParaRPr>
          </a:p>
          <a:p>
            <a:endParaRPr lang="es-ES" sz="2400" dirty="0" smtClean="0">
              <a:latin typeface="Arial" pitchFamily="34" charset="0"/>
              <a:cs typeface="Arial" pitchFamily="34" charset="0"/>
            </a:endParaRPr>
          </a:p>
          <a:p>
            <a:endParaRPr lang="es-ES" sz="2400" dirty="0" smtClean="0">
              <a:latin typeface="Arial" pitchFamily="34" charset="0"/>
              <a:cs typeface="Arial" pitchFamily="34" charset="0"/>
            </a:endParaRPr>
          </a:p>
          <a:p>
            <a:r>
              <a:rPr lang="es-ES" sz="2400" dirty="0" smtClean="0">
                <a:latin typeface="Arial" pitchFamily="34" charset="0"/>
                <a:cs typeface="Arial" pitchFamily="34" charset="0"/>
              </a:rPr>
              <a:t>Las pequeñas y medianas empresas (pymes).</a:t>
            </a:r>
          </a:p>
          <a:p>
            <a:endParaRPr lang="es-ES" dirty="0"/>
          </a:p>
        </p:txBody>
      </p:sp>
      <p:sp>
        <p:nvSpPr>
          <p:cNvPr id="4" name="3 Estrella de 4 puntas"/>
          <p:cNvSpPr/>
          <p:nvPr/>
        </p:nvSpPr>
        <p:spPr>
          <a:xfrm>
            <a:off x="357158" y="642918"/>
            <a:ext cx="500066" cy="42862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Marcador de fecha"/>
          <p:cNvSpPr>
            <a:spLocks noGrp="1"/>
          </p:cNvSpPr>
          <p:nvPr>
            <p:ph type="dt" sz="half" idx="10"/>
          </p:nvPr>
        </p:nvSpPr>
        <p:spPr/>
        <p:txBody>
          <a:bodyPr/>
          <a:lstStyle/>
          <a:p>
            <a:r>
              <a:rPr lang="es-ES" smtClean="0"/>
              <a:t>21/11/2015</a:t>
            </a:r>
            <a:endParaRPr lang="es-ES"/>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8</a:t>
            </a:fld>
            <a:endParaRPr lang="es-ES"/>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285728"/>
            <a:ext cx="7772400" cy="2000264"/>
          </a:xfrm>
        </p:spPr>
        <p:style>
          <a:lnRef idx="0">
            <a:scrgbClr r="0" g="0" b="0"/>
          </a:lnRef>
          <a:fillRef idx="1003">
            <a:schemeClr val="dk2"/>
          </a:fillRef>
          <a:effectRef idx="0">
            <a:scrgbClr r="0" g="0" b="0"/>
          </a:effectRef>
          <a:fontRef idx="major"/>
        </p:style>
        <p:txBody>
          <a:bodyPr>
            <a:noAutofit/>
          </a:bodyPr>
          <a:lstStyle/>
          <a:p>
            <a:r>
              <a:rPr lang="es-ES" sz="32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itchFamily="34" charset="0"/>
                <a:cs typeface="Arial" pitchFamily="34" charset="0"/>
              </a:rPr>
              <a:t>¿Por qué a los administradores que cuentan con conocimientos e estudios  a un les cuesta gestionar los recursos?</a:t>
            </a:r>
            <a:endParaRPr lang="es-ES" sz="32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2 Marcador de contenido"/>
          <p:cNvSpPr>
            <a:spLocks noGrp="1"/>
          </p:cNvSpPr>
          <p:nvPr>
            <p:ph sz="quarter" idx="1"/>
          </p:nvPr>
        </p:nvSpPr>
        <p:spPr>
          <a:xfrm>
            <a:off x="914400" y="2357430"/>
            <a:ext cx="7772400" cy="3662370"/>
          </a:xfrm>
        </p:spPr>
        <p:style>
          <a:lnRef idx="1">
            <a:schemeClr val="accent1"/>
          </a:lnRef>
          <a:fillRef idx="3">
            <a:schemeClr val="accent1"/>
          </a:fillRef>
          <a:effectRef idx="2">
            <a:schemeClr val="accent1"/>
          </a:effectRef>
          <a:fontRef idx="minor">
            <a:schemeClr val="lt1"/>
          </a:fontRef>
        </p:style>
        <p:txBody>
          <a:bodyPr/>
          <a:lstStyle/>
          <a:p>
            <a:endParaRPr lang="es-ES" sz="2400" dirty="0" smtClean="0">
              <a:latin typeface="Arial" pitchFamily="34" charset="0"/>
              <a:cs typeface="Arial" pitchFamily="34" charset="0"/>
            </a:endParaRPr>
          </a:p>
          <a:p>
            <a:pPr>
              <a:buNone/>
            </a:pPr>
            <a:endParaRPr lang="es-ES" sz="2400" dirty="0" smtClean="0">
              <a:latin typeface="Arial" pitchFamily="34" charset="0"/>
              <a:cs typeface="Arial" pitchFamily="34" charset="0"/>
            </a:endParaRPr>
          </a:p>
          <a:p>
            <a:endParaRPr lang="es-ES" sz="2400" dirty="0" smtClean="0">
              <a:latin typeface="Arial" pitchFamily="34" charset="0"/>
              <a:cs typeface="Arial" pitchFamily="34" charset="0"/>
            </a:endParaRPr>
          </a:p>
          <a:p>
            <a:r>
              <a:rPr lang="es-ES" sz="2400" dirty="0" smtClean="0">
                <a:latin typeface="Arial" pitchFamily="34" charset="0"/>
                <a:cs typeface="Arial" pitchFamily="34" charset="0"/>
              </a:rPr>
              <a:t>Por distintas variables como la alta competitividad entre empresas ya se han factores tales como mercado, precios, rentabilidad, etc.</a:t>
            </a:r>
          </a:p>
          <a:p>
            <a:endParaRPr lang="es-ES" dirty="0"/>
          </a:p>
        </p:txBody>
      </p:sp>
      <p:sp>
        <p:nvSpPr>
          <p:cNvPr id="4" name="3 Estrella de 4 puntas"/>
          <p:cNvSpPr/>
          <p:nvPr/>
        </p:nvSpPr>
        <p:spPr>
          <a:xfrm>
            <a:off x="357158" y="428604"/>
            <a:ext cx="500066" cy="42862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Marcador de fecha"/>
          <p:cNvSpPr>
            <a:spLocks noGrp="1"/>
          </p:cNvSpPr>
          <p:nvPr>
            <p:ph type="dt" sz="half" idx="10"/>
          </p:nvPr>
        </p:nvSpPr>
        <p:spPr/>
        <p:txBody>
          <a:bodyPr/>
          <a:lstStyle/>
          <a:p>
            <a:r>
              <a:rPr lang="es-ES" dirty="0" smtClean="0"/>
              <a:t>21/11/2015</a:t>
            </a:r>
            <a:endParaRPr lang="es-ES" dirty="0"/>
          </a:p>
        </p:txBody>
      </p:sp>
      <p:sp>
        <p:nvSpPr>
          <p:cNvPr id="6" name="5 Marcador de número de diapositiva"/>
          <p:cNvSpPr>
            <a:spLocks noGrp="1"/>
          </p:cNvSpPr>
          <p:nvPr>
            <p:ph type="sldNum" sz="quarter" idx="12"/>
          </p:nvPr>
        </p:nvSpPr>
        <p:spPr/>
        <p:txBody>
          <a:bodyPr/>
          <a:lstStyle/>
          <a:p>
            <a:fld id="{DFC8E814-CFE0-4E41-8CE5-9FF2776CE896}" type="slidenum">
              <a:rPr lang="es-ES" smtClean="0"/>
              <a:pPr/>
              <a:t>9</a:t>
            </a:fld>
            <a:endParaRPr lang="es-ES" dirty="0"/>
          </a:p>
        </p:txBody>
      </p:sp>
    </p:spTree>
  </p:cSld>
  <p:clrMapOvr>
    <a:masterClrMapping/>
  </p:clrMapOvr>
  <p:transition spd="med">
    <p:newsflash/>
    <p:sndAc>
      <p:stSnd>
        <p:snd r:embed="rId2" name="camera.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305</TotalTime>
  <Words>568</Words>
  <Application>Microsoft Office PowerPoint</Application>
  <PresentationFormat>Presentación en pantalla (4:3)</PresentationFormat>
  <Paragraphs>67</Paragraphs>
  <Slides>12</Slides>
  <Notes>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Equidad</vt:lpstr>
      <vt:lpstr>Modelo de investigación Gavilán.</vt:lpstr>
      <vt:lpstr>Diapositiva 2</vt:lpstr>
      <vt:lpstr>Diapositiva 3</vt:lpstr>
      <vt:lpstr>La base de nuestra frase.</vt:lpstr>
      <vt:lpstr>Preguntas secundarias.</vt:lpstr>
      <vt:lpstr>   ¿Qué procedimientos debe seguir un administrador cuando no alcanza las metas y no genera utilidades?</vt:lpstr>
      <vt:lpstr>¿Qué carácter o que forma de ser debe tener un administrador para sociabilizar bien con sus colaboradores o jefes que tenga?</vt:lpstr>
      <vt:lpstr>¿Cuáles tipos de empresas presentan mayores problemas con los administradores?</vt:lpstr>
      <vt:lpstr>¿Por qué a los administradores que cuentan con conocimientos e estudios  a un les cuesta gestionar los recursos?</vt:lpstr>
      <vt:lpstr>Diapositiva 10</vt:lpstr>
      <vt:lpstr>Conclusión.</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investigación Gavilán.</dc:title>
  <dc:creator>Usuario</dc:creator>
  <cp:lastModifiedBy>Usuario</cp:lastModifiedBy>
  <cp:revision>10</cp:revision>
  <dcterms:created xsi:type="dcterms:W3CDTF">2015-11-12T17:24:56Z</dcterms:created>
  <dcterms:modified xsi:type="dcterms:W3CDTF">2015-11-18T15:13:52Z</dcterms:modified>
</cp:coreProperties>
</file>