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72" r:id="rId9"/>
    <p:sldId id="262" r:id="rId10"/>
    <p:sldId id="263" r:id="rId11"/>
    <p:sldId id="266" r:id="rId12"/>
    <p:sldId id="268" r:id="rId13"/>
    <p:sldId id="275" r:id="rId14"/>
    <p:sldId id="269" r:id="rId15"/>
    <p:sldId id="271" r:id="rId16"/>
    <p:sldId id="267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1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24CAA-A537-6641-AD32-4DA83D74B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B98A5-02D1-484C-9FBF-294CF9FF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94BA8-2C2C-704D-97FA-72259080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76150-5FE5-2349-9243-FD140247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E4993-A8C1-F549-B4C4-94D089A5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BA05F-C473-EE40-9A8E-9EED3708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7BBAA-3B42-4440-8350-6A22AD91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C8F39-FE4C-E941-A0E6-FD5566ED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B853A-6BEA-1742-A638-A9B750CD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077B6-EFA4-0C49-A2AB-340EA47A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114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D7A76C-585D-314F-B97D-B40027ECB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8178E-94A6-2849-838E-2ECF733D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165B9-1E04-7548-B112-398B2780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104B0-4604-AD45-97FB-3405B554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6FE34-3B7D-3E49-8C80-FA569E8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15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06C3-5C23-4541-9477-9E4D2BB1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1C325-74B2-1B40-826D-2C90A889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F68AB-0B34-1C48-AC17-E44C18D6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08900-778F-1246-8779-CB575DD9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AE5A4-28AC-E542-AE14-820E23C3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80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621E-E864-8542-B1B8-6C1058D1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246C9-FBDD-6242-A0AF-64D26773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6C0BA-8CF1-0544-BD61-6EB3C974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DACE0-F077-F645-9963-F9BFEC77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F8C2A-FFB8-8A4F-A154-950A46D1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4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40CA8-5822-064A-92AD-5A32033B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29D12-35CA-8840-84CB-6BCF32DD1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41163-AE3A-684E-A19A-230455BF2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CA653-235D-C54C-A6AE-92156375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4F855-2DE3-5141-BE45-5D9990CC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C732A1-4E51-934C-AB6E-EEBD48D1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33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865B-21EF-964B-B46A-8E378BC4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73B1-B681-FE4F-86B5-B313C682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EC770-4A00-494D-B5D9-D0C50B75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C02259-E75F-134F-9B11-3E5AEB67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3AAB0-8675-FF49-8DC5-25F517FA2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8C928C-51C9-3C47-AEA1-AE0C7014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1B2F38-2EEE-2249-B6A4-DD067DDF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09062-556C-3C4A-8BEF-E57F52A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53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A6AA1-7443-8648-9CCE-35D1829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581B74-ACC6-9843-9302-8C926B1E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16855-67C3-0049-A8BA-DADEC0F5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7F791C-2006-4148-B39D-04FD358A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41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E9DF6-9E14-BB42-B96F-489591BD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DB53B8-CB6C-C94D-9F56-C9A4D4FF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F742E2-5E1C-004B-95C3-E3E3D5FE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030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78B39-4A5F-B74C-85E7-34CDF9F8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B8C2F-070F-7047-B04D-01330919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D7D10-6C1A-4544-80E5-A04DDA447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B252F-76CE-C949-A269-89DCBDC1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C1E9A-FB5D-244C-AD23-1C20A730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433CD-D7C4-B346-AFBA-10C9DB88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92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8560-CDEF-AB49-AD63-54827EC2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8DD8FD-9133-2244-99DD-397639EFA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6255E-6241-4C48-BC87-EBCC53FD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CCE8C-2A59-F242-8E6B-3F437711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07F61-E98B-0840-ABF5-4076BEB2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A5F66-6BD8-FB43-A645-EAC8C773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1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E0B66F-B54F-D242-9D6C-F821E7E6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B558A-4120-2746-8437-27BA891C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622BF-DF38-504A-AFDC-3592F308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0076-AA65-E145-8649-DE164F4AE20E}" type="datetimeFigureOut">
              <a:t>2021-10-05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79A24-D914-3241-9402-B3A299DC4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6B90A-12D7-614F-9953-736843769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54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>
            <a:extLst>
              <a:ext uri="{FF2B5EF4-FFF2-40B4-BE49-F238E27FC236}">
                <a16:creationId xmlns:a16="http://schemas.microsoft.com/office/drawing/2014/main" id="{79BB94D7-05EA-FE48-BA83-A71FB4F3ACD0}"/>
              </a:ext>
            </a:extLst>
          </p:cNvPr>
          <p:cNvSpPr/>
          <p:nvPr/>
        </p:nvSpPr>
        <p:spPr>
          <a:xfrm>
            <a:off x="2098520" y="-17717"/>
            <a:ext cx="10103754" cy="72000"/>
          </a:xfrm>
          <a:custGeom>
            <a:avLst/>
            <a:gdLst>
              <a:gd name="connsiteX0" fmla="*/ 0 w 10103754"/>
              <a:gd name="connsiteY0" fmla="*/ 0 h 72000"/>
              <a:gd name="connsiteX1" fmla="*/ 10103754 w 10103754"/>
              <a:gd name="connsiteY1" fmla="*/ 0 h 72000"/>
              <a:gd name="connsiteX2" fmla="*/ 10103754 w 10103754"/>
              <a:gd name="connsiteY2" fmla="*/ 72000 h 72000"/>
              <a:gd name="connsiteX3" fmla="*/ 68578 w 10103754"/>
              <a:gd name="connsiteY3" fmla="*/ 72000 h 72000"/>
              <a:gd name="connsiteX4" fmla="*/ 0 w 10103754"/>
              <a:gd name="connsiteY4" fmla="*/ 11995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3754" h="72000">
                <a:moveTo>
                  <a:pt x="0" y="0"/>
                </a:moveTo>
                <a:lnTo>
                  <a:pt x="10103754" y="0"/>
                </a:lnTo>
                <a:lnTo>
                  <a:pt x="10103754" y="72000"/>
                </a:lnTo>
                <a:lnTo>
                  <a:pt x="68578" y="72000"/>
                </a:lnTo>
                <a:lnTo>
                  <a:pt x="0" y="11995"/>
                </a:lnTo>
                <a:close/>
              </a:path>
            </a:pathLst>
          </a:custGeom>
          <a:solidFill>
            <a:srgbClr val="D4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8E99E-1722-EC4E-850F-87DAB8DB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885" y="3116618"/>
            <a:ext cx="8579897" cy="632020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Software with YOLOv3</a:t>
            </a:r>
            <a:endParaRPr kumimoji="1" lang="ko-Kore-KR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0C71BE39-E7D1-5C49-8916-73397C2D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4" y="0"/>
            <a:ext cx="2088246" cy="5939340"/>
          </a:xfrm>
          <a:prstGeom prst="rect">
            <a:avLst/>
          </a:prstGeom>
        </p:spPr>
      </p:pic>
      <p:sp>
        <p:nvSpPr>
          <p:cNvPr id="22" name="자유형 21">
            <a:extLst>
              <a:ext uri="{FF2B5EF4-FFF2-40B4-BE49-F238E27FC236}">
                <a16:creationId xmlns:a16="http://schemas.microsoft.com/office/drawing/2014/main" id="{F9454ACC-ADCE-5C4C-9CC4-A4768FCEF9A6}"/>
              </a:ext>
            </a:extLst>
          </p:cNvPr>
          <p:cNvSpPr/>
          <p:nvPr/>
        </p:nvSpPr>
        <p:spPr>
          <a:xfrm>
            <a:off x="2098520" y="6809288"/>
            <a:ext cx="10103754" cy="72000"/>
          </a:xfrm>
          <a:custGeom>
            <a:avLst/>
            <a:gdLst>
              <a:gd name="connsiteX0" fmla="*/ 53571 w 10103754"/>
              <a:gd name="connsiteY0" fmla="*/ 0 h 72000"/>
              <a:gd name="connsiteX1" fmla="*/ 10103754 w 10103754"/>
              <a:gd name="connsiteY1" fmla="*/ 0 h 72000"/>
              <a:gd name="connsiteX2" fmla="*/ 10103754 w 10103754"/>
              <a:gd name="connsiteY2" fmla="*/ 72000 h 72000"/>
              <a:gd name="connsiteX3" fmla="*/ 0 w 10103754"/>
              <a:gd name="connsiteY3" fmla="*/ 72000 h 72000"/>
              <a:gd name="connsiteX4" fmla="*/ 0 w 10103754"/>
              <a:gd name="connsiteY4" fmla="*/ 61224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3754" h="72000">
                <a:moveTo>
                  <a:pt x="53571" y="0"/>
                </a:moveTo>
                <a:lnTo>
                  <a:pt x="10103754" y="0"/>
                </a:lnTo>
                <a:lnTo>
                  <a:pt x="10103754" y="72000"/>
                </a:lnTo>
                <a:lnTo>
                  <a:pt x="0" y="72000"/>
                </a:lnTo>
                <a:lnTo>
                  <a:pt x="0" y="61224"/>
                </a:lnTo>
                <a:close/>
              </a:path>
            </a:pathLst>
          </a:custGeom>
          <a:solidFill>
            <a:srgbClr val="D4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63C9C-A3F2-0B4F-B2DB-818C847A6CB8}"/>
              </a:ext>
            </a:extLst>
          </p:cNvPr>
          <p:cNvSpPr txBox="1"/>
          <p:nvPr/>
        </p:nvSpPr>
        <p:spPr>
          <a:xfrm>
            <a:off x="25418" y="5966840"/>
            <a:ext cx="2032890" cy="70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6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12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  <a:p>
            <a:pPr algn="dist">
              <a:lnSpc>
                <a:spcPct val="150000"/>
              </a:lnSpc>
            </a:pPr>
            <a:r>
              <a:rPr lang="en-US" altLang="ko-KR" sz="12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spc="300" dirty="0">
                <a:latin typeface="NanumGothic Light" panose="020D0904000000000000" pitchFamily="34" charset="-127"/>
                <a:ea typeface="NanumGothic Light" panose="020D0904000000000000" pitchFamily="34" charset="-127"/>
                <a:cs typeface="Times New Roman" panose="02020603050405020304" pitchFamily="18" charset="0"/>
              </a:rPr>
              <a:t>개발팀 강 응 찬</a:t>
            </a:r>
            <a:endParaRPr lang="en-US" altLang="ko-KR" sz="1200" spc="300" dirty="0">
              <a:latin typeface="NanumGothic Light" panose="020D0904000000000000" pitchFamily="34" charset="-127"/>
              <a:ea typeface="NanumGothic Light" panose="020D0904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106C6-F5AB-9B41-981E-5E41D7B27993}"/>
              </a:ext>
            </a:extLst>
          </p:cNvPr>
          <p:cNvSpPr/>
          <p:nvPr/>
        </p:nvSpPr>
        <p:spPr>
          <a:xfrm>
            <a:off x="45082" y="6661331"/>
            <a:ext cx="2088245" cy="182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yeschan@testworks.co.kr</a:t>
            </a:r>
            <a:endParaRPr lang="ko-KR" altLang="en-US" sz="900" spc="300">
              <a:latin typeface="Times New Roman" panose="02020603050405020304" pitchFamily="18" charset="0"/>
              <a:ea typeface="HY그래픽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65B34-BF9C-0F48-9698-8B3A8A963B7A}"/>
              </a:ext>
            </a:extLst>
          </p:cNvPr>
          <p:cNvSpPr txBox="1"/>
          <p:nvPr/>
        </p:nvSpPr>
        <p:spPr>
          <a:xfrm>
            <a:off x="5244968" y="6640311"/>
            <a:ext cx="3387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Copyright ⓒ </a:t>
            </a:r>
            <a:r>
              <a:rPr lang="en-US" altLang="ko-KR" sz="9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7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9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7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ORKS </a:t>
            </a:r>
            <a:r>
              <a:rPr lang="en-US" altLang="ko-KR" sz="900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Artificial Intelligence Lab. All rights reserved.</a:t>
            </a:r>
            <a:endParaRPr lang="ko-KR" altLang="en-US" sz="900" dirty="0"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2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YOLOv3</a:t>
            </a:r>
            <a:endParaRPr kumimoji="1" lang="ko-Kore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A468CC8-B1F0-724E-9802-CFD9E415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78" y="1213107"/>
            <a:ext cx="8165452" cy="5123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CBE19-CAE2-3848-8A2D-56C38CD9A965}"/>
              </a:ext>
            </a:extLst>
          </p:cNvPr>
          <p:cNvSpPr txBox="1"/>
          <p:nvPr/>
        </p:nvSpPr>
        <p:spPr>
          <a:xfrm>
            <a:off x="943929" y="3865616"/>
            <a:ext cx="1163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Confidence loss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EFF9B-DFCB-3148-8441-12FDE3C53C4E}"/>
              </a:ext>
            </a:extLst>
          </p:cNvPr>
          <p:cNvSpPr txBox="1"/>
          <p:nvPr/>
        </p:nvSpPr>
        <p:spPr>
          <a:xfrm>
            <a:off x="979686" y="5590977"/>
            <a:ext cx="1273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Classification loss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6BE40-A664-F441-B765-CE2DCB241D04}"/>
              </a:ext>
            </a:extLst>
          </p:cNvPr>
          <p:cNvSpPr txBox="1"/>
          <p:nvPr/>
        </p:nvSpPr>
        <p:spPr>
          <a:xfrm>
            <a:off x="943929" y="1837193"/>
            <a:ext cx="1192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Localization loss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F5FA1C-4042-DC42-BD3D-1BA9BECE5ACB}"/>
              </a:ext>
            </a:extLst>
          </p:cNvPr>
          <p:cNvSpPr/>
          <p:nvPr/>
        </p:nvSpPr>
        <p:spPr>
          <a:xfrm>
            <a:off x="3719593" y="1332854"/>
            <a:ext cx="7215186" cy="18242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4316E9-7998-5740-B00F-7AC4C5137E54}"/>
              </a:ext>
            </a:extLst>
          </p:cNvPr>
          <p:cNvSpPr/>
          <p:nvPr/>
        </p:nvSpPr>
        <p:spPr>
          <a:xfrm>
            <a:off x="5611528" y="3189713"/>
            <a:ext cx="5794409" cy="19058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49F01F-6BE0-C74E-B12D-AB6969482D7E}"/>
              </a:ext>
            </a:extLst>
          </p:cNvPr>
          <p:cNvSpPr/>
          <p:nvPr/>
        </p:nvSpPr>
        <p:spPr>
          <a:xfrm>
            <a:off x="6872437" y="5122761"/>
            <a:ext cx="4735631" cy="11839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9BAFF-E065-3144-9B3F-0F6C370D740F}"/>
              </a:ext>
            </a:extLst>
          </p:cNvPr>
          <p:cNvSpPr txBox="1"/>
          <p:nvPr/>
        </p:nvSpPr>
        <p:spPr>
          <a:xfrm>
            <a:off x="943929" y="91458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Loss function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990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CCF7C-F8B0-1942-BE89-0E497F8F22A6}"/>
              </a:ext>
            </a:extLst>
          </p:cNvPr>
          <p:cNvSpPr txBox="1"/>
          <p:nvPr/>
        </p:nvSpPr>
        <p:spPr>
          <a:xfrm>
            <a:off x="71745" y="698390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YOLOv3</a:t>
            </a:r>
            <a:endParaRPr kumimoji="1" lang="ko-Kore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FC1E729-CA5A-3D4F-9C36-B8CA39BF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87" y="1864949"/>
            <a:ext cx="4696129" cy="132556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ko-Kore-KR" sz="1400"/>
              <a:t>Sort the predictions by the confidence scores</a:t>
            </a:r>
          </a:p>
          <a:p>
            <a:r>
              <a:rPr kumimoji="1" lang="en-US" altLang="ko-Kore-KR" sz="1400"/>
              <a:t>Start from the top scores, ignore any current predictions if we find any previous predictions that have the same class and IOU &gt; 0.5 with the current prediction.</a:t>
            </a:r>
          </a:p>
          <a:p>
            <a:r>
              <a:rPr kumimoji="1" lang="en-US" altLang="ko-Kore-KR" sz="1400"/>
              <a:t>Repeat step 2 until all predictions are checked.</a:t>
            </a:r>
          </a:p>
          <a:p>
            <a:endParaRPr kumimoji="1" lang="ko-Kore-KR" altLang="en-US"/>
          </a:p>
        </p:txBody>
      </p:sp>
      <p:pic>
        <p:nvPicPr>
          <p:cNvPr id="11" name="그림 10" descr="텍스트, 실내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8D789D82-A5CE-2F40-AE2E-91E44F3C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60" y="3791950"/>
            <a:ext cx="9303490" cy="2899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32DA1F-EB00-464E-B291-17B6C0FED958}"/>
              </a:ext>
            </a:extLst>
          </p:cNvPr>
          <p:cNvSpPr txBox="1"/>
          <p:nvPr/>
        </p:nvSpPr>
        <p:spPr>
          <a:xfrm>
            <a:off x="979686" y="1281669"/>
            <a:ext cx="26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Non-maximal suppression</a:t>
            </a:r>
            <a:endParaRPr kumimoji="1" lang="ko-Kore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1D2AAF7-AEA5-9347-B652-6D1C3E84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509" y="883056"/>
            <a:ext cx="4789241" cy="30620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297605-BEE5-984C-AC59-6413A553F8C8}"/>
              </a:ext>
            </a:extLst>
          </p:cNvPr>
          <p:cNvSpPr txBox="1"/>
          <p:nvPr/>
        </p:nvSpPr>
        <p:spPr>
          <a:xfrm>
            <a:off x="906509" y="3213556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/>
              <a:t>box.c</a:t>
            </a:r>
            <a:endParaRPr kumimoji="1" lang="ko-Kore-KR" altLang="en-US" sz="800"/>
          </a:p>
        </p:txBody>
      </p:sp>
    </p:spTree>
    <p:extLst>
      <p:ext uri="{BB962C8B-B14F-4D97-AF65-F5344CB8AC3E}">
        <p14:creationId xmlns:p14="http://schemas.microsoft.com/office/powerpoint/2010/main" val="202770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137885" y="777650"/>
            <a:ext cx="12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Edge board</a:t>
            </a:r>
            <a:endParaRPr kumimoji="1" lang="ko-Kore-KR" altLang="en-US"/>
          </a:p>
        </p:txBody>
      </p:sp>
      <p:pic>
        <p:nvPicPr>
          <p:cNvPr id="6" name="그림 5" descr="EMB00000a303cd9">
            <a:extLst>
              <a:ext uri="{FF2B5EF4-FFF2-40B4-BE49-F238E27FC236}">
                <a16:creationId xmlns:a16="http://schemas.microsoft.com/office/drawing/2014/main" id="{06636886-36FA-534E-ACD0-6C88BC70C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65" y="1429400"/>
            <a:ext cx="8068670" cy="47617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90953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CBE1F2A-4B84-46CD-99BE-32A7C957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99" y="2008524"/>
            <a:ext cx="10261801" cy="4182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9F146-3696-4EDD-9CAE-6D81A4F1A0E4}"/>
              </a:ext>
            </a:extLst>
          </p:cNvPr>
          <p:cNvSpPr txBox="1"/>
          <p:nvPr/>
        </p:nvSpPr>
        <p:spPr>
          <a:xfrm>
            <a:off x="860323" y="1339645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엣지</a:t>
            </a:r>
            <a:r>
              <a:rPr lang="ko-KR" altLang="en-US" dirty="0"/>
              <a:t> 컴퓨팅을 위한 </a:t>
            </a:r>
            <a:r>
              <a:rPr lang="en-US" altLang="ko-KR" dirty="0"/>
              <a:t>AI</a:t>
            </a:r>
            <a:r>
              <a:rPr lang="ko-KR" altLang="en-US" dirty="0"/>
              <a:t>경량화 모델 종류</a:t>
            </a:r>
          </a:p>
        </p:txBody>
      </p:sp>
    </p:spTree>
    <p:extLst>
      <p:ext uri="{BB962C8B-B14F-4D97-AF65-F5344CB8AC3E}">
        <p14:creationId xmlns:p14="http://schemas.microsoft.com/office/powerpoint/2010/main" val="119605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172797" y="800343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OpenMP API</a:t>
            </a:r>
            <a:r>
              <a:rPr kumimoji="1" lang="ko-KR" altLang="en-US"/>
              <a:t>를 이용한 </a:t>
            </a:r>
            <a:r>
              <a:rPr kumimoji="1" lang="en-US" altLang="ko-KR"/>
              <a:t>CPU</a:t>
            </a:r>
            <a:r>
              <a:rPr kumimoji="1" lang="ko-KR" altLang="en-US"/>
              <a:t> 가속 연산</a:t>
            </a:r>
            <a:endParaRPr kumimoji="1" lang="ko-Kore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36F0EA-C6E8-EC4A-A6C7-7791F50C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291"/>
            <a:ext cx="10515600" cy="37116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ko-Kore-KR" altLang="en-US" sz="1600" dirty="0"/>
              <a:t>분산</a:t>
            </a:r>
            <a:r>
              <a:rPr kumimoji="1" lang="ko-KR" altLang="en-US" sz="1600"/>
              <a:t> 메모리에서는 사용할 수 없다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구현은 컴파일러마다 차이가 있을 수 있다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ko-Kore-KR" sz="1600" dirty="0"/>
              <a:t>Data </a:t>
            </a:r>
            <a:r>
              <a:rPr kumimoji="1" lang="en-US" altLang="ko-Kore-KR" sz="1600" dirty="0" err="1"/>
              <a:t>Dependancy</a:t>
            </a:r>
            <a:r>
              <a:rPr kumimoji="1" lang="en-US" altLang="ko-Kore-KR" sz="1600" dirty="0"/>
              <a:t>, Data Race, Deadlock</a:t>
            </a:r>
            <a:r>
              <a:rPr kumimoji="1" lang="ko-KR" altLang="en-US" sz="1600" dirty="0"/>
              <a:t> 검사는 프로그래머가 해야 한다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컴파일러가 알아서 프로그램을 병렬로 변환해 주지 않는다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병렬화 하고 싶은 부분을 프로그래머가 직접 지정해준다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입출력의 동기화 역시 프로그래머의 몫이다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856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A349F-B7F8-463B-83D0-543C3B8696FD}"/>
              </a:ext>
            </a:extLst>
          </p:cNvPr>
          <p:cNvSpPr txBox="1"/>
          <p:nvPr/>
        </p:nvSpPr>
        <p:spPr>
          <a:xfrm>
            <a:off x="1337880" y="2385635"/>
            <a:ext cx="9516239" cy="3528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5080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#ifdef YOLO_OMP_IMG_CONVERSION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#pragma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omp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parallel for schedule(static) 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num_threads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#endif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for (int row = 0; row &lt;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pDst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-&gt;height; ++row) {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	for (int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nCh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0;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nCh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pDst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-&gt;channel; ++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nCh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		for (int col = 0; col &lt;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pDst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-&gt;width; ++col) {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im.data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nCh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pDst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-&gt;width *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pDst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-&gt;height + row *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pDst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-&gt;width + col]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				= ((unsigned char)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pSrc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pData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[(row +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clipPosRow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*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pSrc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widthStep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+ (col +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clipPosCol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*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pDst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-&gt;channel + </a:t>
            </a:r>
            <a:r>
              <a:rPr lang="en-US" altLang="ko-KR" sz="14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nCh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]) / 255.0f;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558800">
              <a:lnSpc>
                <a:spcPct val="115000"/>
              </a:lnSpc>
            </a:pP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  <a:endParaRPr lang="ko-KR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#else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33332-42DB-4247-A4C9-C84ED1CA1C9E}"/>
              </a:ext>
            </a:extLst>
          </p:cNvPr>
          <p:cNvSpPr txBox="1"/>
          <p:nvPr/>
        </p:nvSpPr>
        <p:spPr>
          <a:xfrm>
            <a:off x="1258529" y="1641987"/>
            <a:ext cx="31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Inference engine using </a:t>
            </a:r>
            <a:r>
              <a:rPr lang="en-US" altLang="ko-KR" dirty="0" err="1"/>
              <a:t>openMP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28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137885" y="666858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Edge computing deep learning system</a:t>
            </a:r>
            <a:endParaRPr kumimoji="1" lang="ko-Kore-KR" altLang="en-US"/>
          </a:p>
        </p:txBody>
      </p:sp>
      <p:pic>
        <p:nvPicPr>
          <p:cNvPr id="6" name="그림 5" descr="EMB00000a303cde">
            <a:extLst>
              <a:ext uri="{FF2B5EF4-FFF2-40B4-BE49-F238E27FC236}">
                <a16:creationId xmlns:a16="http://schemas.microsoft.com/office/drawing/2014/main" id="{A868072F-43B7-0D4B-AA5D-C5EAA4B84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21" y="1407558"/>
            <a:ext cx="7959822" cy="47835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8173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E73E30E-C6C1-D246-8029-5B1A223AB4A8}"/>
              </a:ext>
            </a:extLst>
          </p:cNvPr>
          <p:cNvGrpSpPr/>
          <p:nvPr/>
        </p:nvGrpSpPr>
        <p:grpSpPr>
          <a:xfrm>
            <a:off x="188318" y="251683"/>
            <a:ext cx="11881318" cy="6172629"/>
            <a:chOff x="188318" y="251683"/>
            <a:chExt cx="11881318" cy="6172629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23543AB3-B892-154D-A5EB-51039D721051}"/>
                </a:ext>
              </a:extLst>
            </p:cNvPr>
            <p:cNvCxnSpPr>
              <a:cxnSpLocks/>
            </p:cNvCxnSpPr>
            <p:nvPr/>
          </p:nvCxnSpPr>
          <p:spPr>
            <a:xfrm>
              <a:off x="188318" y="656698"/>
              <a:ext cx="1064034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그림 6" descr="화살이(가) 표시된 사진&#10;&#10;자동 생성된 설명">
              <a:extLst>
                <a:ext uri="{FF2B5EF4-FFF2-40B4-BE49-F238E27FC236}">
                  <a16:creationId xmlns:a16="http://schemas.microsoft.com/office/drawing/2014/main" id="{DD0046C7-1FB2-2647-9495-AE0617A2A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6473" y="251683"/>
              <a:ext cx="116601" cy="29150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8EE2AC-6230-C84D-A585-CF3F7FB44BC7}"/>
                </a:ext>
              </a:extLst>
            </p:cNvPr>
            <p:cNvSpPr/>
            <p:nvPr/>
          </p:nvSpPr>
          <p:spPr>
            <a:xfrm>
              <a:off x="10950300" y="503564"/>
              <a:ext cx="1119336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spc="300">
                  <a:latin typeface="Times New Roman" panose="02020603050405020304" pitchFamily="18" charset="0"/>
                  <a:ea typeface="HY그래픽M" panose="02030600000101010101" pitchFamily="18" charset="-127"/>
                  <a:cs typeface="Times New Roman" panose="02020603050405020304" pitchFamily="18" charset="0"/>
                </a:rPr>
                <a:t>T</a:t>
              </a:r>
              <a:r>
                <a:rPr lang="en-US" altLang="ko-KR" sz="900" spc="300">
                  <a:latin typeface="Times New Roman" panose="02020603050405020304" pitchFamily="18" charset="0"/>
                  <a:ea typeface="HY그래픽M" panose="02030600000101010101" pitchFamily="18" charset="-127"/>
                  <a:cs typeface="Times New Roman" panose="02020603050405020304" pitchFamily="18" charset="0"/>
                </a:rPr>
                <a:t>EST</a:t>
              </a:r>
              <a:r>
                <a:rPr lang="en-US" altLang="ko-KR" sz="1200" spc="300">
                  <a:latin typeface="Times New Roman" panose="02020603050405020304" pitchFamily="18" charset="0"/>
                  <a:ea typeface="HY그래픽M" panose="02030600000101010101" pitchFamily="18" charset="-127"/>
                  <a:cs typeface="Times New Roman" panose="02020603050405020304" pitchFamily="18" charset="0"/>
                </a:rPr>
                <a:t>W</a:t>
              </a:r>
              <a:r>
                <a:rPr lang="en-US" altLang="ko-KR" sz="900" spc="300">
                  <a:latin typeface="Times New Roman" panose="02020603050405020304" pitchFamily="18" charset="0"/>
                  <a:ea typeface="HY그래픽M" panose="02030600000101010101" pitchFamily="18" charset="-127"/>
                  <a:cs typeface="Times New Roman" panose="02020603050405020304" pitchFamily="18" charset="0"/>
                </a:rPr>
                <a:t>ORKS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359E1A4-C1CB-DD4D-96C3-9105B594754C}"/>
                </a:ext>
              </a:extLst>
            </p:cNvPr>
            <p:cNvSpPr/>
            <p:nvPr/>
          </p:nvSpPr>
          <p:spPr>
            <a:xfrm>
              <a:off x="5122411" y="1095390"/>
              <a:ext cx="1225091" cy="42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On-Device</a:t>
              </a:r>
            </a:p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Learning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379904A-A315-B148-A023-721B7EF9B6B6}"/>
                </a:ext>
              </a:extLst>
            </p:cNvPr>
            <p:cNvSpPr/>
            <p:nvPr/>
          </p:nvSpPr>
          <p:spPr>
            <a:xfrm>
              <a:off x="2247433" y="2104059"/>
              <a:ext cx="1225091" cy="42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Approaches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E6981AE-95F1-2849-A9BD-79BDF0FD9787}"/>
                </a:ext>
              </a:extLst>
            </p:cNvPr>
            <p:cNvSpPr/>
            <p:nvPr/>
          </p:nvSpPr>
          <p:spPr>
            <a:xfrm>
              <a:off x="5122411" y="2049796"/>
              <a:ext cx="1225091" cy="4290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Software</a:t>
              </a:r>
            </a:p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Approaches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5B40FD5-BB9C-344C-89AB-560AE4C54901}"/>
                </a:ext>
              </a:extLst>
            </p:cNvPr>
            <p:cNvSpPr/>
            <p:nvPr/>
          </p:nvSpPr>
          <p:spPr>
            <a:xfrm>
              <a:off x="7856184" y="2049796"/>
              <a:ext cx="1225091" cy="42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Theoretical</a:t>
              </a:r>
            </a:p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Approaches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4DF7B34-1D88-BB46-BFC6-3E565A65AF09}"/>
                </a:ext>
              </a:extLst>
            </p:cNvPr>
            <p:cNvSpPr/>
            <p:nvPr/>
          </p:nvSpPr>
          <p:spPr>
            <a:xfrm>
              <a:off x="2676154" y="2898019"/>
              <a:ext cx="1357452" cy="42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Additional Resources</a:t>
              </a:r>
            </a:p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On chip(cpu, gpu)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3C115EC-0E4B-1346-AD91-0D044990FCF1}"/>
                </a:ext>
              </a:extLst>
            </p:cNvPr>
            <p:cNvSpPr/>
            <p:nvPr/>
          </p:nvSpPr>
          <p:spPr>
            <a:xfrm>
              <a:off x="2676153" y="3718558"/>
              <a:ext cx="1357452" cy="42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Novel Architectures</a:t>
              </a:r>
            </a:p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(spiking networks etc)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086B282-4534-364F-98D0-25F64D2DAA07}"/>
                </a:ext>
              </a:extLst>
            </p:cNvPr>
            <p:cNvSpPr/>
            <p:nvPr/>
          </p:nvSpPr>
          <p:spPr>
            <a:xfrm>
              <a:off x="5986923" y="2924281"/>
              <a:ext cx="1225091" cy="42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Algorithms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9CBBBEC-11BC-4E4E-903C-3BF4107CA120}"/>
                </a:ext>
              </a:extLst>
            </p:cNvPr>
            <p:cNvSpPr/>
            <p:nvPr/>
          </p:nvSpPr>
          <p:spPr>
            <a:xfrm>
              <a:off x="6458066" y="3696639"/>
              <a:ext cx="1225091" cy="42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Lightweight</a:t>
              </a:r>
            </a:p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Algorithms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7859EF-F3DB-5545-8068-066396D46085}"/>
                </a:ext>
              </a:extLst>
            </p:cNvPr>
            <p:cNvSpPr/>
            <p:nvPr/>
          </p:nvSpPr>
          <p:spPr>
            <a:xfrm>
              <a:off x="6458064" y="4328966"/>
              <a:ext cx="1225091" cy="669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Data / Model complexity reduction techniques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0039FDF-58F4-6541-9DCE-1E2F7CE83F7C}"/>
                </a:ext>
              </a:extLst>
            </p:cNvPr>
            <p:cNvSpPr/>
            <p:nvPr/>
          </p:nvSpPr>
          <p:spPr>
            <a:xfrm>
              <a:off x="6458065" y="5216091"/>
              <a:ext cx="1225091" cy="42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Novel optimization techniques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89263C-DDF0-0F4D-AC32-A8EA2355999D}"/>
                </a:ext>
              </a:extLst>
            </p:cNvPr>
            <p:cNvSpPr/>
            <p:nvPr/>
          </p:nvSpPr>
          <p:spPr>
            <a:xfrm>
              <a:off x="6458064" y="5995293"/>
              <a:ext cx="1225091" cy="42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New protocols for data observation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30F338A-D16C-8F47-906D-81366DA4FF47}"/>
                </a:ext>
              </a:extLst>
            </p:cNvPr>
            <p:cNvSpPr/>
            <p:nvPr/>
          </p:nvSpPr>
          <p:spPr>
            <a:xfrm>
              <a:off x="4423451" y="2900605"/>
              <a:ext cx="1225091" cy="4290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Computing</a:t>
              </a:r>
            </a:p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Libraries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3D7FA48-555C-284B-9E1C-F3E8F093F100}"/>
                </a:ext>
              </a:extLst>
            </p:cNvPr>
            <p:cNvSpPr/>
            <p:nvPr/>
          </p:nvSpPr>
          <p:spPr>
            <a:xfrm>
              <a:off x="4761832" y="3718558"/>
              <a:ext cx="1225091" cy="4290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Speed-up existing</a:t>
              </a:r>
            </a:p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techniques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A7D6051-C7D0-2647-AE36-F499A5314BFE}"/>
                </a:ext>
              </a:extLst>
            </p:cNvPr>
            <p:cNvSpPr/>
            <p:nvPr/>
          </p:nvSpPr>
          <p:spPr>
            <a:xfrm>
              <a:off x="4782258" y="4459787"/>
              <a:ext cx="1225091" cy="4290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Novel Techniques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0CBFF1-4564-7944-8EBD-A226F943CE55}"/>
                </a:ext>
              </a:extLst>
            </p:cNvPr>
            <p:cNvSpPr/>
            <p:nvPr/>
          </p:nvSpPr>
          <p:spPr>
            <a:xfrm>
              <a:off x="8272771" y="2789249"/>
              <a:ext cx="1225091" cy="576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Performance guarantees for algorithms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F31F4E-14C0-284F-ACE7-B23D7F357BC8}"/>
                </a:ext>
              </a:extLst>
            </p:cNvPr>
            <p:cNvSpPr/>
            <p:nvPr/>
          </p:nvSpPr>
          <p:spPr>
            <a:xfrm>
              <a:off x="8293350" y="3691462"/>
              <a:ext cx="1225091" cy="576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>
                  <a:solidFill>
                    <a:schemeClr val="tx1"/>
                  </a:solidFill>
                </a:rPr>
                <a:t>Novel theories for resource constrained settings</a:t>
              </a:r>
              <a:endParaRPr kumimoji="1" lang="ko-Kore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94A3B896-3A40-604B-994D-428157A61F3A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734957" y="1524409"/>
              <a:ext cx="0" cy="525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45400AFF-BD75-8F4F-8499-168373837303}"/>
                </a:ext>
              </a:extLst>
            </p:cNvPr>
            <p:cNvCxnSpPr/>
            <p:nvPr/>
          </p:nvCxnSpPr>
          <p:spPr>
            <a:xfrm>
              <a:off x="2859979" y="1816650"/>
              <a:ext cx="56087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F8653847-D8D6-1842-A429-EF6B8D11DA94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8468730" y="1816650"/>
              <a:ext cx="0" cy="233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72589451-95B3-3843-A411-66E6F67F6782}"/>
                </a:ext>
              </a:extLst>
            </p:cNvPr>
            <p:cNvCxnSpPr/>
            <p:nvPr/>
          </p:nvCxnSpPr>
          <p:spPr>
            <a:xfrm>
              <a:off x="2859979" y="1816650"/>
              <a:ext cx="0" cy="287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2FADD666-EE87-6243-A868-CFFCD59F0C97}"/>
                </a:ext>
              </a:extLst>
            </p:cNvPr>
            <p:cNvCxnSpPr/>
            <p:nvPr/>
          </p:nvCxnSpPr>
          <p:spPr>
            <a:xfrm>
              <a:off x="2470137" y="2533078"/>
              <a:ext cx="0" cy="13999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B4AC0F34-1485-9741-A927-A9F1010A5A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0137" y="3112528"/>
              <a:ext cx="19659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D1CA8095-FCA7-F747-BA1D-E2CD09866FA6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2470137" y="3933068"/>
              <a:ext cx="206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558BE744-5207-4041-B780-8D24D71684B4}"/>
                </a:ext>
              </a:extLst>
            </p:cNvPr>
            <p:cNvCxnSpPr>
              <a:stCxn id="31" idx="2"/>
            </p:cNvCxnSpPr>
            <p:nvPr/>
          </p:nvCxnSpPr>
          <p:spPr>
            <a:xfrm flipH="1">
              <a:off x="5734956" y="2478815"/>
              <a:ext cx="1" cy="1678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3509616F-C47C-5C43-8992-B508E03F806E}"/>
                </a:ext>
              </a:extLst>
            </p:cNvPr>
            <p:cNvCxnSpPr/>
            <p:nvPr/>
          </p:nvCxnSpPr>
          <p:spPr>
            <a:xfrm>
              <a:off x="5035996" y="2657096"/>
              <a:ext cx="15634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BA3E6AA7-5FEA-0643-AC93-FD09D964B55A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5035996" y="2646680"/>
              <a:ext cx="1" cy="2539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503A8980-2F60-A644-9735-A239420A8FBE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6599468" y="2657096"/>
              <a:ext cx="1" cy="267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558D212A-C5C1-A448-8B96-2D28ADAA3B62}"/>
                </a:ext>
              </a:extLst>
            </p:cNvPr>
            <p:cNvCxnSpPr/>
            <p:nvPr/>
          </p:nvCxnSpPr>
          <p:spPr>
            <a:xfrm>
              <a:off x="4575048" y="3327038"/>
              <a:ext cx="0" cy="1347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DFAB2147-9057-B047-BC3C-80C1D2C49500}"/>
                </a:ext>
              </a:extLst>
            </p:cNvPr>
            <p:cNvCxnSpPr>
              <a:stCxn id="42" idx="1"/>
            </p:cNvCxnSpPr>
            <p:nvPr/>
          </p:nvCxnSpPr>
          <p:spPr>
            <a:xfrm flipH="1" flipV="1">
              <a:off x="4575048" y="3933067"/>
              <a:ext cx="18678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9FD01EA-DB7F-8B4A-AA41-3043912D2F58}"/>
                </a:ext>
              </a:extLst>
            </p:cNvPr>
            <p:cNvCxnSpPr>
              <a:stCxn id="43" idx="1"/>
            </p:cNvCxnSpPr>
            <p:nvPr/>
          </p:nvCxnSpPr>
          <p:spPr>
            <a:xfrm flipH="1" flipV="1">
              <a:off x="4575047" y="4674296"/>
              <a:ext cx="20721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624027F7-BACC-EA4D-BBED-5FBB1BC036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380" y="3353300"/>
              <a:ext cx="0" cy="28565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95CCC0B-4209-3845-83A1-2758E143E580}"/>
                </a:ext>
              </a:extLst>
            </p:cNvPr>
            <p:cNvCxnSpPr>
              <a:stCxn id="36" idx="1"/>
            </p:cNvCxnSpPr>
            <p:nvPr/>
          </p:nvCxnSpPr>
          <p:spPr>
            <a:xfrm flipH="1" flipV="1">
              <a:off x="6213380" y="3909391"/>
              <a:ext cx="244686" cy="17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14F4DD55-EA49-4348-8DFB-C101F95CCC98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213378" y="4663516"/>
              <a:ext cx="2446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6C43757-DCAF-004D-B7AF-D2CA537DCC4A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6213380" y="5430600"/>
              <a:ext cx="24468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24D6D2D9-CD36-2249-9755-692DFD2B163F}"/>
                </a:ext>
              </a:extLst>
            </p:cNvPr>
            <p:cNvCxnSpPr>
              <a:stCxn id="39" idx="1"/>
            </p:cNvCxnSpPr>
            <p:nvPr/>
          </p:nvCxnSpPr>
          <p:spPr>
            <a:xfrm flipH="1" flipV="1">
              <a:off x="6213380" y="6209650"/>
              <a:ext cx="244684" cy="1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0448DD12-7B5E-394B-96C2-F3D2D0D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65" y="2478815"/>
              <a:ext cx="0" cy="15007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E1917106-775E-F94E-84E8-275B841AFBB2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048665" y="3077397"/>
              <a:ext cx="2241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A6674939-FC69-514A-81A4-6DE44DF350FB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>
              <a:off x="8048665" y="3979608"/>
              <a:ext cx="2446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FDBA70A3-D699-F448-ACC3-20F1492D8B99}"/>
              </a:ext>
            </a:extLst>
          </p:cNvPr>
          <p:cNvSpPr txBox="1"/>
          <p:nvPr/>
        </p:nvSpPr>
        <p:spPr>
          <a:xfrm>
            <a:off x="304800" y="871209"/>
            <a:ext cx="34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Training Models on an Edge Device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98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70A3-DC76-F240-B9CD-07BED2DF44C6}"/>
              </a:ext>
            </a:extLst>
          </p:cNvPr>
          <p:cNvSpPr txBox="1"/>
          <p:nvPr/>
        </p:nvSpPr>
        <p:spPr>
          <a:xfrm>
            <a:off x="4887505" y="2721114"/>
            <a:ext cx="279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/>
              <a:t>Thank You.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44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</p:spTree>
    <p:extLst>
      <p:ext uri="{BB962C8B-B14F-4D97-AF65-F5344CB8AC3E}">
        <p14:creationId xmlns:p14="http://schemas.microsoft.com/office/powerpoint/2010/main" val="185297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B95C13-C756-7C40-886D-06C34929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403"/>
            <a:ext cx="10515600" cy="47398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/>
              <a:t>List of contents</a:t>
            </a:r>
          </a:p>
          <a:p>
            <a:pPr lvl="1">
              <a:lnSpc>
                <a:spcPct val="200000"/>
              </a:lnSpc>
            </a:pPr>
            <a:r>
              <a:rPr kumimoji="1" lang="en-US" altLang="ko-Kore-KR" sz="1800"/>
              <a:t>Edge computing software </a:t>
            </a:r>
            <a:r>
              <a:rPr kumimoji="1" lang="ko-KR" altLang="en-US" sz="1800"/>
              <a:t>설명</a:t>
            </a:r>
            <a:endParaRPr kumimoji="1" lang="en-US" altLang="ko-KR" sz="1800"/>
          </a:p>
          <a:p>
            <a:pPr lvl="1">
              <a:lnSpc>
                <a:spcPct val="200000"/>
              </a:lnSpc>
            </a:pPr>
            <a:r>
              <a:rPr kumimoji="1" lang="en-US" altLang="ko-Kore-KR" sz="1800"/>
              <a:t>YOLOv3 </a:t>
            </a:r>
            <a:r>
              <a:rPr kumimoji="1" lang="ko-KR" altLang="en-US" sz="1800"/>
              <a:t>설명</a:t>
            </a:r>
            <a:endParaRPr kumimoji="1" lang="en-US" altLang="ko-KR" sz="1800"/>
          </a:p>
          <a:p>
            <a:pPr lvl="2">
              <a:lnSpc>
                <a:spcPct val="200000"/>
              </a:lnSpc>
            </a:pPr>
            <a:r>
              <a:rPr kumimoji="1" lang="en-US" altLang="ko-KR" sz="1400"/>
              <a:t>anchor box build</a:t>
            </a:r>
          </a:p>
          <a:p>
            <a:pPr lvl="2">
              <a:lnSpc>
                <a:spcPct val="200000"/>
              </a:lnSpc>
            </a:pPr>
            <a:r>
              <a:rPr kumimoji="1" lang="en-US" altLang="ko-KR" sz="1400"/>
              <a:t>bounding box prediction</a:t>
            </a:r>
          </a:p>
          <a:p>
            <a:pPr lvl="2">
              <a:lnSpc>
                <a:spcPct val="200000"/>
              </a:lnSpc>
            </a:pPr>
            <a:r>
              <a:rPr kumimoji="1" lang="en-US" altLang="ko-KR" sz="1400"/>
              <a:t>class prediction</a:t>
            </a:r>
          </a:p>
          <a:p>
            <a:pPr lvl="2">
              <a:lnSpc>
                <a:spcPct val="200000"/>
              </a:lnSpc>
            </a:pPr>
            <a:r>
              <a:rPr kumimoji="1" lang="en-US" altLang="ko-KR" sz="1400"/>
              <a:t>feature extract</a:t>
            </a:r>
          </a:p>
          <a:p>
            <a:pPr lvl="1">
              <a:lnSpc>
                <a:spcPct val="200000"/>
              </a:lnSpc>
            </a:pPr>
            <a:r>
              <a:rPr kumimoji="1" lang="en-US" altLang="ko-KR" sz="1800"/>
              <a:t>Edge</a:t>
            </a:r>
            <a:r>
              <a:rPr kumimoji="1" lang="ko-KR" altLang="en-US" sz="1800"/>
              <a:t>에 모델 탑재</a:t>
            </a:r>
            <a:endParaRPr kumimoji="1" lang="en-US" altLang="ko-KR" sz="180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168A63-9A24-4D5B-A1AC-F3E5F364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55" y="1258492"/>
            <a:ext cx="3719909" cy="488940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4511370-B509-4153-9562-E464CF67C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242" y="2199503"/>
            <a:ext cx="3117966" cy="3747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80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641555" y="1017639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Edge computing software</a:t>
            </a:r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F146B-1E04-2844-998E-E3AFEBB2D75F}"/>
              </a:ext>
            </a:extLst>
          </p:cNvPr>
          <p:cNvSpPr/>
          <p:nvPr/>
        </p:nvSpPr>
        <p:spPr>
          <a:xfrm>
            <a:off x="2629445" y="2185785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Library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ko-Kore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E1D978-8C09-E540-97DA-A60DFCE297F4}"/>
              </a:ext>
            </a:extLst>
          </p:cNvPr>
          <p:cNvSpPr/>
          <p:nvPr/>
        </p:nvSpPr>
        <p:spPr>
          <a:xfrm>
            <a:off x="5999656" y="2185785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without GPU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B84C68-02AB-3F4B-97C0-ABB998BC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35019" y="1737751"/>
            <a:ext cx="1530577" cy="1591200"/>
          </a:xfrm>
          <a:prstGeom prst="rect">
            <a:avLst/>
          </a:prstGeom>
        </p:spPr>
      </p:pic>
      <p:pic>
        <p:nvPicPr>
          <p:cNvPr id="12" name="그림 11" descr="전자기기, 컴퓨터이(가) 표시된 사진&#10;&#10;자동 생성된 설명">
            <a:extLst>
              <a:ext uri="{FF2B5EF4-FFF2-40B4-BE49-F238E27FC236}">
                <a16:creationId xmlns:a16="http://schemas.microsoft.com/office/drawing/2014/main" id="{9E35E053-76AD-6649-B8C1-A5D23591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80527" y="1865452"/>
            <a:ext cx="1366343" cy="13357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A8815B-E563-3942-AC5F-42284C16D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39" y="4599315"/>
            <a:ext cx="934977" cy="93497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37EBD6-309F-764C-967C-50DC464C3FB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995789" y="2541689"/>
            <a:ext cx="200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79A12B-8D0C-8C47-951D-D38640928DCA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V="1">
            <a:off x="7366000" y="2533351"/>
            <a:ext cx="1769019" cy="8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6EBB43-A7AB-E745-AD74-51FE5A1D20E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682828" y="2897593"/>
            <a:ext cx="0" cy="170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442FBA-FB1E-BE47-8C53-D1CCA56D4CA5}"/>
              </a:ext>
            </a:extLst>
          </p:cNvPr>
          <p:cNvCxnSpPr>
            <a:cxnSpLocks/>
            <a:stCxn id="16" idx="1"/>
            <a:endCxn id="38" idx="1"/>
          </p:cNvCxnSpPr>
          <p:nvPr/>
        </p:nvCxnSpPr>
        <p:spPr>
          <a:xfrm flipH="1" flipV="1">
            <a:off x="4186841" y="5066803"/>
            <a:ext cx="2028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림 37" descr="텍스트, 컴퓨터, 전자기기, 모니터이(가) 표시된 사진&#10;&#10;자동 생성된 설명">
            <a:extLst>
              <a:ext uri="{FF2B5EF4-FFF2-40B4-BE49-F238E27FC236}">
                <a16:creationId xmlns:a16="http://schemas.microsoft.com/office/drawing/2014/main" id="{9A29B313-8DFA-CC47-8BAD-3B9D0B76B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30054" y="4288409"/>
            <a:ext cx="1556787" cy="15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90272" y="698390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YOLOv3</a:t>
            </a:r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B3D5C-A230-2040-9917-D3F5E4393EC4}"/>
              </a:ext>
            </a:extLst>
          </p:cNvPr>
          <p:cNvSpPr/>
          <p:nvPr/>
        </p:nvSpPr>
        <p:spPr>
          <a:xfrm>
            <a:off x="172798" y="6523532"/>
            <a:ext cx="4630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altLang="ko-Kore-KR" sz="900"/>
              <a:t>https://jonathan-hui.medium.com/real-time-object-detection-with-yolo-yolov2-28b1b93e2088</a:t>
            </a:r>
            <a:endParaRPr lang="ko-Kore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DB695C-BBCB-364B-A7B5-7E942AA16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97" y="1202487"/>
            <a:ext cx="7923924" cy="5071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294824-DCD2-5748-B3C2-099654B9F80D}"/>
              </a:ext>
            </a:extLst>
          </p:cNvPr>
          <p:cNvSpPr txBox="1"/>
          <p:nvPr/>
        </p:nvSpPr>
        <p:spPr>
          <a:xfrm>
            <a:off x="2389157" y="1319772"/>
            <a:ext cx="135493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MS COCO</a:t>
            </a:r>
          </a:p>
          <a:p>
            <a:r>
              <a:rPr kumimoji="1" lang="en-US" altLang="ko-Kore-KR" sz="1600"/>
              <a:t>Class : 80</a:t>
            </a:r>
          </a:p>
          <a:p>
            <a:r>
              <a:rPr kumimoji="1" lang="en-US" altLang="ko-Kore-KR" sz="1600"/>
              <a:t>Batch : 64</a:t>
            </a:r>
          </a:p>
          <a:p>
            <a:r>
              <a:rPr kumimoji="1" lang="en-US" altLang="ko-Kore-KR" sz="1600"/>
              <a:t>Epochs = 200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79904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YOLOv3</a:t>
            </a:r>
            <a:endParaRPr kumimoji="1" lang="ko-Kore-KR" altLang="en-US"/>
          </a:p>
        </p:txBody>
      </p:sp>
      <p:pic>
        <p:nvPicPr>
          <p:cNvPr id="8" name="그림 7" descr="텍스트, 자동차, 장면, 도로이(가) 표시된 사진&#10;&#10;자동 생성된 설명">
            <a:extLst>
              <a:ext uri="{FF2B5EF4-FFF2-40B4-BE49-F238E27FC236}">
                <a16:creationId xmlns:a16="http://schemas.microsoft.com/office/drawing/2014/main" id="{F2A04BB1-C4FD-804F-9E62-78112A6A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64" y="1985080"/>
            <a:ext cx="8392072" cy="444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845DF9-FB60-8E4A-B5AB-A5E3E7BB2256}"/>
              </a:ext>
            </a:extLst>
          </p:cNvPr>
          <p:cNvSpPr txBox="1"/>
          <p:nvPr/>
        </p:nvSpPr>
        <p:spPr>
          <a:xfrm>
            <a:off x="2473072" y="1149276"/>
            <a:ext cx="72458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>
                <a:latin typeface="Times New Roman" panose="02020603050405020304" pitchFamily="18" charset="0"/>
                <a:cs typeface="Times New Roman" panose="02020603050405020304" pitchFamily="18" charset="0"/>
              </a:rPr>
              <a:t>In the real-life domain, the boundary boxes are not arbitrary. Cars have very similar shapes and pedestrians have an approximate aspect ratio of </a:t>
            </a:r>
            <a:r>
              <a:rPr kumimoji="1" lang="en-US" altLang="ko-Kore-K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  <a:endParaRPr kumimoji="1" lang="ko-Kore-K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광장이(가) 표시된 사진&#10;&#10;자동 생성된 설명">
            <a:extLst>
              <a:ext uri="{FF2B5EF4-FFF2-40B4-BE49-F238E27FC236}">
                <a16:creationId xmlns:a16="http://schemas.microsoft.com/office/drawing/2014/main" id="{C64F3ACC-5A27-A844-83E5-D0F05868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93" y="3743994"/>
            <a:ext cx="5558722" cy="2447148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YOLOv3</a:t>
            </a:r>
            <a:endParaRPr kumimoji="1" lang="ko-Kore-KR" altLang="en-US"/>
          </a:p>
        </p:txBody>
      </p:sp>
      <p:pic>
        <p:nvPicPr>
          <p:cNvPr id="4" name="그림 3" descr="실내, 바둑판식이(가) 표시된 사진&#10;&#10;자동 생성된 설명">
            <a:extLst>
              <a:ext uri="{FF2B5EF4-FFF2-40B4-BE49-F238E27FC236}">
                <a16:creationId xmlns:a16="http://schemas.microsoft.com/office/drawing/2014/main" id="{23BCE55C-8454-E54F-B5D3-9983C990C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86" y="1495095"/>
            <a:ext cx="6240921" cy="449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9B8E9-FD6A-804D-99F4-711F591899AC}"/>
              </a:ext>
            </a:extLst>
          </p:cNvPr>
          <p:cNvSpPr txBox="1"/>
          <p:nvPr/>
        </p:nvSpPr>
        <p:spPr>
          <a:xfrm>
            <a:off x="1573950" y="1067722"/>
            <a:ext cx="566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ore-KR" sz="1400" b="1"/>
              <a:t>anchor boxes using K-means clustering with IOU</a:t>
            </a:r>
            <a:r>
              <a:rPr lang="en-US" altLang="ko-KR" sz="1400" b="1"/>
              <a:t>(Intersection over Union)</a:t>
            </a:r>
            <a:endParaRPr lang="es-419" altLang="ko-Kore-KR" sz="14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5AA0E-90AD-9F47-B0C0-9D6A3B604689}"/>
              </a:ext>
            </a:extLst>
          </p:cNvPr>
          <p:cNvSpPr/>
          <p:nvPr/>
        </p:nvSpPr>
        <p:spPr>
          <a:xfrm>
            <a:off x="7977363" y="2981665"/>
            <a:ext cx="2396348" cy="894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419" altLang="ko-Kore-KR" sz="1200"/>
              <a:t>(10×13),(16×30),(33×23)</a:t>
            </a:r>
          </a:p>
          <a:p>
            <a:pPr>
              <a:lnSpc>
                <a:spcPct val="150000"/>
              </a:lnSpc>
            </a:pPr>
            <a:r>
              <a:rPr lang="es-419" altLang="ko-Kore-KR" sz="1200"/>
              <a:t>(30×61),(62×45),(59× 119)</a:t>
            </a:r>
          </a:p>
          <a:p>
            <a:pPr>
              <a:lnSpc>
                <a:spcPct val="150000"/>
              </a:lnSpc>
            </a:pPr>
            <a:r>
              <a:rPr lang="es-419" altLang="ko-Kore-KR" sz="1200"/>
              <a:t>(116 × 90), (156 × 198), (373 × 326) </a:t>
            </a: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263034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YOLOv3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80B1E-A297-154D-A1EC-617AE357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3" y="1860878"/>
            <a:ext cx="5280639" cy="4082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A6F5F-F308-5743-B2C6-39D3D59AF185}"/>
              </a:ext>
            </a:extLst>
          </p:cNvPr>
          <p:cNvSpPr txBox="1"/>
          <p:nvPr/>
        </p:nvSpPr>
        <p:spPr>
          <a:xfrm>
            <a:off x="2147540" y="1398862"/>
            <a:ext cx="222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/>
              <a:t>Bounding Box Prediction</a:t>
            </a:r>
            <a:endParaRPr kumimoji="1" lang="ko-Kore-KR" altLang="en-US" sz="160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4F51858-8304-784D-811D-56500EDDD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59" y="1860878"/>
            <a:ext cx="5057487" cy="2459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F5AAAF-AA33-AC4D-8B15-EF7FF737CD30}"/>
              </a:ext>
            </a:extLst>
          </p:cNvPr>
          <p:cNvSpPr txBox="1"/>
          <p:nvPr/>
        </p:nvSpPr>
        <p:spPr>
          <a:xfrm>
            <a:off x="6436960" y="4794812"/>
            <a:ext cx="5057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ore-KR">
                <a:solidFill>
                  <a:srgbClr val="C00000"/>
                </a:solidFill>
              </a:rPr>
              <a:t>S × S × </a:t>
            </a:r>
            <a:r>
              <a:rPr kumimoji="1" lang="en-US" altLang="ko-Kore-KR">
                <a:solidFill>
                  <a:srgbClr val="C00000"/>
                </a:solidFill>
              </a:rPr>
              <a:t>((x, y, w, h, confidence_score) + classes) 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FB9D2-E0F5-9343-9A6F-548A63314315}"/>
              </a:ext>
            </a:extLst>
          </p:cNvPr>
          <p:cNvSpPr txBox="1"/>
          <p:nvPr/>
        </p:nvSpPr>
        <p:spPr>
          <a:xfrm>
            <a:off x="7574495" y="5793968"/>
            <a:ext cx="27824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ore-KR">
                <a:solidFill>
                  <a:srgbClr val="C00000"/>
                </a:solidFill>
              </a:rPr>
              <a:t>13 × 13 × 9 × </a:t>
            </a:r>
            <a:r>
              <a:rPr kumimoji="1" lang="en-US" altLang="ko-Kore-KR">
                <a:solidFill>
                  <a:srgbClr val="C00000"/>
                </a:solidFill>
              </a:rPr>
              <a:t>(1 + 4 + </a:t>
            </a:r>
            <a:r>
              <a:rPr kumimoji="1" lang="en-US" altLang="ko-KR">
                <a:solidFill>
                  <a:srgbClr val="C00000"/>
                </a:solidFill>
              </a:rPr>
              <a:t>8</a:t>
            </a:r>
            <a:r>
              <a:rPr kumimoji="1" lang="en-US" altLang="ko-Kore-KR">
                <a:solidFill>
                  <a:srgbClr val="C00000"/>
                </a:solidFill>
              </a:rPr>
              <a:t>0) 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EFB621-FC47-5A4A-A210-445CEA6D059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8965703" y="5164144"/>
            <a:ext cx="1" cy="62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9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YOLOv3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80B1E-A297-154D-A1EC-617AE357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3" y="1810897"/>
            <a:ext cx="5280639" cy="4082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A6F5F-F308-5743-B2C6-39D3D59AF185}"/>
              </a:ext>
            </a:extLst>
          </p:cNvPr>
          <p:cNvSpPr txBox="1"/>
          <p:nvPr/>
        </p:nvSpPr>
        <p:spPr>
          <a:xfrm>
            <a:off x="2094377" y="1410034"/>
            <a:ext cx="222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/>
              <a:t>Bounding Box Prediction</a:t>
            </a:r>
            <a:endParaRPr kumimoji="1" lang="ko-Kore-KR" altLang="en-US" sz="160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44BACFC-FB74-4849-841E-2B892470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60" y="1810897"/>
            <a:ext cx="5057487" cy="4156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0F207F-8651-2840-8359-16AF805AFDD5}"/>
              </a:ext>
            </a:extLst>
          </p:cNvPr>
          <p:cNvSpPr txBox="1"/>
          <p:nvPr/>
        </p:nvSpPr>
        <p:spPr>
          <a:xfrm>
            <a:off x="6432700" y="6305107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/>
              <a:t>detection_layer</a:t>
            </a:r>
            <a:endParaRPr kumimoji="1" lang="ko-Kore-KR" altLang="en-US" sz="800"/>
          </a:p>
        </p:txBody>
      </p:sp>
    </p:spTree>
    <p:extLst>
      <p:ext uri="{BB962C8B-B14F-4D97-AF65-F5344CB8AC3E}">
        <p14:creationId xmlns:p14="http://schemas.microsoft.com/office/powerpoint/2010/main" val="407870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137885" y="666858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YOLOv3</a:t>
            </a:r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373E7-0A8B-864C-8680-C055FACED1A9}"/>
              </a:ext>
            </a:extLst>
          </p:cNvPr>
          <p:cNvSpPr txBox="1"/>
          <p:nvPr/>
        </p:nvSpPr>
        <p:spPr>
          <a:xfrm>
            <a:off x="788330" y="1181092"/>
            <a:ext cx="22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Class confidence score</a:t>
            </a:r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C7FCBE-032D-684A-9CBD-42EE0240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15" y="1913802"/>
            <a:ext cx="9550400" cy="3863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48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576</Words>
  <Application>Microsoft Office PowerPoint</Application>
  <PresentationFormat>와이드스크린</PresentationFormat>
  <Paragraphs>117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NanumGothic Light</vt:lpstr>
      <vt:lpstr>맑은 고딕</vt:lpstr>
      <vt:lpstr>Arial</vt:lpstr>
      <vt:lpstr>Calibri</vt:lpstr>
      <vt:lpstr>Calibri Light</vt:lpstr>
      <vt:lpstr>Times New Roman</vt:lpstr>
      <vt:lpstr>Office 테마</vt:lpstr>
      <vt:lpstr>Edge Computing Software with YOLOv3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Computeing Software with YOLOv3</dc:title>
  <dc:creator>Kang eungchan</dc:creator>
  <cp:lastModifiedBy>Kang eungchan</cp:lastModifiedBy>
  <cp:revision>33</cp:revision>
  <dcterms:created xsi:type="dcterms:W3CDTF">2021-10-01T15:37:30Z</dcterms:created>
  <dcterms:modified xsi:type="dcterms:W3CDTF">2021-10-05T00:54:58Z</dcterms:modified>
</cp:coreProperties>
</file>