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9" r:id="rId4"/>
    <p:sldId id="258" r:id="rId5"/>
    <p:sldId id="260" r:id="rId6"/>
    <p:sldId id="261" r:id="rId7"/>
    <p:sldId id="265" r:id="rId8"/>
    <p:sldId id="275" r:id="rId9"/>
    <p:sldId id="277" r:id="rId10"/>
    <p:sldId id="278" r:id="rId11"/>
    <p:sldId id="274" r:id="rId12"/>
    <p:sldId id="276" r:id="rId13"/>
    <p:sldId id="273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1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1"/>
    <p:restoredTop sz="96327"/>
  </p:normalViewPr>
  <p:slideViewPr>
    <p:cSldViewPr snapToGrid="0" snapToObjects="1">
      <p:cViewPr varScale="1">
        <p:scale>
          <a:sx n="91" d="100"/>
          <a:sy n="91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24CAA-A537-6641-AD32-4DA83D74B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4B98A5-02D1-484C-9FBF-294CF9FF9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C94BA8-2C2C-704D-97FA-72259080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0076-AA65-E145-8649-DE164F4AE20E}" type="datetimeFigureOut">
              <a:t>2021-11-18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76150-5FE5-2349-9243-FD140247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E4993-A8C1-F549-B4C4-94D089A5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006B-3DD1-5C4E-824F-94B96064D5A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616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BA05F-C473-EE40-9A8E-9EED3708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F7BBAA-3B42-4440-8350-6A22AD918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C8F39-FE4C-E941-A0E6-FD5566ED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0076-AA65-E145-8649-DE164F4AE20E}" type="datetimeFigureOut">
              <a:t>2021-11-18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FB853A-6BEA-1742-A638-A9B750CD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077B6-EFA4-0C49-A2AB-340EA47A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006B-3DD1-5C4E-824F-94B96064D5A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114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D7A76C-585D-314F-B97D-B40027ECB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68178E-94A6-2849-838E-2ECF733D7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165B9-1E04-7548-B112-398B2780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0076-AA65-E145-8649-DE164F4AE20E}" type="datetimeFigureOut">
              <a:t>2021-11-18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104B0-4604-AD45-97FB-3405B554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6FE34-3B7D-3E49-8C80-FA569E84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006B-3DD1-5C4E-824F-94B96064D5A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154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806C3-5C23-4541-9477-9E4D2BB1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1C325-74B2-1B40-826D-2C90A889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F68AB-0B34-1C48-AC17-E44C18D6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0076-AA65-E145-8649-DE164F4AE20E}" type="datetimeFigureOut">
              <a:t>2021-11-18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08900-778F-1246-8779-CB575DD9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AE5A4-28AC-E542-AE14-820E23C3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006B-3DD1-5C4E-824F-94B96064D5A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802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E621E-E864-8542-B1B8-6C1058D1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246C9-FBDD-6242-A0AF-64D26773D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6C0BA-8CF1-0544-BD61-6EB3C974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0076-AA65-E145-8649-DE164F4AE20E}" type="datetimeFigureOut">
              <a:t>2021-11-18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DACE0-F077-F645-9963-F9BFEC77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F8C2A-FFB8-8A4F-A154-950A46D1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006B-3DD1-5C4E-824F-94B96064D5A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540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40CA8-5822-064A-92AD-5A32033B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29D12-35CA-8840-84CB-6BCF32DD1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141163-AE3A-684E-A19A-230455BF2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1CA653-235D-C54C-A6AE-92156375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0076-AA65-E145-8649-DE164F4AE20E}" type="datetimeFigureOut">
              <a:t>2021-11-18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F4F855-2DE3-5141-BE45-5D9990CC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C732A1-4E51-934C-AB6E-EEBD48D1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006B-3DD1-5C4E-824F-94B96064D5A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333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1865B-21EF-964B-B46A-8E378BC4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C773B1-B681-FE4F-86B5-B313C6826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AEC770-4A00-494D-B5D9-D0C50B757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C02259-E75F-134F-9B11-3E5AEB67D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63AAB0-8675-FF49-8DC5-25F517FA2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8C928C-51C9-3C47-AEA1-AE0C7014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0076-AA65-E145-8649-DE164F4AE20E}" type="datetimeFigureOut">
              <a:t>2021-11-18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1B2F38-2EEE-2249-B6A4-DD067DDF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E09062-556C-3C4A-8BEF-E57F52A5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006B-3DD1-5C4E-824F-94B96064D5A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531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A6AA1-7443-8648-9CCE-35D18298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581B74-ACC6-9843-9302-8C926B1E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0076-AA65-E145-8649-DE164F4AE20E}" type="datetimeFigureOut">
              <a:t>2021-11-18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F16855-67C3-0049-A8BA-DADEC0F5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7F791C-2006-4148-B39D-04FD358A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006B-3DD1-5C4E-824F-94B96064D5A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041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DE9DF6-9E14-BB42-B96F-489591BD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0076-AA65-E145-8649-DE164F4AE20E}" type="datetimeFigureOut">
              <a:t>2021-11-18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DB53B8-CB6C-C94D-9F56-C9A4D4FF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F742E2-5E1C-004B-95C3-E3E3D5FE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006B-3DD1-5C4E-824F-94B96064D5A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030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78B39-4A5F-B74C-85E7-34CDF9F80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B8C2F-070F-7047-B04D-013309193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7D7D10-6C1A-4544-80E5-A04DDA447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7B252F-76CE-C949-A269-89DCBDC1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0076-AA65-E145-8649-DE164F4AE20E}" type="datetimeFigureOut">
              <a:t>2021-11-18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6C1E9A-FB5D-244C-AD23-1C20A730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433CD-D7C4-B346-AFBA-10C9DB88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006B-3DD1-5C4E-824F-94B96064D5A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924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68560-CDEF-AB49-AD63-54827EC2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8DD8FD-9133-2244-99DD-397639EFA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F6255E-6241-4C48-BC87-EBCC53FDE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DCCE8C-2A59-F242-8E6B-3F437711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0076-AA65-E145-8649-DE164F4AE20E}" type="datetimeFigureOut">
              <a:t>2021-11-18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07F61-E98B-0840-ABF5-4076BEB2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CA5F66-6BD8-FB43-A645-EAC8C773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006B-3DD1-5C4E-824F-94B96064D5A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916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E0B66F-B54F-D242-9D6C-F821E7E6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B558A-4120-2746-8437-27BA891CB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622BF-DF38-504A-AFDC-3592F308E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F0076-AA65-E145-8649-DE164F4AE20E}" type="datetimeFigureOut">
              <a:t>2021-11-18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79A24-D914-3241-9402-B3A299DC4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6B90A-12D7-614F-9953-736843769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A006B-3DD1-5C4E-824F-94B96064D5A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54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 20">
            <a:extLst>
              <a:ext uri="{FF2B5EF4-FFF2-40B4-BE49-F238E27FC236}">
                <a16:creationId xmlns:a16="http://schemas.microsoft.com/office/drawing/2014/main" id="{79BB94D7-05EA-FE48-BA83-A71FB4F3ACD0}"/>
              </a:ext>
            </a:extLst>
          </p:cNvPr>
          <p:cNvSpPr/>
          <p:nvPr/>
        </p:nvSpPr>
        <p:spPr>
          <a:xfrm>
            <a:off x="2098520" y="-17717"/>
            <a:ext cx="10103754" cy="72000"/>
          </a:xfrm>
          <a:custGeom>
            <a:avLst/>
            <a:gdLst>
              <a:gd name="connsiteX0" fmla="*/ 0 w 10103754"/>
              <a:gd name="connsiteY0" fmla="*/ 0 h 72000"/>
              <a:gd name="connsiteX1" fmla="*/ 10103754 w 10103754"/>
              <a:gd name="connsiteY1" fmla="*/ 0 h 72000"/>
              <a:gd name="connsiteX2" fmla="*/ 10103754 w 10103754"/>
              <a:gd name="connsiteY2" fmla="*/ 72000 h 72000"/>
              <a:gd name="connsiteX3" fmla="*/ 68578 w 10103754"/>
              <a:gd name="connsiteY3" fmla="*/ 72000 h 72000"/>
              <a:gd name="connsiteX4" fmla="*/ 0 w 10103754"/>
              <a:gd name="connsiteY4" fmla="*/ 11995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03754" h="72000">
                <a:moveTo>
                  <a:pt x="0" y="0"/>
                </a:moveTo>
                <a:lnTo>
                  <a:pt x="10103754" y="0"/>
                </a:lnTo>
                <a:lnTo>
                  <a:pt x="10103754" y="72000"/>
                </a:lnTo>
                <a:lnTo>
                  <a:pt x="68578" y="72000"/>
                </a:lnTo>
                <a:lnTo>
                  <a:pt x="0" y="11995"/>
                </a:lnTo>
                <a:close/>
              </a:path>
            </a:pathLst>
          </a:custGeom>
          <a:solidFill>
            <a:srgbClr val="D4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28E99E-1722-EC4E-850F-87DAB8DB7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8885" y="3116618"/>
            <a:ext cx="8579897" cy="632020"/>
          </a:xfrm>
        </p:spPr>
        <p:txBody>
          <a:bodyPr>
            <a:normAutofit fontScale="90000"/>
          </a:bodyPr>
          <a:lstStyle/>
          <a:p>
            <a:r>
              <a:rPr kumimoji="1"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with Customized Data(NIA) using YOLOv3-edge </a:t>
            </a:r>
            <a:endParaRPr kumimoji="1" lang="ko-Kore-KR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 descr="화살이(가) 표시된 사진&#10;&#10;자동 생성된 설명">
            <a:extLst>
              <a:ext uri="{FF2B5EF4-FFF2-40B4-BE49-F238E27FC236}">
                <a16:creationId xmlns:a16="http://schemas.microsoft.com/office/drawing/2014/main" id="{0C71BE39-E7D1-5C49-8916-73397C2D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74" y="0"/>
            <a:ext cx="2088246" cy="5939340"/>
          </a:xfrm>
          <a:prstGeom prst="rect">
            <a:avLst/>
          </a:prstGeom>
        </p:spPr>
      </p:pic>
      <p:sp>
        <p:nvSpPr>
          <p:cNvPr id="22" name="자유형 21">
            <a:extLst>
              <a:ext uri="{FF2B5EF4-FFF2-40B4-BE49-F238E27FC236}">
                <a16:creationId xmlns:a16="http://schemas.microsoft.com/office/drawing/2014/main" id="{F9454ACC-ADCE-5C4C-9CC4-A4768FCEF9A6}"/>
              </a:ext>
            </a:extLst>
          </p:cNvPr>
          <p:cNvSpPr/>
          <p:nvPr/>
        </p:nvSpPr>
        <p:spPr>
          <a:xfrm>
            <a:off x="2098520" y="6809288"/>
            <a:ext cx="10103754" cy="72000"/>
          </a:xfrm>
          <a:custGeom>
            <a:avLst/>
            <a:gdLst>
              <a:gd name="connsiteX0" fmla="*/ 53571 w 10103754"/>
              <a:gd name="connsiteY0" fmla="*/ 0 h 72000"/>
              <a:gd name="connsiteX1" fmla="*/ 10103754 w 10103754"/>
              <a:gd name="connsiteY1" fmla="*/ 0 h 72000"/>
              <a:gd name="connsiteX2" fmla="*/ 10103754 w 10103754"/>
              <a:gd name="connsiteY2" fmla="*/ 72000 h 72000"/>
              <a:gd name="connsiteX3" fmla="*/ 0 w 10103754"/>
              <a:gd name="connsiteY3" fmla="*/ 72000 h 72000"/>
              <a:gd name="connsiteX4" fmla="*/ 0 w 10103754"/>
              <a:gd name="connsiteY4" fmla="*/ 61224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03754" h="72000">
                <a:moveTo>
                  <a:pt x="53571" y="0"/>
                </a:moveTo>
                <a:lnTo>
                  <a:pt x="10103754" y="0"/>
                </a:lnTo>
                <a:lnTo>
                  <a:pt x="10103754" y="72000"/>
                </a:lnTo>
                <a:lnTo>
                  <a:pt x="0" y="72000"/>
                </a:lnTo>
                <a:lnTo>
                  <a:pt x="0" y="61224"/>
                </a:lnTo>
                <a:close/>
              </a:path>
            </a:pathLst>
          </a:custGeom>
          <a:solidFill>
            <a:srgbClr val="D41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063C9C-A3F2-0B4F-B2DB-818C847A6CB8}"/>
              </a:ext>
            </a:extLst>
          </p:cNvPr>
          <p:cNvSpPr txBox="1"/>
          <p:nvPr/>
        </p:nvSpPr>
        <p:spPr>
          <a:xfrm>
            <a:off x="25418" y="5966840"/>
            <a:ext cx="2032890" cy="705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600" b="1" spc="300" dirty="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1200" b="1" spc="300" dirty="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600" b="1" spc="300" dirty="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1200" b="1" spc="300" dirty="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  <a:p>
            <a:pPr algn="dist">
              <a:lnSpc>
                <a:spcPct val="150000"/>
              </a:lnSpc>
            </a:pPr>
            <a:r>
              <a:rPr lang="en-US" altLang="ko-KR" sz="1200" spc="300" dirty="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AI</a:t>
            </a:r>
            <a:r>
              <a:rPr lang="ko-KR" altLang="en-US" sz="1200" spc="300" dirty="0">
                <a:latin typeface="NanumGothic Light" panose="020D0904000000000000" pitchFamily="34" charset="-127"/>
                <a:ea typeface="NanumGothic Light" panose="020D0904000000000000" pitchFamily="34" charset="-127"/>
                <a:cs typeface="Times New Roman" panose="02020603050405020304" pitchFamily="18" charset="0"/>
              </a:rPr>
              <a:t>개발팀 강 응 찬</a:t>
            </a:r>
            <a:endParaRPr lang="en-US" altLang="ko-KR" sz="1200" spc="300" dirty="0">
              <a:latin typeface="NanumGothic Light" panose="020D0904000000000000" pitchFamily="34" charset="-127"/>
              <a:ea typeface="NanumGothic Light" panose="020D0904000000000000" pitchFamily="34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5106C6-F5AB-9B41-981E-5E41D7B27993}"/>
              </a:ext>
            </a:extLst>
          </p:cNvPr>
          <p:cNvSpPr/>
          <p:nvPr/>
        </p:nvSpPr>
        <p:spPr>
          <a:xfrm>
            <a:off x="45082" y="6661331"/>
            <a:ext cx="2088245" cy="1828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yeschan@testworks.co.kr</a:t>
            </a:r>
            <a:endParaRPr lang="ko-KR" altLang="en-US" sz="900" spc="300">
              <a:latin typeface="Times New Roman" panose="02020603050405020304" pitchFamily="18" charset="0"/>
              <a:ea typeface="HY그래픽M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65B34-BF9C-0F48-9698-8B3A8A963B7A}"/>
              </a:ext>
            </a:extLst>
          </p:cNvPr>
          <p:cNvSpPr txBox="1"/>
          <p:nvPr/>
        </p:nvSpPr>
        <p:spPr>
          <a:xfrm>
            <a:off x="5244968" y="6640311"/>
            <a:ext cx="338773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Copyright ⓒ </a:t>
            </a:r>
            <a:r>
              <a:rPr lang="en-US" altLang="ko-KR" sz="900" dirty="0" err="1"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700" dirty="0" err="1"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900" dirty="0" err="1"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700" dirty="0" err="1"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ORKS </a:t>
            </a:r>
            <a:r>
              <a:rPr lang="en-US" altLang="ko-KR" sz="900" dirty="0"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Artificial Intelligence Lab. All rights reserved.</a:t>
            </a:r>
            <a:endParaRPr lang="ko-KR" altLang="en-US" sz="900" dirty="0">
              <a:latin typeface="Times New Roman" panose="02020603050405020304" pitchFamily="18" charset="0"/>
              <a:ea typeface="HY견고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621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68303-161C-204F-83F6-FB16942301F4}"/>
              </a:ext>
            </a:extLst>
          </p:cNvPr>
          <p:cNvSpPr txBox="1"/>
          <p:nvPr/>
        </p:nvSpPr>
        <p:spPr>
          <a:xfrm>
            <a:off x="71745" y="698390"/>
            <a:ext cx="339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/>
              <a:t>Result of training with NIA dataset</a:t>
            </a:r>
            <a:endParaRPr kumimoji="1" lang="ko-Kore-KR" altLang="en-US" dirty="0"/>
          </a:p>
        </p:txBody>
      </p:sp>
      <p:pic>
        <p:nvPicPr>
          <p:cNvPr id="6" name="그림 5" descr="텍스트, 도로, 실외, 거리이(가) 표시된 사진&#10;&#10;자동 생성된 설명">
            <a:extLst>
              <a:ext uri="{FF2B5EF4-FFF2-40B4-BE49-F238E27FC236}">
                <a16:creationId xmlns:a16="http://schemas.microsoft.com/office/drawing/2014/main" id="{362A9825-AD4B-4F0B-8E51-AE7734BB3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943" y="1397324"/>
            <a:ext cx="8931261" cy="50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41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68303-161C-204F-83F6-FB16942301F4}"/>
              </a:ext>
            </a:extLst>
          </p:cNvPr>
          <p:cNvSpPr txBox="1"/>
          <p:nvPr/>
        </p:nvSpPr>
        <p:spPr>
          <a:xfrm>
            <a:off x="71745" y="698390"/>
            <a:ext cx="339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/>
              <a:t>Result of training with NIA dataset</a:t>
            </a:r>
            <a:endParaRPr kumimoji="1" lang="ko-Kore-KR" altLang="en-US" dirty="0"/>
          </a:p>
        </p:txBody>
      </p:sp>
      <p:pic>
        <p:nvPicPr>
          <p:cNvPr id="4" name="그림 3" descr="텍스트, 실외, 대지, 나무이(가) 표시된 사진&#10;&#10;자동 생성된 설명">
            <a:extLst>
              <a:ext uri="{FF2B5EF4-FFF2-40B4-BE49-F238E27FC236}">
                <a16:creationId xmlns:a16="http://schemas.microsoft.com/office/drawing/2014/main" id="{32FD9E8C-445D-4DD9-9D57-247C31326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60" y="1099253"/>
            <a:ext cx="9972583" cy="560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9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68303-161C-204F-83F6-FB16942301F4}"/>
              </a:ext>
            </a:extLst>
          </p:cNvPr>
          <p:cNvSpPr txBox="1"/>
          <p:nvPr/>
        </p:nvSpPr>
        <p:spPr>
          <a:xfrm>
            <a:off x="71745" y="698390"/>
            <a:ext cx="339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/>
              <a:t>Result of training with NIA dataset</a:t>
            </a:r>
            <a:endParaRPr kumimoji="1" lang="ko-Kore-KR" altLang="en-US" dirty="0"/>
          </a:p>
        </p:txBody>
      </p:sp>
      <p:pic>
        <p:nvPicPr>
          <p:cNvPr id="6" name="그림 5" descr="텍스트, 나무, 실외, 장면이(가) 표시된 사진&#10;&#10;자동 생성된 설명">
            <a:extLst>
              <a:ext uri="{FF2B5EF4-FFF2-40B4-BE49-F238E27FC236}">
                <a16:creationId xmlns:a16="http://schemas.microsoft.com/office/drawing/2014/main" id="{A02B5D79-7C14-44EB-9603-9EC903C4C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384" y="1278384"/>
            <a:ext cx="9635231" cy="541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2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6F70A3-DC76-F240-B9CD-07BED2DF44C6}"/>
              </a:ext>
            </a:extLst>
          </p:cNvPr>
          <p:cNvSpPr txBox="1"/>
          <p:nvPr/>
        </p:nvSpPr>
        <p:spPr>
          <a:xfrm>
            <a:off x="4887505" y="2721114"/>
            <a:ext cx="2798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dirty="0"/>
              <a:t>Thank You.</a:t>
            </a:r>
            <a:endParaRPr kumimoji="1" lang="ko-Kore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544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 dirty="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 dirty="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 dirty="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 dirty="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0B95C13-C756-7C40-886D-06C349297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898"/>
            <a:ext cx="10515600" cy="394456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ore-KR" sz="2400" dirty="0"/>
              <a:t>List of contents</a:t>
            </a:r>
            <a:endParaRPr kumimoji="1" lang="en-US" altLang="ko-KR" sz="2400" dirty="0"/>
          </a:p>
          <a:p>
            <a:pPr lvl="1">
              <a:lnSpc>
                <a:spcPct val="200000"/>
              </a:lnSpc>
            </a:pPr>
            <a:r>
              <a:rPr kumimoji="1" lang="en-US" altLang="ko-KR" sz="2200" dirty="0"/>
              <a:t>train data(4</a:t>
            </a:r>
            <a:r>
              <a:rPr kumimoji="1" lang="ko-KR" altLang="en-US" sz="2200" dirty="0"/>
              <a:t>만</a:t>
            </a:r>
            <a:r>
              <a:rPr kumimoji="1" lang="en-US" altLang="ko-KR" sz="2200" dirty="0"/>
              <a:t>), valid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data(2</a:t>
            </a:r>
            <a:r>
              <a:rPr kumimoji="1" lang="ko-KR" altLang="en-US" sz="2200" dirty="0"/>
              <a:t>천</a:t>
            </a:r>
            <a:r>
              <a:rPr kumimoji="1" lang="en-US" altLang="ko-KR" sz="2200" dirty="0"/>
              <a:t>)</a:t>
            </a:r>
          </a:p>
          <a:p>
            <a:pPr lvl="1">
              <a:lnSpc>
                <a:spcPct val="200000"/>
              </a:lnSpc>
            </a:pPr>
            <a:r>
              <a:rPr kumimoji="1" lang="en-US" altLang="ko-KR" sz="2200" dirty="0" err="1"/>
              <a:t>bbox</a:t>
            </a:r>
            <a:r>
              <a:rPr kumimoji="1" lang="en-US" altLang="ko-KR" sz="2200" dirty="0"/>
              <a:t>(xml) </a:t>
            </a:r>
            <a:r>
              <a:rPr kumimoji="1" lang="en-US" altLang="ko-KR" sz="2200" dirty="0">
                <a:sym typeface="Wingdings" panose="05000000000000000000" pitchFamily="2" charset="2"/>
              </a:rPr>
              <a:t> YOLO</a:t>
            </a:r>
            <a:endParaRPr kumimoji="1" lang="en-US" altLang="ko-KR" sz="2200" dirty="0"/>
          </a:p>
          <a:p>
            <a:pPr lvl="1">
              <a:lnSpc>
                <a:spcPct val="200000"/>
              </a:lnSpc>
            </a:pPr>
            <a:r>
              <a:rPr kumimoji="1" lang="en-US" altLang="ko-KR" sz="2200" dirty="0"/>
              <a:t>YOLO dataset</a:t>
            </a:r>
          </a:p>
          <a:p>
            <a:pPr lvl="1">
              <a:lnSpc>
                <a:spcPct val="200000"/>
              </a:lnSpc>
            </a:pPr>
            <a:r>
              <a:rPr kumimoji="1" lang="en-US" altLang="ko-KR" sz="2200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63809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 dirty="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 dirty="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 dirty="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 dirty="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CEC972-00A9-4D67-8AD7-E6A9AE1BC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33" y="1524013"/>
            <a:ext cx="8558507" cy="49034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E4DAF3-9630-4B14-B500-BE1530F11590}"/>
              </a:ext>
            </a:extLst>
          </p:cNvPr>
          <p:cNvSpPr txBox="1"/>
          <p:nvPr/>
        </p:nvSpPr>
        <p:spPr>
          <a:xfrm>
            <a:off x="234940" y="791878"/>
            <a:ext cx="216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Average loss log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60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68303-161C-204F-83F6-FB16942301F4}"/>
              </a:ext>
            </a:extLst>
          </p:cNvPr>
          <p:cNvSpPr txBox="1"/>
          <p:nvPr/>
        </p:nvSpPr>
        <p:spPr>
          <a:xfrm>
            <a:off x="110631" y="702393"/>
            <a:ext cx="21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Dataset Build Process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BF146B-1E04-2844-998E-E3AFEBB2D75F}"/>
              </a:ext>
            </a:extLst>
          </p:cNvPr>
          <p:cNvSpPr/>
          <p:nvPr/>
        </p:nvSpPr>
        <p:spPr>
          <a:xfrm>
            <a:off x="3473937" y="3287713"/>
            <a:ext cx="1366344" cy="711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 err="1">
                <a:solidFill>
                  <a:schemeClr val="tx1"/>
                </a:solidFill>
              </a:rPr>
              <a:t>bbox</a:t>
            </a:r>
            <a:r>
              <a:rPr kumimoji="1" lang="en-US" altLang="en-US" sz="1400" dirty="0">
                <a:solidFill>
                  <a:schemeClr val="tx1"/>
                </a:solidFill>
              </a:rPr>
              <a:t>(.xml)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E1D978-8C09-E540-97DA-A60DFCE297F4}"/>
              </a:ext>
            </a:extLst>
          </p:cNvPr>
          <p:cNvSpPr/>
          <p:nvPr/>
        </p:nvSpPr>
        <p:spPr>
          <a:xfrm>
            <a:off x="7287126" y="3287713"/>
            <a:ext cx="1366344" cy="711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YOLO dataset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CE7FBA-FA5E-4237-91E7-20214A35CE38}"/>
              </a:ext>
            </a:extLst>
          </p:cNvPr>
          <p:cNvSpPr/>
          <p:nvPr/>
        </p:nvSpPr>
        <p:spPr>
          <a:xfrm>
            <a:off x="1378857" y="3261950"/>
            <a:ext cx="1366344" cy="711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>
                <a:solidFill>
                  <a:schemeClr val="tx1"/>
                </a:solidFill>
              </a:rPr>
              <a:t>Image set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87091A6-EBEF-4D21-A6CC-71F9ADA0A473}"/>
              </a:ext>
            </a:extLst>
          </p:cNvPr>
          <p:cNvGrpSpPr/>
          <p:nvPr/>
        </p:nvGrpSpPr>
        <p:grpSpPr>
          <a:xfrm>
            <a:off x="4313355" y="1201539"/>
            <a:ext cx="1557396" cy="1101798"/>
            <a:chOff x="4275942" y="1488966"/>
            <a:chExt cx="1557396" cy="110179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2259AF8-1A06-4566-8994-5DF997128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7045" l="10000" r="90000">
                          <a14:foregroundMark x1="70000" y1="78409" x2="71304" y2="79773"/>
                          <a14:foregroundMark x1="80978" y1="95909" x2="81413" y2="97045"/>
                          <a14:foregroundMark x1="23043" y1="46818" x2="22826" y2="44091"/>
                          <a14:foregroundMark x1="37935" y1="38182" x2="37065" y2="35227"/>
                          <a14:foregroundMark x1="47826" y1="45682" x2="47609" y2="39545"/>
                          <a14:foregroundMark x1="53043" y1="44773" x2="53043" y2="3772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75942" y="1845923"/>
              <a:ext cx="1557396" cy="7448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A1081F-5275-4B9C-A0B0-7C555043F4B3}"/>
                </a:ext>
              </a:extLst>
            </p:cNvPr>
            <p:cNvSpPr txBox="1"/>
            <p:nvPr/>
          </p:nvSpPr>
          <p:spPr>
            <a:xfrm>
              <a:off x="4702620" y="1488966"/>
              <a:ext cx="7040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GIMP</a:t>
              </a:r>
              <a:endParaRPr lang="ko-KR" altLang="en-US" dirty="0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50A9B9B-9CD5-47AD-A9C2-613DCB4D32F7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 flipV="1">
            <a:off x="2745201" y="1930917"/>
            <a:ext cx="1568154" cy="168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8AE8DF2-C4EE-4F8B-ABD4-5DF509782A95}"/>
              </a:ext>
            </a:extLst>
          </p:cNvPr>
          <p:cNvCxnSpPr>
            <a:stCxn id="17" idx="3"/>
            <a:endCxn id="4" idx="1"/>
          </p:cNvCxnSpPr>
          <p:nvPr/>
        </p:nvCxnSpPr>
        <p:spPr>
          <a:xfrm>
            <a:off x="2745201" y="3617854"/>
            <a:ext cx="728736" cy="2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DB261CA-9D3E-4D28-B7C5-083BD732AD7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870751" y="1930917"/>
            <a:ext cx="1416375" cy="17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EA4161-3C93-4E3F-B0B4-8D7B94254F95}"/>
              </a:ext>
            </a:extLst>
          </p:cNvPr>
          <p:cNvSpPr/>
          <p:nvPr/>
        </p:nvSpPr>
        <p:spPr>
          <a:xfrm>
            <a:off x="9446799" y="1336238"/>
            <a:ext cx="1366344" cy="711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Images</a:t>
            </a: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(train, valid)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EBFEF3D-BE1F-4A55-80EA-08B597CD5A33}"/>
              </a:ext>
            </a:extLst>
          </p:cNvPr>
          <p:cNvSpPr/>
          <p:nvPr/>
        </p:nvSpPr>
        <p:spPr>
          <a:xfrm>
            <a:off x="9446799" y="2303337"/>
            <a:ext cx="1366344" cy="711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labels</a:t>
            </a: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(train, valid)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66A8334-3CF2-4577-8145-8391297BA723}"/>
              </a:ext>
            </a:extLst>
          </p:cNvPr>
          <p:cNvSpPr/>
          <p:nvPr/>
        </p:nvSpPr>
        <p:spPr>
          <a:xfrm>
            <a:off x="9419690" y="3268883"/>
            <a:ext cx="1366344" cy="711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nia.names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994E8C-8680-4F8F-BC41-DE96DA23FEA1}"/>
              </a:ext>
            </a:extLst>
          </p:cNvPr>
          <p:cNvSpPr/>
          <p:nvPr/>
        </p:nvSpPr>
        <p:spPr>
          <a:xfrm>
            <a:off x="9416297" y="4264640"/>
            <a:ext cx="1366344" cy="711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train.txt</a:t>
            </a:r>
          </a:p>
          <a:p>
            <a:pPr algn="ctr"/>
            <a:r>
              <a:rPr kumimoji="1" lang="en-US" altLang="en-US" sz="1400" dirty="0">
                <a:solidFill>
                  <a:schemeClr val="tx1"/>
                </a:solidFill>
              </a:rPr>
              <a:t>valid.txt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AF9323-A627-437A-A76D-60C3CF2B0308}"/>
              </a:ext>
            </a:extLst>
          </p:cNvPr>
          <p:cNvSpPr/>
          <p:nvPr/>
        </p:nvSpPr>
        <p:spPr>
          <a:xfrm>
            <a:off x="5343825" y="3287713"/>
            <a:ext cx="1366344" cy="711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Hard coding</a:t>
            </a:r>
          </a:p>
          <a:p>
            <a:pPr algn="ctr"/>
            <a:r>
              <a:rPr kumimoji="1" lang="en-US" altLang="en-US" sz="1400" dirty="0">
                <a:solidFill>
                  <a:schemeClr val="tx1"/>
                </a:solidFill>
              </a:rPr>
              <a:t>(VOC, COCO, KITTI)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BB75A4C-CAA6-4CD9-8EDD-0DDEBD8B6869}"/>
              </a:ext>
            </a:extLst>
          </p:cNvPr>
          <p:cNvCxnSpPr>
            <a:stCxn id="4" idx="3"/>
            <a:endCxn id="42" idx="1"/>
          </p:cNvCxnSpPr>
          <p:nvPr/>
        </p:nvCxnSpPr>
        <p:spPr>
          <a:xfrm>
            <a:off x="4840281" y="3643617"/>
            <a:ext cx="503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84F61E0-750D-4209-A9AC-40FF0A1AC361}"/>
              </a:ext>
            </a:extLst>
          </p:cNvPr>
          <p:cNvCxnSpPr>
            <a:stCxn id="42" idx="3"/>
            <a:endCxn id="8" idx="1"/>
          </p:cNvCxnSpPr>
          <p:nvPr/>
        </p:nvCxnSpPr>
        <p:spPr>
          <a:xfrm>
            <a:off x="6710169" y="3643617"/>
            <a:ext cx="576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3F0E046-A7D4-43C9-A201-A91024A11C24}"/>
              </a:ext>
            </a:extLst>
          </p:cNvPr>
          <p:cNvCxnSpPr>
            <a:stCxn id="8" idx="3"/>
            <a:endCxn id="33" idx="1"/>
          </p:cNvCxnSpPr>
          <p:nvPr/>
        </p:nvCxnSpPr>
        <p:spPr>
          <a:xfrm flipV="1">
            <a:off x="8653470" y="1692142"/>
            <a:ext cx="793329" cy="195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85CA898-BDF3-44EA-A4BA-B739CA32A45D}"/>
              </a:ext>
            </a:extLst>
          </p:cNvPr>
          <p:cNvCxnSpPr>
            <a:stCxn id="8" idx="3"/>
            <a:endCxn id="34" idx="1"/>
          </p:cNvCxnSpPr>
          <p:nvPr/>
        </p:nvCxnSpPr>
        <p:spPr>
          <a:xfrm flipV="1">
            <a:off x="8653470" y="2659241"/>
            <a:ext cx="793329" cy="98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83AE70-B5EB-45C1-9D82-0FE10693128A}"/>
              </a:ext>
            </a:extLst>
          </p:cNvPr>
          <p:cNvCxnSpPr>
            <a:stCxn id="8" idx="3"/>
            <a:endCxn id="35" idx="1"/>
          </p:cNvCxnSpPr>
          <p:nvPr/>
        </p:nvCxnSpPr>
        <p:spPr>
          <a:xfrm flipV="1">
            <a:off x="8653470" y="3624787"/>
            <a:ext cx="766220" cy="1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6AEC40A-711E-4496-A28F-55FB870FCE22}"/>
              </a:ext>
            </a:extLst>
          </p:cNvPr>
          <p:cNvCxnSpPr>
            <a:stCxn id="8" idx="3"/>
            <a:endCxn id="36" idx="1"/>
          </p:cNvCxnSpPr>
          <p:nvPr/>
        </p:nvCxnSpPr>
        <p:spPr>
          <a:xfrm>
            <a:off x="8653470" y="3643617"/>
            <a:ext cx="762827" cy="97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3DD6A21-745C-4B6F-AE30-860C20472CE7}"/>
              </a:ext>
            </a:extLst>
          </p:cNvPr>
          <p:cNvSpPr/>
          <p:nvPr/>
        </p:nvSpPr>
        <p:spPr>
          <a:xfrm>
            <a:off x="9416297" y="5260397"/>
            <a:ext cx="1366344" cy="711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nia.data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D36DD6F-D19E-45A7-BE6D-07B031CB9B63}"/>
              </a:ext>
            </a:extLst>
          </p:cNvPr>
          <p:cNvCxnSpPr>
            <a:stCxn id="8" idx="3"/>
            <a:endCxn id="60" idx="1"/>
          </p:cNvCxnSpPr>
          <p:nvPr/>
        </p:nvCxnSpPr>
        <p:spPr>
          <a:xfrm>
            <a:off x="8653470" y="3643617"/>
            <a:ext cx="762827" cy="197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04B647E-981B-49F5-A5C3-768012ACDA24}"/>
              </a:ext>
            </a:extLst>
          </p:cNvPr>
          <p:cNvSpPr txBox="1"/>
          <p:nvPr/>
        </p:nvSpPr>
        <p:spPr>
          <a:xfrm>
            <a:off x="172798" y="1067722"/>
            <a:ext cx="206018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class : 27</a:t>
            </a:r>
          </a:p>
          <a:p>
            <a:r>
              <a:rPr kumimoji="1" lang="en-US" altLang="ko-Kore-KR" sz="1600" dirty="0"/>
              <a:t>batch : 64</a:t>
            </a:r>
          </a:p>
          <a:p>
            <a:r>
              <a:rPr kumimoji="1" lang="en-US" altLang="ko-Kore-KR" sz="1600" dirty="0" err="1"/>
              <a:t>max_batches</a:t>
            </a:r>
            <a:r>
              <a:rPr kumimoji="1" lang="en-US" altLang="ko-Kore-KR" sz="1600" dirty="0"/>
              <a:t> : 100200</a:t>
            </a:r>
          </a:p>
          <a:p>
            <a:r>
              <a:rPr kumimoji="1" lang="en-US" altLang="en-US" sz="1600" dirty="0"/>
              <a:t>filters : 96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97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68303-161C-204F-83F6-FB16942301F4}"/>
              </a:ext>
            </a:extLst>
          </p:cNvPr>
          <p:cNvSpPr txBox="1"/>
          <p:nvPr/>
        </p:nvSpPr>
        <p:spPr>
          <a:xfrm>
            <a:off x="90272" y="698390"/>
            <a:ext cx="180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Dataset structure</a:t>
            </a:r>
            <a:endParaRPr kumimoji="1" lang="ko-Kore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7403E58-D01D-4BA8-AE1E-46F4F702B8EF}"/>
              </a:ext>
            </a:extLst>
          </p:cNvPr>
          <p:cNvGrpSpPr/>
          <p:nvPr/>
        </p:nvGrpSpPr>
        <p:grpSpPr>
          <a:xfrm>
            <a:off x="3734794" y="1561171"/>
            <a:ext cx="1204064" cy="4393467"/>
            <a:chOff x="3374119" y="1561171"/>
            <a:chExt cx="1204064" cy="4393467"/>
          </a:xfrm>
        </p:grpSpPr>
        <p:pic>
          <p:nvPicPr>
            <p:cNvPr id="19" name="그림 18" descr="텍스트이(가) 표시된 사진&#10;&#10;자동 생성된 설명">
              <a:extLst>
                <a:ext uri="{FF2B5EF4-FFF2-40B4-BE49-F238E27FC236}">
                  <a16:creationId xmlns:a16="http://schemas.microsoft.com/office/drawing/2014/main" id="{F78A0C1F-8E5A-45B9-BEA6-9F61F6044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4119" y="1900447"/>
              <a:ext cx="1204064" cy="405419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03C7F9-7525-4AA5-9980-C0E4EB45AA38}"/>
                </a:ext>
              </a:extLst>
            </p:cNvPr>
            <p:cNvSpPr txBox="1"/>
            <p:nvPr/>
          </p:nvSpPr>
          <p:spPr>
            <a:xfrm>
              <a:off x="3526488" y="1561171"/>
              <a:ext cx="884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.names</a:t>
              </a:r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D00B8ED-3A0A-4C89-B64B-29AAD59B1C91}"/>
              </a:ext>
            </a:extLst>
          </p:cNvPr>
          <p:cNvGrpSpPr/>
          <p:nvPr/>
        </p:nvGrpSpPr>
        <p:grpSpPr>
          <a:xfrm>
            <a:off x="5071338" y="4822877"/>
            <a:ext cx="3436918" cy="1457580"/>
            <a:chOff x="4866574" y="4712206"/>
            <a:chExt cx="3436918" cy="1457580"/>
          </a:xfrm>
        </p:grpSpPr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C2C85164-43B7-421C-979D-9F4E23D40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6574" y="5102894"/>
              <a:ext cx="3436918" cy="106689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DF687C-788D-41C0-B1AA-FCF2DC4F614D}"/>
                </a:ext>
              </a:extLst>
            </p:cNvPr>
            <p:cNvSpPr txBox="1"/>
            <p:nvPr/>
          </p:nvSpPr>
          <p:spPr>
            <a:xfrm>
              <a:off x="6169694" y="4712206"/>
              <a:ext cx="657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.data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2D83B7-D7C1-42A3-A79C-85E9761C2774}"/>
              </a:ext>
            </a:extLst>
          </p:cNvPr>
          <p:cNvGrpSpPr/>
          <p:nvPr/>
        </p:nvGrpSpPr>
        <p:grpSpPr>
          <a:xfrm>
            <a:off x="8639709" y="1900447"/>
            <a:ext cx="2978014" cy="3361904"/>
            <a:chOff x="8639709" y="1900447"/>
            <a:chExt cx="2978014" cy="3361904"/>
          </a:xfrm>
        </p:grpSpPr>
        <p:pic>
          <p:nvPicPr>
            <p:cNvPr id="17" name="그림 16" descr="텍스트이(가) 표시된 사진&#10;&#10;자동 생성된 설명">
              <a:extLst>
                <a:ext uri="{FF2B5EF4-FFF2-40B4-BE49-F238E27FC236}">
                  <a16:creationId xmlns:a16="http://schemas.microsoft.com/office/drawing/2014/main" id="{06CC39C8-3982-4113-83F5-6A6CAE673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39709" y="2400523"/>
              <a:ext cx="2978014" cy="286182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9BC238-72C6-49A5-90A8-48DC90ECBBA1}"/>
                </a:ext>
              </a:extLst>
            </p:cNvPr>
            <p:cNvSpPr txBox="1"/>
            <p:nvPr/>
          </p:nvSpPr>
          <p:spPr>
            <a:xfrm>
              <a:off x="9657336" y="1900447"/>
              <a:ext cx="929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train.txt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07A4C14-7FE7-479A-A7A1-2C058135622D}"/>
              </a:ext>
            </a:extLst>
          </p:cNvPr>
          <p:cNvGrpSpPr/>
          <p:nvPr/>
        </p:nvGrpSpPr>
        <p:grpSpPr>
          <a:xfrm>
            <a:off x="5425160" y="960303"/>
            <a:ext cx="2970085" cy="3178443"/>
            <a:chOff x="5176469" y="850468"/>
            <a:chExt cx="2970085" cy="3178443"/>
          </a:xfrm>
        </p:grpSpPr>
        <p:pic>
          <p:nvPicPr>
            <p:cNvPr id="4" name="그림 3" descr="텍스트, 전자기기, 키보드이(가) 표시된 사진&#10;&#10;자동 생성된 설명">
              <a:extLst>
                <a:ext uri="{FF2B5EF4-FFF2-40B4-BE49-F238E27FC236}">
                  <a16:creationId xmlns:a16="http://schemas.microsoft.com/office/drawing/2014/main" id="{61B10FCD-0C1F-422C-A656-FA96901E8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76469" y="1306333"/>
              <a:ext cx="2970085" cy="272257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05435AD-B47F-4ED9-A43C-CB7FEA745260}"/>
                </a:ext>
              </a:extLst>
            </p:cNvPr>
            <p:cNvSpPr txBox="1"/>
            <p:nvPr/>
          </p:nvSpPr>
          <p:spPr>
            <a:xfrm>
              <a:off x="6246172" y="850468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labels</a:t>
              </a:r>
              <a:endParaRPr lang="ko-KR" altLang="en-US" dirty="0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660C855C-5FE3-4680-9514-93080E0918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834" y="1500749"/>
            <a:ext cx="425898" cy="43536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0B0A1126-A1FB-48E0-8730-973FB5CD72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2371" y="1961000"/>
            <a:ext cx="425898" cy="43536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43147E6-53B9-4195-A8DC-85BF77F1A7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2371" y="2488545"/>
            <a:ext cx="425898" cy="43536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019C7640-F956-4132-ACE4-B8ECE21E66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834" y="3007944"/>
            <a:ext cx="425898" cy="43536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B85D0D9-CE70-4937-B091-A3566FF128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2371" y="3443306"/>
            <a:ext cx="425898" cy="43536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456B4F8-8A5F-4E9D-B6E2-F28B5980D4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2371" y="3962705"/>
            <a:ext cx="425898" cy="43536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995EAFF-E98E-49D4-A854-409E53BDC8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5223" y="2045494"/>
            <a:ext cx="365303" cy="37342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5DC69CE-BC14-4CA9-9E8D-832E208F3D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800" y="2560722"/>
            <a:ext cx="365303" cy="37342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BCDE06F5-EF1B-4DE7-8EE8-3B2EB2B0B1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7800" y="3484387"/>
            <a:ext cx="365303" cy="373421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52DB19E-D18C-492B-BEFF-E0FBE127DF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3260" y="4007836"/>
            <a:ext cx="365303" cy="37342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80F53BA-CEC6-4D74-8A5E-CFC811FBA9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429" y="4374255"/>
            <a:ext cx="365303" cy="37342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395218F1-40B1-42A1-867A-534EC1510B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428" y="4801558"/>
            <a:ext cx="365303" cy="37342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F0F0C15-4942-42A4-A0EF-F7772AEBD6B7}"/>
              </a:ext>
            </a:extLst>
          </p:cNvPr>
          <p:cNvSpPr txBox="1"/>
          <p:nvPr/>
        </p:nvSpPr>
        <p:spPr>
          <a:xfrm>
            <a:off x="891173" y="1636379"/>
            <a:ext cx="587020" cy="247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images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C05BF2-D6B8-4CCA-B428-C11D964D5A81}"/>
              </a:ext>
            </a:extLst>
          </p:cNvPr>
          <p:cNvSpPr txBox="1"/>
          <p:nvPr/>
        </p:nvSpPr>
        <p:spPr>
          <a:xfrm>
            <a:off x="1481220" y="2104071"/>
            <a:ext cx="453970" cy="24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train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158E9D-FA23-4DF5-9D3F-DDF15B1841BC}"/>
              </a:ext>
            </a:extLst>
          </p:cNvPr>
          <p:cNvSpPr txBox="1"/>
          <p:nvPr/>
        </p:nvSpPr>
        <p:spPr>
          <a:xfrm>
            <a:off x="1478193" y="2623463"/>
            <a:ext cx="453970" cy="24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valid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4D8661-A6EF-41DA-8CFE-E2FB5BA23299}"/>
              </a:ext>
            </a:extLst>
          </p:cNvPr>
          <p:cNvSpPr txBox="1"/>
          <p:nvPr/>
        </p:nvSpPr>
        <p:spPr>
          <a:xfrm>
            <a:off x="1478193" y="3555830"/>
            <a:ext cx="453970" cy="24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train</a:t>
            </a:r>
            <a:endParaRPr lang="ko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00D48C-7500-427F-A548-AB678827E674}"/>
              </a:ext>
            </a:extLst>
          </p:cNvPr>
          <p:cNvSpPr txBox="1"/>
          <p:nvPr/>
        </p:nvSpPr>
        <p:spPr>
          <a:xfrm>
            <a:off x="1492371" y="4070578"/>
            <a:ext cx="453970" cy="24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valid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30F576-9998-41A5-9EAA-F2FBD23050BC}"/>
              </a:ext>
            </a:extLst>
          </p:cNvPr>
          <p:cNvSpPr txBox="1"/>
          <p:nvPr/>
        </p:nvSpPr>
        <p:spPr>
          <a:xfrm>
            <a:off x="924495" y="3159466"/>
            <a:ext cx="531395" cy="24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labels</a:t>
            </a:r>
            <a:endParaRPr lang="ko-KR" alt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C1E8C7-97B6-4452-8983-01FE92618B68}"/>
              </a:ext>
            </a:extLst>
          </p:cNvPr>
          <p:cNvSpPr txBox="1"/>
          <p:nvPr/>
        </p:nvSpPr>
        <p:spPr>
          <a:xfrm>
            <a:off x="1365095" y="4467359"/>
            <a:ext cx="453970" cy="24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train</a:t>
            </a:r>
            <a:endParaRPr lang="ko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DC9FC9-DB4C-46EB-A648-8145435AF52C}"/>
              </a:ext>
            </a:extLst>
          </p:cNvPr>
          <p:cNvSpPr txBox="1"/>
          <p:nvPr/>
        </p:nvSpPr>
        <p:spPr>
          <a:xfrm>
            <a:off x="1365095" y="4878604"/>
            <a:ext cx="453970" cy="24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valid</a:t>
            </a:r>
            <a:endParaRPr lang="ko-KR" altLang="en-US" sz="1100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812D3582-DC81-4EDC-A3F2-FC15E10EA0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428" y="5804417"/>
            <a:ext cx="365303" cy="37342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F6E3895-B09A-4F67-9802-43C25A35BEE8}"/>
              </a:ext>
            </a:extLst>
          </p:cNvPr>
          <p:cNvSpPr txBox="1"/>
          <p:nvPr/>
        </p:nvSpPr>
        <p:spPr>
          <a:xfrm>
            <a:off x="1365094" y="5881462"/>
            <a:ext cx="680942" cy="24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.names</a:t>
            </a:r>
            <a:endParaRPr lang="ko-KR" altLang="en-US" sz="1100" dirty="0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EBD0E867-9A6C-44C2-B1B7-09EBDD9E94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427" y="6280821"/>
            <a:ext cx="365303" cy="37342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F1542E0-0DAA-4179-911D-00D9746A3FEE}"/>
              </a:ext>
            </a:extLst>
          </p:cNvPr>
          <p:cNvSpPr txBox="1"/>
          <p:nvPr/>
        </p:nvSpPr>
        <p:spPr>
          <a:xfrm>
            <a:off x="1365094" y="6357867"/>
            <a:ext cx="559610" cy="24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.data</a:t>
            </a:r>
            <a:endParaRPr lang="ko-KR" altLang="en-US" sz="1100" dirty="0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9609F8E-8AD5-43CC-B810-A24088341668}"/>
              </a:ext>
            </a:extLst>
          </p:cNvPr>
          <p:cNvCxnSpPr>
            <a:stCxn id="48" idx="2"/>
            <a:endCxn id="49" idx="1"/>
          </p:cNvCxnSpPr>
          <p:nvPr/>
        </p:nvCxnSpPr>
        <p:spPr>
          <a:xfrm rot="16200000" flipH="1">
            <a:off x="1161089" y="1907908"/>
            <a:ext cx="343724" cy="296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AC656C2D-04CA-47B4-9BAB-93426BA4C8BD}"/>
              </a:ext>
            </a:extLst>
          </p:cNvPr>
          <p:cNvCxnSpPr>
            <a:stCxn id="48" idx="2"/>
            <a:endCxn id="50" idx="1"/>
          </p:cNvCxnSpPr>
          <p:nvPr/>
        </p:nvCxnSpPr>
        <p:spPr>
          <a:xfrm rot="16200000" flipH="1">
            <a:off x="899880" y="2169118"/>
            <a:ext cx="863117" cy="293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95881070-F788-48EF-8670-FF1A83CC6A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30045" y="3409347"/>
            <a:ext cx="236491" cy="3044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ADB06CC9-0B85-4955-9044-187FF941C4B2}"/>
              </a:ext>
            </a:extLst>
          </p:cNvPr>
          <p:cNvCxnSpPr>
            <a:stCxn id="53" idx="2"/>
            <a:endCxn id="52" idx="1"/>
          </p:cNvCxnSpPr>
          <p:nvPr/>
        </p:nvCxnSpPr>
        <p:spPr>
          <a:xfrm rot="16200000" flipH="1">
            <a:off x="947709" y="3649885"/>
            <a:ext cx="787146" cy="302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E91F68E-B66A-4BE4-9250-2EC6EFB6A9F4}"/>
              </a:ext>
            </a:extLst>
          </p:cNvPr>
          <p:cNvCxnSpPr/>
          <p:nvPr/>
        </p:nvCxnSpPr>
        <p:spPr>
          <a:xfrm>
            <a:off x="357496" y="1334011"/>
            <a:ext cx="228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AE8DE37-31AE-41D7-86B5-F4EA6772988D}"/>
              </a:ext>
            </a:extLst>
          </p:cNvPr>
          <p:cNvCxnSpPr>
            <a:cxnSpLocks/>
          </p:cNvCxnSpPr>
          <p:nvPr/>
        </p:nvCxnSpPr>
        <p:spPr>
          <a:xfrm>
            <a:off x="612110" y="1334011"/>
            <a:ext cx="0" cy="5187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8D073D4-30FF-45D7-B92F-72927F88D142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12110" y="1760347"/>
            <a:ext cx="2790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208D16E-BB3B-4B86-BE3F-4C0FC6C90934}"/>
              </a:ext>
            </a:extLst>
          </p:cNvPr>
          <p:cNvCxnSpPr>
            <a:cxnSpLocks/>
          </p:cNvCxnSpPr>
          <p:nvPr/>
        </p:nvCxnSpPr>
        <p:spPr>
          <a:xfrm>
            <a:off x="607978" y="3283434"/>
            <a:ext cx="2942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A0F88B3-F923-4769-BE8D-01A83A707E9A}"/>
              </a:ext>
            </a:extLst>
          </p:cNvPr>
          <p:cNvCxnSpPr>
            <a:stCxn id="46" idx="1"/>
          </p:cNvCxnSpPr>
          <p:nvPr/>
        </p:nvCxnSpPr>
        <p:spPr>
          <a:xfrm flipH="1" flipV="1">
            <a:off x="612110" y="4557788"/>
            <a:ext cx="409319" cy="3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B966E45-BC79-4E7C-A2B3-F667649FA3FF}"/>
              </a:ext>
            </a:extLst>
          </p:cNvPr>
          <p:cNvCxnSpPr>
            <a:stCxn id="47" idx="1"/>
          </p:cNvCxnSpPr>
          <p:nvPr/>
        </p:nvCxnSpPr>
        <p:spPr>
          <a:xfrm flipH="1" flipV="1">
            <a:off x="612110" y="4981969"/>
            <a:ext cx="409318" cy="6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64B5256-DE35-4C54-8A94-75B91C3A244A}"/>
              </a:ext>
            </a:extLst>
          </p:cNvPr>
          <p:cNvCxnSpPr>
            <a:stCxn id="56" idx="1"/>
          </p:cNvCxnSpPr>
          <p:nvPr/>
        </p:nvCxnSpPr>
        <p:spPr>
          <a:xfrm flipH="1">
            <a:off x="612110" y="5991128"/>
            <a:ext cx="409318" cy="1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B54BA17-7D9B-4C87-8D70-34142A68B5DB}"/>
              </a:ext>
            </a:extLst>
          </p:cNvPr>
          <p:cNvCxnSpPr>
            <a:stCxn id="58" idx="1"/>
          </p:cNvCxnSpPr>
          <p:nvPr/>
        </p:nvCxnSpPr>
        <p:spPr>
          <a:xfrm flipH="1">
            <a:off x="612110" y="6467532"/>
            <a:ext cx="409317" cy="7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FF946EF7-D47C-4B63-B738-EFE37C8EC161}"/>
              </a:ext>
            </a:extLst>
          </p:cNvPr>
          <p:cNvCxnSpPr>
            <a:stCxn id="42" idx="1"/>
            <a:endCxn id="49" idx="3"/>
          </p:cNvCxnSpPr>
          <p:nvPr/>
        </p:nvCxnSpPr>
        <p:spPr>
          <a:xfrm flipH="1" flipV="1">
            <a:off x="1935190" y="2228039"/>
            <a:ext cx="430033" cy="4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6FDA4C6-3298-487F-8954-4FB9D83E1153}"/>
              </a:ext>
            </a:extLst>
          </p:cNvPr>
          <p:cNvCxnSpPr>
            <a:stCxn id="43" idx="1"/>
            <a:endCxn id="50" idx="3"/>
          </p:cNvCxnSpPr>
          <p:nvPr/>
        </p:nvCxnSpPr>
        <p:spPr>
          <a:xfrm flipH="1" flipV="1">
            <a:off x="1932163" y="2747431"/>
            <a:ext cx="43563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C341CFA-AC38-4243-87D5-E40842FB49A2}"/>
              </a:ext>
            </a:extLst>
          </p:cNvPr>
          <p:cNvCxnSpPr>
            <a:stCxn id="44" idx="1"/>
            <a:endCxn id="51" idx="3"/>
          </p:cNvCxnSpPr>
          <p:nvPr/>
        </p:nvCxnSpPr>
        <p:spPr>
          <a:xfrm flipH="1">
            <a:off x="1932163" y="3671098"/>
            <a:ext cx="435637" cy="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FD7187A-4374-4A89-B480-C2D1BF344675}"/>
              </a:ext>
            </a:extLst>
          </p:cNvPr>
          <p:cNvCxnSpPr>
            <a:stCxn id="45" idx="1"/>
            <a:endCxn id="52" idx="3"/>
          </p:cNvCxnSpPr>
          <p:nvPr/>
        </p:nvCxnSpPr>
        <p:spPr>
          <a:xfrm flipH="1" flipV="1">
            <a:off x="1946341" y="4194546"/>
            <a:ext cx="43691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D2B7798-76C1-41DE-A033-4D93A727F3CF}"/>
              </a:ext>
            </a:extLst>
          </p:cNvPr>
          <p:cNvCxnSpPr/>
          <p:nvPr/>
        </p:nvCxnSpPr>
        <p:spPr>
          <a:xfrm>
            <a:off x="3233854" y="666858"/>
            <a:ext cx="0" cy="6191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A6D9217-3EF2-486B-B2B2-933A85CCA7E8}"/>
              </a:ext>
            </a:extLst>
          </p:cNvPr>
          <p:cNvSpPr txBox="1"/>
          <p:nvPr/>
        </p:nvSpPr>
        <p:spPr>
          <a:xfrm>
            <a:off x="3238017" y="729165"/>
            <a:ext cx="182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Dataset instances</a:t>
            </a:r>
            <a:endParaRPr kumimoji="1" lang="ko-Kore-KR" altLang="en-US" dirty="0"/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F5686710-0385-4F37-80DD-832CB77B86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3782" y="5289440"/>
            <a:ext cx="365303" cy="373421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E57F837-3CA0-444A-BB79-E528B377A5CD}"/>
              </a:ext>
            </a:extLst>
          </p:cNvPr>
          <p:cNvSpPr txBox="1"/>
          <p:nvPr/>
        </p:nvSpPr>
        <p:spPr>
          <a:xfrm>
            <a:off x="2137448" y="5366485"/>
            <a:ext cx="756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names.list</a:t>
            </a:r>
            <a:endParaRPr lang="ko-KR" altLang="en-US" sz="1100" dirty="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E1DE52A-1435-4CDA-B4FD-608D18F5DAFF}"/>
              </a:ext>
            </a:extLst>
          </p:cNvPr>
          <p:cNvCxnSpPr>
            <a:stCxn id="79" idx="1"/>
          </p:cNvCxnSpPr>
          <p:nvPr/>
        </p:nvCxnSpPr>
        <p:spPr>
          <a:xfrm flipH="1">
            <a:off x="1384464" y="5476151"/>
            <a:ext cx="409318" cy="1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5" name="그림 84">
            <a:extLst>
              <a:ext uri="{FF2B5EF4-FFF2-40B4-BE49-F238E27FC236}">
                <a16:creationId xmlns:a16="http://schemas.microsoft.com/office/drawing/2014/main" id="{02BE9C62-05A5-4432-B018-BA86450C43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834" y="5255272"/>
            <a:ext cx="425898" cy="435362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F7D3866A-03E6-4318-B4BD-545FA3F87893}"/>
              </a:ext>
            </a:extLst>
          </p:cNvPr>
          <p:cNvSpPr txBox="1"/>
          <p:nvPr/>
        </p:nvSpPr>
        <p:spPr>
          <a:xfrm>
            <a:off x="951129" y="5397916"/>
            <a:ext cx="531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data</a:t>
            </a:r>
            <a:endParaRPr lang="ko-KR" altLang="en-US" sz="1100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30F4201-BF55-45D5-9CB6-9FA6C47F3B18}"/>
              </a:ext>
            </a:extLst>
          </p:cNvPr>
          <p:cNvCxnSpPr>
            <a:cxnSpLocks/>
          </p:cNvCxnSpPr>
          <p:nvPr/>
        </p:nvCxnSpPr>
        <p:spPr>
          <a:xfrm>
            <a:off x="616856" y="5530762"/>
            <a:ext cx="2942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4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68303-161C-204F-83F6-FB16942301F4}"/>
              </a:ext>
            </a:extLst>
          </p:cNvPr>
          <p:cNvSpPr txBox="1"/>
          <p:nvPr/>
        </p:nvSpPr>
        <p:spPr>
          <a:xfrm>
            <a:off x="125013" y="698390"/>
            <a:ext cx="317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Testing after build YOLO dataset</a:t>
            </a:r>
            <a:endParaRPr kumimoji="1" lang="ko-Kore-KR" altLang="en-US" dirty="0"/>
          </a:p>
        </p:txBody>
      </p:sp>
      <p:pic>
        <p:nvPicPr>
          <p:cNvPr id="4" name="그림 3" descr="텍스트, 건물이(가) 표시된 사진&#10;&#10;자동 생성된 설명">
            <a:extLst>
              <a:ext uri="{FF2B5EF4-FFF2-40B4-BE49-F238E27FC236}">
                <a16:creationId xmlns:a16="http://schemas.microsoft.com/office/drawing/2014/main" id="{FF14B1E1-1D83-48D4-8915-A6C4F7943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654" y="1197268"/>
            <a:ext cx="8938979" cy="520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9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68303-161C-204F-83F6-FB16942301F4}"/>
              </a:ext>
            </a:extLst>
          </p:cNvPr>
          <p:cNvSpPr txBox="1"/>
          <p:nvPr/>
        </p:nvSpPr>
        <p:spPr>
          <a:xfrm>
            <a:off x="71745" y="698390"/>
            <a:ext cx="339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/>
              <a:t>Result of training with NIA dataset</a:t>
            </a:r>
            <a:endParaRPr kumimoji="1" lang="ko-Kore-KR" altLang="en-US" dirty="0"/>
          </a:p>
        </p:txBody>
      </p:sp>
      <p:pic>
        <p:nvPicPr>
          <p:cNvPr id="114" name="그림 113" descr="텍스트, 도로, 나무, 실외이(가) 표시된 사진&#10;&#10;자동 생성된 설명">
            <a:extLst>
              <a:ext uri="{FF2B5EF4-FFF2-40B4-BE49-F238E27FC236}">
                <a16:creationId xmlns:a16="http://schemas.microsoft.com/office/drawing/2014/main" id="{B204016A-498E-455A-9154-22839F962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19" y="1275055"/>
            <a:ext cx="9404412" cy="528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4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68303-161C-204F-83F6-FB16942301F4}"/>
              </a:ext>
            </a:extLst>
          </p:cNvPr>
          <p:cNvSpPr txBox="1"/>
          <p:nvPr/>
        </p:nvSpPr>
        <p:spPr>
          <a:xfrm>
            <a:off x="71745" y="698390"/>
            <a:ext cx="339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/>
              <a:t>Result of training with NIA dataset</a:t>
            </a:r>
            <a:endParaRPr kumimoji="1" lang="ko-Kore-KR" altLang="en-US" dirty="0"/>
          </a:p>
        </p:txBody>
      </p:sp>
      <p:pic>
        <p:nvPicPr>
          <p:cNvPr id="10" name="그림 9" descr="텍스트, 실외, 대지, 나무이(가) 표시된 사진&#10;&#10;자동 생성된 설명">
            <a:extLst>
              <a:ext uri="{FF2B5EF4-FFF2-40B4-BE49-F238E27FC236}">
                <a16:creationId xmlns:a16="http://schemas.microsoft.com/office/drawing/2014/main" id="{2F09A152-ED6B-416B-BA74-F4C8966E5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30" y="1204033"/>
            <a:ext cx="9830540" cy="552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4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3543AB3-B892-154D-A5EB-51039D721051}"/>
              </a:ext>
            </a:extLst>
          </p:cNvPr>
          <p:cNvCxnSpPr>
            <a:cxnSpLocks/>
          </p:cNvCxnSpPr>
          <p:nvPr/>
        </p:nvCxnSpPr>
        <p:spPr>
          <a:xfrm>
            <a:off x="172797" y="666858"/>
            <a:ext cx="10640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DD0046C7-1FB2-2647-9495-AE0617A2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2" y="261843"/>
            <a:ext cx="116601" cy="2915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8EE2AC-6230-C84D-A585-CF3F7FB44BC7}"/>
              </a:ext>
            </a:extLst>
          </p:cNvPr>
          <p:cNvSpPr/>
          <p:nvPr/>
        </p:nvSpPr>
        <p:spPr>
          <a:xfrm>
            <a:off x="10934779" y="513724"/>
            <a:ext cx="111933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EST</a:t>
            </a:r>
            <a:r>
              <a:rPr lang="en-US" altLang="ko-KR" sz="12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z="900" spc="300">
                <a:latin typeface="Times New Roman" panose="02020603050405020304" pitchFamily="18" charset="0"/>
                <a:ea typeface="HY그래픽M" panose="02030600000101010101" pitchFamily="18" charset="-127"/>
                <a:cs typeface="Times New Roman" panose="02020603050405020304" pitchFamily="18" charset="0"/>
              </a:rPr>
              <a:t>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68303-161C-204F-83F6-FB16942301F4}"/>
              </a:ext>
            </a:extLst>
          </p:cNvPr>
          <p:cNvSpPr txBox="1"/>
          <p:nvPr/>
        </p:nvSpPr>
        <p:spPr>
          <a:xfrm>
            <a:off x="71745" y="698390"/>
            <a:ext cx="339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/>
              <a:t>Result of training with NIA dataset</a:t>
            </a:r>
            <a:endParaRPr kumimoji="1" lang="ko-Kore-KR" altLang="en-US" dirty="0"/>
          </a:p>
        </p:txBody>
      </p:sp>
      <p:pic>
        <p:nvPicPr>
          <p:cNvPr id="4" name="그림 3" descr="텍스트, 도로, 실외, 거리이(가) 표시된 사진&#10;&#10;자동 생성된 설명">
            <a:extLst>
              <a:ext uri="{FF2B5EF4-FFF2-40B4-BE49-F238E27FC236}">
                <a16:creationId xmlns:a16="http://schemas.microsoft.com/office/drawing/2014/main" id="{E58C5753-4F8E-424C-9118-2D3537FC1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649" y="1295584"/>
            <a:ext cx="9715130" cy="546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3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</TotalTime>
  <Words>205</Words>
  <Application>Microsoft Office PowerPoint</Application>
  <PresentationFormat>와이드스크린</PresentationFormat>
  <Paragraphs>68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NanumGothic Light</vt:lpstr>
      <vt:lpstr>Arial</vt:lpstr>
      <vt:lpstr>Calibri</vt:lpstr>
      <vt:lpstr>Calibri Light</vt:lpstr>
      <vt:lpstr>Times New Roman</vt:lpstr>
      <vt:lpstr>Office 테마</vt:lpstr>
      <vt:lpstr>Object Detection with Customized Data(NIA) using YOLOv3-edge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Computeing Software with YOLOv3</dc:title>
  <dc:creator>Kang eungchan</dc:creator>
  <cp:lastModifiedBy>Kang eungchan</cp:lastModifiedBy>
  <cp:revision>44</cp:revision>
  <dcterms:created xsi:type="dcterms:W3CDTF">2021-10-01T15:37:30Z</dcterms:created>
  <dcterms:modified xsi:type="dcterms:W3CDTF">2021-11-19T02:34:56Z</dcterms:modified>
</cp:coreProperties>
</file>