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0" r:id="rId6"/>
    <p:sldId id="291" r:id="rId7"/>
    <p:sldId id="289" r:id="rId8"/>
    <p:sldId id="271" r:id="rId9"/>
    <p:sldId id="272" r:id="rId10"/>
    <p:sldId id="284" r:id="rId11"/>
    <p:sldId id="270" r:id="rId12"/>
    <p:sldId id="285" r:id="rId13"/>
    <p:sldId id="286" r:id="rId14"/>
    <p:sldId id="287" r:id="rId15"/>
    <p:sldId id="288" r:id="rId16"/>
    <p:sldId id="259" r:id="rId17"/>
  </p:sldIdLst>
  <p:sldSz cx="9906000" cy="6858000" type="A4"/>
  <p:notesSz cx="45196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3" userDrawn="1">
          <p15:clr>
            <a:srgbClr val="A4A3A4"/>
          </p15:clr>
        </p15:guide>
        <p15:guide id="2" pos="3256" userDrawn="1">
          <p15:clr>
            <a:srgbClr val="A4A3A4"/>
          </p15:clr>
        </p15:guide>
        <p15:guide id="3" orient="horz" pos="3566" userDrawn="1">
          <p15:clr>
            <a:srgbClr val="A4A3A4"/>
          </p15:clr>
        </p15:guide>
        <p15:guide id="4" pos="37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7B5B3"/>
    <a:srgbClr val="4EB458"/>
    <a:srgbClr val="F49896"/>
    <a:srgbClr val="EE6764"/>
    <a:srgbClr val="F8D57C"/>
    <a:srgbClr val="F8A83E"/>
    <a:srgbClr val="C81A16"/>
    <a:srgbClr val="9BDC5A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45" autoAdjust="0"/>
  </p:normalViewPr>
  <p:slideViewPr>
    <p:cSldViewPr>
      <p:cViewPr varScale="1">
        <p:scale>
          <a:sx n="62" d="100"/>
          <a:sy n="62" d="100"/>
        </p:scale>
        <p:origin x="2856" y="60"/>
      </p:cViewPr>
      <p:guideLst>
        <p:guide orient="horz" pos="3113"/>
        <p:guide pos="3256"/>
        <p:guide orient="horz" pos="3566"/>
        <p:guide pos="37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1648"/>
    </p:cViewPr>
  </p:sorterViewPr>
  <p:notesViewPr>
    <p:cSldViewPr>
      <p:cViewPr varScale="1">
        <p:scale>
          <a:sx n="77" d="100"/>
          <a:sy n="77" d="100"/>
        </p:scale>
        <p:origin x="29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1B0891-BD9B-4C2A-AEF7-BEE3E43A3E22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C2B7E055-2EE8-4A62-B983-CC6994C0BD3D}">
      <dgm:prSet phldrT="[Text]"/>
      <dgm:spPr/>
      <dgm:t>
        <a:bodyPr/>
        <a:lstStyle/>
        <a:p>
          <a:r>
            <a:rPr lang="en-US" dirty="0"/>
            <a:t>Definitions</a:t>
          </a:r>
        </a:p>
      </dgm:t>
    </dgm:pt>
    <dgm:pt modelId="{556E0604-73C2-4C7E-92CF-C2A409FB0F8C}" type="parTrans" cxnId="{6048FFEA-E1B2-4A3E-B739-A19BF8ACB490}">
      <dgm:prSet/>
      <dgm:spPr/>
      <dgm:t>
        <a:bodyPr/>
        <a:lstStyle/>
        <a:p>
          <a:endParaRPr lang="en-US"/>
        </a:p>
      </dgm:t>
    </dgm:pt>
    <dgm:pt modelId="{A662FF3C-423D-4D2D-9705-D50F175518B0}" type="sibTrans" cxnId="{6048FFEA-E1B2-4A3E-B739-A19BF8ACB490}">
      <dgm:prSet/>
      <dgm:spPr/>
      <dgm:t>
        <a:bodyPr/>
        <a:lstStyle/>
        <a:p>
          <a:endParaRPr lang="en-US"/>
        </a:p>
      </dgm:t>
    </dgm:pt>
    <dgm:pt modelId="{FAD9CE25-1006-4A8B-8DB8-014808B730AF}">
      <dgm:prSet phldrT="[Text]"/>
      <dgm:spPr/>
      <dgm:t>
        <a:bodyPr/>
        <a:lstStyle/>
        <a:p>
          <a:r>
            <a:rPr lang="en-US" dirty="0"/>
            <a:t>Infrastructure</a:t>
          </a:r>
        </a:p>
      </dgm:t>
    </dgm:pt>
    <dgm:pt modelId="{06AF89B3-D56E-4A48-AEF7-6E857F73E4C3}" type="parTrans" cxnId="{D89A39B6-C597-4FB2-9A57-F9BD0C626C6F}">
      <dgm:prSet/>
      <dgm:spPr/>
      <dgm:t>
        <a:bodyPr/>
        <a:lstStyle/>
        <a:p>
          <a:endParaRPr lang="en-US"/>
        </a:p>
      </dgm:t>
    </dgm:pt>
    <dgm:pt modelId="{D61E5B92-9AB8-4A4B-95B0-40194970981E}" type="sibTrans" cxnId="{D89A39B6-C597-4FB2-9A57-F9BD0C626C6F}">
      <dgm:prSet/>
      <dgm:spPr/>
      <dgm:t>
        <a:bodyPr/>
        <a:lstStyle/>
        <a:p>
          <a:endParaRPr lang="en-US"/>
        </a:p>
      </dgm:t>
    </dgm:pt>
    <dgm:pt modelId="{EA6A12F2-84E6-41C7-8E56-C056716158E2}">
      <dgm:prSet phldrT="[Text]"/>
      <dgm:spPr/>
      <dgm:t>
        <a:bodyPr/>
        <a:lstStyle/>
        <a:p>
          <a:r>
            <a:rPr lang="en-US" dirty="0"/>
            <a:t>Live demo</a:t>
          </a:r>
        </a:p>
      </dgm:t>
    </dgm:pt>
    <dgm:pt modelId="{81E27C75-5F1A-4793-8632-35382D9E32FC}" type="parTrans" cxnId="{2EE14428-5568-44E0-A776-261B61C807E5}">
      <dgm:prSet/>
      <dgm:spPr/>
      <dgm:t>
        <a:bodyPr/>
        <a:lstStyle/>
        <a:p>
          <a:endParaRPr lang="en-US"/>
        </a:p>
      </dgm:t>
    </dgm:pt>
    <dgm:pt modelId="{CE873ACE-1219-4699-9D4A-C2FE8A6AF908}" type="sibTrans" cxnId="{2EE14428-5568-44E0-A776-261B61C807E5}">
      <dgm:prSet/>
      <dgm:spPr/>
      <dgm:t>
        <a:bodyPr/>
        <a:lstStyle/>
        <a:p>
          <a:endParaRPr lang="en-US"/>
        </a:p>
      </dgm:t>
    </dgm:pt>
    <dgm:pt modelId="{2C88A40F-F26F-4785-9549-0C830A430668}" type="pres">
      <dgm:prSet presAssocID="{F51B0891-BD9B-4C2A-AEF7-BEE3E43A3E22}" presName="CompostProcess" presStyleCnt="0">
        <dgm:presLayoutVars>
          <dgm:dir/>
          <dgm:resizeHandles val="exact"/>
        </dgm:presLayoutVars>
      </dgm:prSet>
      <dgm:spPr/>
    </dgm:pt>
    <dgm:pt modelId="{50F11215-0814-4815-81B9-F885C2F2187C}" type="pres">
      <dgm:prSet presAssocID="{F51B0891-BD9B-4C2A-AEF7-BEE3E43A3E22}" presName="arrow" presStyleLbl="bgShp" presStyleIdx="0" presStyleCnt="1"/>
      <dgm:spPr/>
    </dgm:pt>
    <dgm:pt modelId="{1262A253-EF33-4181-ABB6-F4872D550A5B}" type="pres">
      <dgm:prSet presAssocID="{F51B0891-BD9B-4C2A-AEF7-BEE3E43A3E22}" presName="linearProcess" presStyleCnt="0"/>
      <dgm:spPr/>
    </dgm:pt>
    <dgm:pt modelId="{352DE416-3701-4775-A520-64CE85DE83DE}" type="pres">
      <dgm:prSet presAssocID="{C2B7E055-2EE8-4A62-B983-CC6994C0BD3D}" presName="textNode" presStyleLbl="node1" presStyleIdx="0" presStyleCnt="3">
        <dgm:presLayoutVars>
          <dgm:bulletEnabled val="1"/>
        </dgm:presLayoutVars>
      </dgm:prSet>
      <dgm:spPr/>
    </dgm:pt>
    <dgm:pt modelId="{AFCFE909-5330-4EA9-A228-B901C3C6F277}" type="pres">
      <dgm:prSet presAssocID="{A662FF3C-423D-4D2D-9705-D50F175518B0}" presName="sibTrans" presStyleCnt="0"/>
      <dgm:spPr/>
    </dgm:pt>
    <dgm:pt modelId="{0D947596-96C4-4F4B-945F-F60E270DB579}" type="pres">
      <dgm:prSet presAssocID="{FAD9CE25-1006-4A8B-8DB8-014808B730AF}" presName="textNode" presStyleLbl="node1" presStyleIdx="1" presStyleCnt="3">
        <dgm:presLayoutVars>
          <dgm:bulletEnabled val="1"/>
        </dgm:presLayoutVars>
      </dgm:prSet>
      <dgm:spPr/>
    </dgm:pt>
    <dgm:pt modelId="{7ECC0C97-A329-4284-B166-38D1227FA6E2}" type="pres">
      <dgm:prSet presAssocID="{D61E5B92-9AB8-4A4B-95B0-40194970981E}" presName="sibTrans" presStyleCnt="0"/>
      <dgm:spPr/>
    </dgm:pt>
    <dgm:pt modelId="{277013BE-C4BE-478E-9D54-E34B5BDD5507}" type="pres">
      <dgm:prSet presAssocID="{EA6A12F2-84E6-41C7-8E56-C056716158E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EE14428-5568-44E0-A776-261B61C807E5}" srcId="{F51B0891-BD9B-4C2A-AEF7-BEE3E43A3E22}" destId="{EA6A12F2-84E6-41C7-8E56-C056716158E2}" srcOrd="2" destOrd="0" parTransId="{81E27C75-5F1A-4793-8632-35382D9E32FC}" sibTransId="{CE873ACE-1219-4699-9D4A-C2FE8A6AF908}"/>
    <dgm:cxn modelId="{264F6E41-FEDD-40E2-A67D-F1ABA35BE01D}" type="presOf" srcId="{F51B0891-BD9B-4C2A-AEF7-BEE3E43A3E22}" destId="{2C88A40F-F26F-4785-9549-0C830A430668}" srcOrd="0" destOrd="0" presId="urn:microsoft.com/office/officeart/2005/8/layout/hProcess9"/>
    <dgm:cxn modelId="{FD73F364-4336-4D37-BADC-4FE1D52875F6}" type="presOf" srcId="{FAD9CE25-1006-4A8B-8DB8-014808B730AF}" destId="{0D947596-96C4-4F4B-945F-F60E270DB579}" srcOrd="0" destOrd="0" presId="urn:microsoft.com/office/officeart/2005/8/layout/hProcess9"/>
    <dgm:cxn modelId="{57FD5D72-FC04-49C5-8B01-7D553B2DE297}" type="presOf" srcId="{EA6A12F2-84E6-41C7-8E56-C056716158E2}" destId="{277013BE-C4BE-478E-9D54-E34B5BDD5507}" srcOrd="0" destOrd="0" presId="urn:microsoft.com/office/officeart/2005/8/layout/hProcess9"/>
    <dgm:cxn modelId="{D89A39B6-C597-4FB2-9A57-F9BD0C626C6F}" srcId="{F51B0891-BD9B-4C2A-AEF7-BEE3E43A3E22}" destId="{FAD9CE25-1006-4A8B-8DB8-014808B730AF}" srcOrd="1" destOrd="0" parTransId="{06AF89B3-D56E-4A48-AEF7-6E857F73E4C3}" sibTransId="{D61E5B92-9AB8-4A4B-95B0-40194970981E}"/>
    <dgm:cxn modelId="{6048FFEA-E1B2-4A3E-B739-A19BF8ACB490}" srcId="{F51B0891-BD9B-4C2A-AEF7-BEE3E43A3E22}" destId="{C2B7E055-2EE8-4A62-B983-CC6994C0BD3D}" srcOrd="0" destOrd="0" parTransId="{556E0604-73C2-4C7E-92CF-C2A409FB0F8C}" sibTransId="{A662FF3C-423D-4D2D-9705-D50F175518B0}"/>
    <dgm:cxn modelId="{69B143F7-BF8B-4C0A-B0F1-E77D9AD50138}" type="presOf" srcId="{C2B7E055-2EE8-4A62-B983-CC6994C0BD3D}" destId="{352DE416-3701-4775-A520-64CE85DE83DE}" srcOrd="0" destOrd="0" presId="urn:microsoft.com/office/officeart/2005/8/layout/hProcess9"/>
    <dgm:cxn modelId="{18F8C019-CE5F-4369-8E2F-DB1275FE7EB9}" type="presParOf" srcId="{2C88A40F-F26F-4785-9549-0C830A430668}" destId="{50F11215-0814-4815-81B9-F885C2F2187C}" srcOrd="0" destOrd="0" presId="urn:microsoft.com/office/officeart/2005/8/layout/hProcess9"/>
    <dgm:cxn modelId="{A56F4D3B-2F3B-45A4-923F-CF083045D3F7}" type="presParOf" srcId="{2C88A40F-F26F-4785-9549-0C830A430668}" destId="{1262A253-EF33-4181-ABB6-F4872D550A5B}" srcOrd="1" destOrd="0" presId="urn:microsoft.com/office/officeart/2005/8/layout/hProcess9"/>
    <dgm:cxn modelId="{CDA3D1D7-0485-4C57-89D4-4E2014CA62B9}" type="presParOf" srcId="{1262A253-EF33-4181-ABB6-F4872D550A5B}" destId="{352DE416-3701-4775-A520-64CE85DE83DE}" srcOrd="0" destOrd="0" presId="urn:microsoft.com/office/officeart/2005/8/layout/hProcess9"/>
    <dgm:cxn modelId="{52E3200E-936E-4EB2-AC19-7559F53CA74E}" type="presParOf" srcId="{1262A253-EF33-4181-ABB6-F4872D550A5B}" destId="{AFCFE909-5330-4EA9-A228-B901C3C6F277}" srcOrd="1" destOrd="0" presId="urn:microsoft.com/office/officeart/2005/8/layout/hProcess9"/>
    <dgm:cxn modelId="{C9039454-AB14-4EB1-9B9C-8DE821F9BD80}" type="presParOf" srcId="{1262A253-EF33-4181-ABB6-F4872D550A5B}" destId="{0D947596-96C4-4F4B-945F-F60E270DB579}" srcOrd="2" destOrd="0" presId="urn:microsoft.com/office/officeart/2005/8/layout/hProcess9"/>
    <dgm:cxn modelId="{307807AC-9974-4CA1-94BA-8DFD16E0A1F0}" type="presParOf" srcId="{1262A253-EF33-4181-ABB6-F4872D550A5B}" destId="{7ECC0C97-A329-4284-B166-38D1227FA6E2}" srcOrd="3" destOrd="0" presId="urn:microsoft.com/office/officeart/2005/8/layout/hProcess9"/>
    <dgm:cxn modelId="{0CA939CE-C002-4A9B-B87A-9FFB2F421E84}" type="presParOf" srcId="{1262A253-EF33-4181-ABB6-F4872D550A5B}" destId="{277013BE-C4BE-478E-9D54-E34B5BDD550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11215-0814-4815-81B9-F885C2F2187C}">
      <dsp:nvSpPr>
        <dsp:cNvPr id="0" name=""/>
        <dsp:cNvSpPr/>
      </dsp:nvSpPr>
      <dsp:spPr>
        <a:xfrm>
          <a:off x="669674" y="0"/>
          <a:ext cx="7589643" cy="518457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DE416-3701-4775-A520-64CE85DE83DE}">
      <dsp:nvSpPr>
        <dsp:cNvPr id="0" name=""/>
        <dsp:cNvSpPr/>
      </dsp:nvSpPr>
      <dsp:spPr>
        <a:xfrm>
          <a:off x="929" y="1555372"/>
          <a:ext cx="2820790" cy="2073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Definitions</a:t>
          </a:r>
        </a:p>
      </dsp:txBody>
      <dsp:txXfrm>
        <a:off x="102165" y="1656608"/>
        <a:ext cx="2618318" cy="1871358"/>
      </dsp:txXfrm>
    </dsp:sp>
    <dsp:sp modelId="{0D947596-96C4-4F4B-945F-F60E270DB579}">
      <dsp:nvSpPr>
        <dsp:cNvPr id="0" name=""/>
        <dsp:cNvSpPr/>
      </dsp:nvSpPr>
      <dsp:spPr>
        <a:xfrm>
          <a:off x="3054100" y="1555372"/>
          <a:ext cx="2820790" cy="20738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Infrastructure</a:t>
          </a:r>
        </a:p>
      </dsp:txBody>
      <dsp:txXfrm>
        <a:off x="3155336" y="1656608"/>
        <a:ext cx="2618318" cy="1871358"/>
      </dsp:txXfrm>
    </dsp:sp>
    <dsp:sp modelId="{277013BE-C4BE-478E-9D54-E34B5BDD5507}">
      <dsp:nvSpPr>
        <dsp:cNvPr id="0" name=""/>
        <dsp:cNvSpPr/>
      </dsp:nvSpPr>
      <dsp:spPr>
        <a:xfrm>
          <a:off x="6107271" y="1555372"/>
          <a:ext cx="2820790" cy="20738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Live demo</a:t>
          </a:r>
        </a:p>
      </dsp:txBody>
      <dsp:txXfrm>
        <a:off x="6208507" y="1656608"/>
        <a:ext cx="2618318" cy="1871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589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560638" y="0"/>
            <a:ext cx="1957387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CC985-CBDD-4875-A33F-DB2BBF6DE231}" type="datetimeFigureOut">
              <a:rPr lang="nl-BE" smtClean="0"/>
              <a:t>16/11/2017</a:t>
            </a:fld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560638" y="6397625"/>
            <a:ext cx="1957387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2C3AE-0271-4149-926D-2542B6C38EAF}" type="slidenum">
              <a:rPr lang="nl-BE" smtClean="0"/>
              <a:t>‹#›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6397625"/>
            <a:ext cx="1958975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4695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58499" cy="336788"/>
          </a:xfrm>
          <a:prstGeom prst="rect">
            <a:avLst/>
          </a:prstGeom>
        </p:spPr>
        <p:txBody>
          <a:bodyPr vert="horz" lIns="61987" tIns="30994" rIns="61987" bIns="30994" rtlCol="0"/>
          <a:lstStyle>
            <a:lvl1pPr algn="l">
              <a:defRPr sz="8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560068" y="0"/>
            <a:ext cx="1958499" cy="336788"/>
          </a:xfrm>
          <a:prstGeom prst="rect">
            <a:avLst/>
          </a:prstGeom>
        </p:spPr>
        <p:txBody>
          <a:bodyPr vert="horz" lIns="61987" tIns="30994" rIns="61987" bIns="30994" rtlCol="0"/>
          <a:lstStyle>
            <a:lvl1pPr algn="r">
              <a:defRPr sz="800"/>
            </a:lvl1pPr>
          </a:lstStyle>
          <a:p>
            <a:fld id="{D7C06C30-5FB2-4628-8E36-7DDF89EDA398}" type="datetimeFigureOut">
              <a:rPr lang="en-GB" smtClean="0"/>
              <a:t>16/11/2017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504825"/>
            <a:ext cx="364966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1987" tIns="30994" rIns="61987" bIns="3099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1962" y="3199488"/>
            <a:ext cx="3615690" cy="3031093"/>
          </a:xfrm>
          <a:prstGeom prst="rect">
            <a:avLst/>
          </a:prstGeom>
        </p:spPr>
        <p:txBody>
          <a:bodyPr vert="horz" lIns="61987" tIns="30994" rIns="61987" bIns="3099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1958499" cy="336788"/>
          </a:xfrm>
          <a:prstGeom prst="rect">
            <a:avLst/>
          </a:prstGeom>
        </p:spPr>
        <p:txBody>
          <a:bodyPr vert="horz" lIns="61987" tIns="30994" rIns="61987" bIns="30994" rtlCol="0" anchor="b"/>
          <a:lstStyle>
            <a:lvl1pPr algn="l">
              <a:defRPr sz="8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560068" y="6397806"/>
            <a:ext cx="1958499" cy="336788"/>
          </a:xfrm>
          <a:prstGeom prst="rect">
            <a:avLst/>
          </a:prstGeom>
        </p:spPr>
        <p:txBody>
          <a:bodyPr vert="horz" lIns="61987" tIns="30994" rIns="61987" bIns="30994" rtlCol="0" anchor="b"/>
          <a:lstStyle>
            <a:lvl1pPr algn="r">
              <a:defRPr sz="800"/>
            </a:lvl1pPr>
          </a:lstStyle>
          <a:p>
            <a:fld id="{C62CFD3C-54B4-484F-BCFF-F0DB68268CE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58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CFD3C-54B4-484F-BCFF-F0DB68268CE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53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CFD3C-54B4-484F-BCFF-F0DB68268CE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984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CFD3C-54B4-484F-BCFF-F0DB68268CE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8695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CFD3C-54B4-484F-BCFF-F0DB68268CE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808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CFD3C-54B4-484F-BCFF-F0DB68268CE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34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CFD3C-54B4-484F-BCFF-F0DB68268CE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88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CFD3C-54B4-484F-BCFF-F0DB68268CE1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7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59" y="1124744"/>
            <a:ext cx="4465887" cy="1024343"/>
          </a:xfrm>
          <a:prstGeom prst="rect">
            <a:avLst/>
          </a:prstGeom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90799" y="3894859"/>
            <a:ext cx="8682681" cy="5422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GB" sz="2800" b="1" kern="1200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nl-NL" noProof="0"/>
              <a:t>Klik om de ondertitelstijl van het model te bewerken</a:t>
            </a:r>
            <a:endParaRPr lang="en-GB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0799" y="2852936"/>
            <a:ext cx="8682681" cy="83181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69363" y="6341980"/>
            <a:ext cx="506488" cy="365125"/>
          </a:xfrm>
        </p:spPr>
        <p:txBody>
          <a:bodyPr/>
          <a:lstStyle/>
          <a:p>
            <a:fld id="{E2B7381E-1396-43F9-8564-CCCFD662AAA6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379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 userDrawn="1"/>
        </p:nvCxnSpPr>
        <p:spPr>
          <a:xfrm>
            <a:off x="4276" y="843225"/>
            <a:ext cx="9906000" cy="0"/>
          </a:xfrm>
          <a:prstGeom prst="line">
            <a:avLst/>
          </a:prstGeom>
          <a:ln w="19050">
            <a:solidFill>
              <a:schemeClr val="bg2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836712"/>
            <a:ext cx="9906000" cy="0"/>
          </a:xfrm>
          <a:prstGeom prst="line">
            <a:avLst/>
          </a:prstGeom>
          <a:ln w="19050">
            <a:solidFill>
              <a:schemeClr val="accent3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664" y="219433"/>
            <a:ext cx="1293595" cy="2967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B7381E-1396-43F9-8564-CCCFD662AAA6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0" name="Title 5"/>
          <p:cNvSpPr>
            <a:spLocks noGrp="1"/>
          </p:cNvSpPr>
          <p:nvPr>
            <p:ph type="title"/>
          </p:nvPr>
        </p:nvSpPr>
        <p:spPr>
          <a:xfrm>
            <a:off x="161802" y="116632"/>
            <a:ext cx="8175573" cy="399513"/>
          </a:xfrm>
          <a:prstGeom prst="rect">
            <a:avLst/>
          </a:prstGeom>
        </p:spPr>
        <p:txBody>
          <a:bodyPr/>
          <a:lstStyle>
            <a:lvl1pPr algn="l">
              <a:defRPr lang="nl-BE" sz="2000" b="1" kern="1200" dirty="0">
                <a:solidFill>
                  <a:srgbClr val="435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704850" y="981075"/>
            <a:ext cx="9063038" cy="51847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buClr>
                <a:schemeClr val="accent4"/>
              </a:buClr>
              <a:defRPr lang="en-US" sz="2000" kern="1200" dirty="0" smtClean="0">
                <a:solidFill>
                  <a:srgbClr val="43525A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buClr>
                <a:schemeClr val="accent4"/>
              </a:buClr>
              <a:defRPr lang="en-US" sz="1800" kern="1200" dirty="0" smtClean="0">
                <a:solidFill>
                  <a:srgbClr val="43525A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buClr>
                <a:schemeClr val="accent4"/>
              </a:buClr>
              <a:defRPr lang="en-US" sz="1600" kern="1200" dirty="0" smtClean="0">
                <a:solidFill>
                  <a:srgbClr val="43525A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buClr>
                <a:schemeClr val="accent4"/>
              </a:buClr>
              <a:defRPr lang="en-US" sz="1400" kern="1200" dirty="0" smtClean="0">
                <a:solidFill>
                  <a:srgbClr val="43525A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buClr>
                <a:schemeClr val="accent4"/>
              </a:buClr>
              <a:defRPr lang="nl-BE" sz="1200" kern="1200" dirty="0">
                <a:solidFill>
                  <a:srgbClr val="43525A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016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704527" y="4797152"/>
            <a:ext cx="8682681" cy="5422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GB" sz="2000" b="1" kern="1200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nl-NL" noProof="0"/>
              <a:t>Klik om de ondertitelstijl van het model te bewerken</a:t>
            </a:r>
            <a:endParaRPr lang="en-GB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04528" y="3861048"/>
            <a:ext cx="8682681" cy="831818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69363" y="6341980"/>
            <a:ext cx="506488" cy="365125"/>
          </a:xfrm>
        </p:spPr>
        <p:txBody>
          <a:bodyPr/>
          <a:lstStyle/>
          <a:p>
            <a:fld id="{E2B7381E-1396-43F9-8564-CCCFD662AAA6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2453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 userDrawn="1"/>
        </p:nvCxnSpPr>
        <p:spPr>
          <a:xfrm>
            <a:off x="4276" y="843225"/>
            <a:ext cx="9906000" cy="0"/>
          </a:xfrm>
          <a:prstGeom prst="line">
            <a:avLst/>
          </a:prstGeom>
          <a:ln w="19050">
            <a:solidFill>
              <a:schemeClr val="bg2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836712"/>
            <a:ext cx="9906000" cy="0"/>
          </a:xfrm>
          <a:prstGeom prst="line">
            <a:avLst/>
          </a:prstGeom>
          <a:ln w="19050">
            <a:solidFill>
              <a:schemeClr val="accent3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664" y="219433"/>
            <a:ext cx="1293595" cy="296712"/>
          </a:xfrm>
          <a:prstGeom prst="rect">
            <a:avLst/>
          </a:prstGeom>
        </p:spPr>
      </p:pic>
      <p:sp>
        <p:nvSpPr>
          <p:cNvPr id="20" name="Title 5"/>
          <p:cNvSpPr>
            <a:spLocks noGrp="1"/>
          </p:cNvSpPr>
          <p:nvPr>
            <p:ph type="title"/>
          </p:nvPr>
        </p:nvSpPr>
        <p:spPr>
          <a:xfrm>
            <a:off x="161802" y="116632"/>
            <a:ext cx="8175573" cy="399513"/>
          </a:xfrm>
          <a:prstGeom prst="rect">
            <a:avLst/>
          </a:prstGeom>
        </p:spPr>
        <p:txBody>
          <a:bodyPr/>
          <a:lstStyle>
            <a:lvl1pPr algn="l">
              <a:defRPr lang="nl-BE" sz="2000" b="1" kern="1200" dirty="0">
                <a:solidFill>
                  <a:srgbClr val="435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69363" y="6341980"/>
            <a:ext cx="506488" cy="365125"/>
          </a:xfrm>
        </p:spPr>
        <p:txBody>
          <a:bodyPr/>
          <a:lstStyle/>
          <a:p>
            <a:fld id="{E2B7381E-1396-43F9-8564-CCCFD662AAA6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704850" y="981075"/>
            <a:ext cx="4536182" cy="51847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defRPr lang="en-US" sz="2000" kern="1200" dirty="0" smtClean="0">
                <a:solidFill>
                  <a:srgbClr val="43525A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defRPr lang="en-US" sz="2000" kern="1200" dirty="0" smtClean="0">
                <a:solidFill>
                  <a:srgbClr val="43525A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defRPr lang="en-US" sz="2000" kern="1200" dirty="0" smtClean="0">
                <a:solidFill>
                  <a:srgbClr val="43525A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defRPr lang="en-US" sz="2000" kern="1200" dirty="0" smtClean="0">
                <a:solidFill>
                  <a:srgbClr val="43525A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defRPr lang="nl-BE" sz="2000" kern="1200" dirty="0" smtClean="0">
                <a:solidFill>
                  <a:srgbClr val="43525A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5"/>
          </p:nvPr>
        </p:nvSpPr>
        <p:spPr>
          <a:xfrm>
            <a:off x="5241032" y="981075"/>
            <a:ext cx="4536182" cy="51847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defRPr lang="en-US" sz="2000" kern="1200" dirty="0" smtClean="0">
                <a:solidFill>
                  <a:srgbClr val="43525A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defRPr lang="en-US" sz="2000" kern="1200" dirty="0" smtClean="0">
                <a:solidFill>
                  <a:srgbClr val="43525A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defRPr lang="en-US" sz="2000" kern="1200" dirty="0" smtClean="0">
                <a:solidFill>
                  <a:srgbClr val="43525A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defRPr lang="en-US" sz="2000" kern="1200" dirty="0" smtClean="0">
                <a:solidFill>
                  <a:srgbClr val="43525A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defRPr lang="nl-BE" sz="2000" kern="1200" dirty="0" smtClean="0">
                <a:solidFill>
                  <a:srgbClr val="43525A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364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664" y="219433"/>
            <a:ext cx="1293595" cy="2967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381E-1396-43F9-8564-CCCFD662AAA6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3966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664" y="219433"/>
            <a:ext cx="1293595" cy="29671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802" y="116632"/>
            <a:ext cx="8175573" cy="399513"/>
          </a:xfrm>
          <a:prstGeom prst="rect">
            <a:avLst/>
          </a:prstGeom>
        </p:spPr>
        <p:txBody>
          <a:bodyPr/>
          <a:lstStyle>
            <a:lvl1pPr algn="l">
              <a:defRPr lang="nl-BE" sz="2000" b="1" kern="1200" dirty="0">
                <a:solidFill>
                  <a:srgbClr val="435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381E-1396-43F9-8564-CCCFD662AAA6}" type="slidenum">
              <a:rPr lang="nl-BE" smtClean="0"/>
              <a:pPr/>
              <a:t>‹#›</a:t>
            </a:fld>
            <a:endParaRPr lang="nl-B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276" y="843225"/>
            <a:ext cx="9906000" cy="0"/>
          </a:xfrm>
          <a:prstGeom prst="line">
            <a:avLst/>
          </a:prstGeom>
          <a:ln w="19050">
            <a:solidFill>
              <a:schemeClr val="bg2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" y="836712"/>
            <a:ext cx="9906000" cy="0"/>
          </a:xfrm>
          <a:prstGeom prst="line">
            <a:avLst/>
          </a:prstGeom>
          <a:ln w="19050">
            <a:solidFill>
              <a:schemeClr val="accent3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87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29000" r="20601" b="43700"/>
          <a:stretch/>
        </p:blipFill>
        <p:spPr>
          <a:xfrm>
            <a:off x="7560422" y="4876248"/>
            <a:ext cx="1577160" cy="7737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21651" r="15867" b="39500"/>
          <a:stretch/>
        </p:blipFill>
        <p:spPr>
          <a:xfrm>
            <a:off x="3296816" y="4844883"/>
            <a:ext cx="1613628" cy="1003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9" t="23100" r="26501" b="39670"/>
          <a:stretch/>
        </p:blipFill>
        <p:spPr>
          <a:xfrm>
            <a:off x="5546696" y="4844883"/>
            <a:ext cx="1256203" cy="10863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0" t="23750" r="30050" b="39375"/>
          <a:stretch/>
        </p:blipFill>
        <p:spPr>
          <a:xfrm>
            <a:off x="1008795" y="4599822"/>
            <a:ext cx="1577160" cy="1318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8" y="2564904"/>
            <a:ext cx="4465887" cy="102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9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/>
          <p:cNvSpPr>
            <a:spLocks noChangeAspect="1"/>
          </p:cNvSpPr>
          <p:nvPr/>
        </p:nvSpPr>
        <p:spPr>
          <a:xfrm>
            <a:off x="4342955" y="6286500"/>
            <a:ext cx="1025698" cy="571500"/>
          </a:xfrm>
          <a:prstGeom prst="chevron">
            <a:avLst/>
          </a:prstGeom>
          <a:gradFill flip="none" rotWithShape="1">
            <a:gsLst>
              <a:gs pos="59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78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 anchorCtr="1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4" name="Chevron 3"/>
          <p:cNvSpPr>
            <a:spLocks noChangeAspect="1"/>
          </p:cNvSpPr>
          <p:nvPr/>
        </p:nvSpPr>
        <p:spPr>
          <a:xfrm>
            <a:off x="1918168" y="6286506"/>
            <a:ext cx="1025697" cy="571494"/>
          </a:xfrm>
          <a:prstGeom prst="chevron">
            <a:avLst/>
          </a:prstGeom>
          <a:gradFill>
            <a:gsLst>
              <a:gs pos="59000">
                <a:schemeClr val="tx2">
                  <a:lumMod val="60000"/>
                  <a:lumOff val="40000"/>
                </a:schemeClr>
              </a:gs>
              <a:gs pos="100000">
                <a:schemeClr val="accent6">
                  <a:lumMod val="25000"/>
                  <a:lumOff val="75000"/>
                </a:schemeClr>
              </a:gs>
            </a:gsLst>
            <a:lin ang="1782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 anchorCtr="1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>
            <a:spLocks noChangeAspect="1"/>
          </p:cNvSpPr>
          <p:nvPr/>
        </p:nvSpPr>
        <p:spPr>
          <a:xfrm>
            <a:off x="3130562" y="6286506"/>
            <a:ext cx="1025697" cy="571494"/>
          </a:xfrm>
          <a:prstGeom prst="chevron">
            <a:avLst/>
          </a:prstGeom>
          <a:gradFill flip="none" rotWithShape="1">
            <a:gsLst>
              <a:gs pos="59000">
                <a:srgbClr val="9AD137"/>
              </a:gs>
              <a:gs pos="100000">
                <a:schemeClr val="accent6">
                  <a:lumMod val="25000"/>
                  <a:lumOff val="75000"/>
                </a:schemeClr>
              </a:gs>
            </a:gsLst>
            <a:lin ang="178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 anchorCtr="1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" name="L-Shape 1"/>
          <p:cNvSpPr/>
          <p:nvPr/>
        </p:nvSpPr>
        <p:spPr>
          <a:xfrm>
            <a:off x="-14769" y="3824302"/>
            <a:ext cx="1596643" cy="3044362"/>
          </a:xfrm>
          <a:custGeom>
            <a:avLst/>
            <a:gdLst>
              <a:gd name="connsiteX0" fmla="*/ 0 w 1835696"/>
              <a:gd name="connsiteY0" fmla="*/ 0 h 2996952"/>
              <a:gd name="connsiteX1" fmla="*/ 692792 w 1835696"/>
              <a:gd name="connsiteY1" fmla="*/ 0 h 2996952"/>
              <a:gd name="connsiteX2" fmla="*/ 692792 w 1835696"/>
              <a:gd name="connsiteY2" fmla="*/ 2423040 h 2996952"/>
              <a:gd name="connsiteX3" fmla="*/ 1835696 w 1835696"/>
              <a:gd name="connsiteY3" fmla="*/ 2423040 h 2996952"/>
              <a:gd name="connsiteX4" fmla="*/ 1835696 w 1835696"/>
              <a:gd name="connsiteY4" fmla="*/ 2996952 h 2996952"/>
              <a:gd name="connsiteX5" fmla="*/ 0 w 1835696"/>
              <a:gd name="connsiteY5" fmla="*/ 2996952 h 2996952"/>
              <a:gd name="connsiteX6" fmla="*/ 0 w 1835696"/>
              <a:gd name="connsiteY6" fmla="*/ 0 h 2996952"/>
              <a:gd name="connsiteX0" fmla="*/ 0 w 1844085"/>
              <a:gd name="connsiteY0" fmla="*/ 897622 h 2996952"/>
              <a:gd name="connsiteX1" fmla="*/ 701181 w 1844085"/>
              <a:gd name="connsiteY1" fmla="*/ 0 h 2996952"/>
              <a:gd name="connsiteX2" fmla="*/ 701181 w 1844085"/>
              <a:gd name="connsiteY2" fmla="*/ 2423040 h 2996952"/>
              <a:gd name="connsiteX3" fmla="*/ 1844085 w 1844085"/>
              <a:gd name="connsiteY3" fmla="*/ 2423040 h 2996952"/>
              <a:gd name="connsiteX4" fmla="*/ 1844085 w 1844085"/>
              <a:gd name="connsiteY4" fmla="*/ 2996952 h 2996952"/>
              <a:gd name="connsiteX5" fmla="*/ 8389 w 1844085"/>
              <a:gd name="connsiteY5" fmla="*/ 2996952 h 2996952"/>
              <a:gd name="connsiteX6" fmla="*/ 0 w 1844085"/>
              <a:gd name="connsiteY6" fmla="*/ 897622 h 2996952"/>
              <a:gd name="connsiteX0" fmla="*/ 0 w 1844085"/>
              <a:gd name="connsiteY0" fmla="*/ 738231 h 2996952"/>
              <a:gd name="connsiteX1" fmla="*/ 701181 w 1844085"/>
              <a:gd name="connsiteY1" fmla="*/ 0 h 2996952"/>
              <a:gd name="connsiteX2" fmla="*/ 701181 w 1844085"/>
              <a:gd name="connsiteY2" fmla="*/ 2423040 h 2996952"/>
              <a:gd name="connsiteX3" fmla="*/ 1844085 w 1844085"/>
              <a:gd name="connsiteY3" fmla="*/ 2423040 h 2996952"/>
              <a:gd name="connsiteX4" fmla="*/ 1844085 w 1844085"/>
              <a:gd name="connsiteY4" fmla="*/ 2996952 h 2996952"/>
              <a:gd name="connsiteX5" fmla="*/ 8389 w 1844085"/>
              <a:gd name="connsiteY5" fmla="*/ 2996952 h 2996952"/>
              <a:gd name="connsiteX6" fmla="*/ 0 w 1844085"/>
              <a:gd name="connsiteY6" fmla="*/ 738231 h 2996952"/>
              <a:gd name="connsiteX0" fmla="*/ 0 w 1844085"/>
              <a:gd name="connsiteY0" fmla="*/ 738231 h 2996952"/>
              <a:gd name="connsiteX1" fmla="*/ 701181 w 1844085"/>
              <a:gd name="connsiteY1" fmla="*/ 0 h 2996952"/>
              <a:gd name="connsiteX2" fmla="*/ 701181 w 1844085"/>
              <a:gd name="connsiteY2" fmla="*/ 2423040 h 2996952"/>
              <a:gd name="connsiteX3" fmla="*/ 1844085 w 1844085"/>
              <a:gd name="connsiteY3" fmla="*/ 2423040 h 2996952"/>
              <a:gd name="connsiteX4" fmla="*/ 1844085 w 1844085"/>
              <a:gd name="connsiteY4" fmla="*/ 2996952 h 2996952"/>
              <a:gd name="connsiteX5" fmla="*/ 8389 w 1844085"/>
              <a:gd name="connsiteY5" fmla="*/ 2996952 h 2996952"/>
              <a:gd name="connsiteX6" fmla="*/ 0 w 1844085"/>
              <a:gd name="connsiteY6" fmla="*/ 738231 h 2996952"/>
              <a:gd name="connsiteX0" fmla="*/ 0 w 1844085"/>
              <a:gd name="connsiteY0" fmla="*/ 763631 h 3022352"/>
              <a:gd name="connsiteX1" fmla="*/ 701181 w 1844085"/>
              <a:gd name="connsiteY1" fmla="*/ 0 h 3022352"/>
              <a:gd name="connsiteX2" fmla="*/ 701181 w 1844085"/>
              <a:gd name="connsiteY2" fmla="*/ 2448440 h 3022352"/>
              <a:gd name="connsiteX3" fmla="*/ 1844085 w 1844085"/>
              <a:gd name="connsiteY3" fmla="*/ 2448440 h 3022352"/>
              <a:gd name="connsiteX4" fmla="*/ 1844085 w 1844085"/>
              <a:gd name="connsiteY4" fmla="*/ 3022352 h 3022352"/>
              <a:gd name="connsiteX5" fmla="*/ 8389 w 1844085"/>
              <a:gd name="connsiteY5" fmla="*/ 3022352 h 3022352"/>
              <a:gd name="connsiteX6" fmla="*/ 0 w 1844085"/>
              <a:gd name="connsiteY6" fmla="*/ 763631 h 3022352"/>
              <a:gd name="connsiteX0" fmla="*/ 0 w 1837735"/>
              <a:gd name="connsiteY0" fmla="*/ 763631 h 3022352"/>
              <a:gd name="connsiteX1" fmla="*/ 694831 w 1837735"/>
              <a:gd name="connsiteY1" fmla="*/ 0 h 3022352"/>
              <a:gd name="connsiteX2" fmla="*/ 694831 w 1837735"/>
              <a:gd name="connsiteY2" fmla="*/ 2448440 h 3022352"/>
              <a:gd name="connsiteX3" fmla="*/ 1837735 w 1837735"/>
              <a:gd name="connsiteY3" fmla="*/ 2448440 h 3022352"/>
              <a:gd name="connsiteX4" fmla="*/ 1837735 w 1837735"/>
              <a:gd name="connsiteY4" fmla="*/ 3022352 h 3022352"/>
              <a:gd name="connsiteX5" fmla="*/ 2039 w 1837735"/>
              <a:gd name="connsiteY5" fmla="*/ 3022352 h 3022352"/>
              <a:gd name="connsiteX6" fmla="*/ 0 w 1837735"/>
              <a:gd name="connsiteY6" fmla="*/ 763631 h 302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735" h="3022352">
                <a:moveTo>
                  <a:pt x="0" y="763631"/>
                </a:moveTo>
                <a:lnTo>
                  <a:pt x="694831" y="0"/>
                </a:lnTo>
                <a:lnTo>
                  <a:pt x="694831" y="2448440"/>
                </a:lnTo>
                <a:lnTo>
                  <a:pt x="1837735" y="2448440"/>
                </a:lnTo>
                <a:lnTo>
                  <a:pt x="1837735" y="3022352"/>
                </a:lnTo>
                <a:lnTo>
                  <a:pt x="2039" y="3022352"/>
                </a:lnTo>
                <a:cubicBezTo>
                  <a:pt x="-757" y="2322575"/>
                  <a:pt x="2796" y="1463408"/>
                  <a:pt x="0" y="76363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ross 6"/>
          <p:cNvSpPr>
            <a:spLocks noChangeAspect="1"/>
          </p:cNvSpPr>
          <p:nvPr/>
        </p:nvSpPr>
        <p:spPr>
          <a:xfrm>
            <a:off x="27934" y="6237312"/>
            <a:ext cx="589346" cy="589346"/>
          </a:xfrm>
          <a:prstGeom prst="plus">
            <a:avLst>
              <a:gd name="adj" fmla="val 334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555349" y="6389687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7743" y="6389687"/>
            <a:ext cx="2936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63" y="6341980"/>
            <a:ext cx="5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7381E-1396-43F9-8564-CCCFD662AAA6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231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5" r:id="rId2"/>
    <p:sldLayoutId id="2147483680" r:id="rId3"/>
    <p:sldLayoutId id="2147483677" r:id="rId4"/>
    <p:sldLayoutId id="2147483666" r:id="rId5"/>
    <p:sldLayoutId id="2147483657" r:id="rId6"/>
    <p:sldLayoutId id="2147483678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B7381E-1396-43F9-8564-CCCFD662AAA6}" type="slidenum">
              <a:rPr lang="nl-BE" smtClean="0"/>
              <a:pPr/>
              <a:t>1</a:t>
            </a:fld>
            <a:endParaRPr lang="nl-BE" dirty="0"/>
          </a:p>
        </p:txBody>
      </p:sp>
      <p:sp>
        <p:nvSpPr>
          <p:cNvPr id="6" name="Ondertitel 5">
            <a:extLst>
              <a:ext uri="{FF2B5EF4-FFF2-40B4-BE49-F238E27FC236}">
                <a16:creationId xmlns:a16="http://schemas.microsoft.com/office/drawing/2014/main" id="{57C4323F-C194-450E-8883-2A0870AC3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799" y="3894859"/>
            <a:ext cx="8682681" cy="758277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Functional</a:t>
            </a:r>
            <a:r>
              <a:rPr lang="nl-BE" dirty="0"/>
              <a:t> </a:t>
            </a:r>
            <a:r>
              <a:rPr lang="en-GB" dirty="0"/>
              <a:t>Overview</a:t>
            </a:r>
          </a:p>
          <a:p>
            <a:r>
              <a:rPr lang="en-GB" dirty="0"/>
              <a:t>1/11/2017</a:t>
            </a:r>
          </a:p>
        </p:txBody>
      </p:sp>
    </p:spTree>
    <p:extLst>
      <p:ext uri="{BB962C8B-B14F-4D97-AF65-F5344CB8AC3E}">
        <p14:creationId xmlns:p14="http://schemas.microsoft.com/office/powerpoint/2010/main" val="69848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B7381E-1396-43F9-8564-CCCFD662AAA6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6F4F55A-7D6D-465B-AD5C-84D250EC839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BE" b="1" dirty="0"/>
              <a:t>Event</a:t>
            </a:r>
            <a:endParaRPr lang="en-US" b="1" dirty="0"/>
          </a:p>
          <a:p>
            <a:pPr lvl="1"/>
            <a:r>
              <a:rPr lang="nl-BE" dirty="0"/>
              <a:t>Based on specified data evaluation rules, events are raised and can be acted upon</a:t>
            </a:r>
          </a:p>
          <a:p>
            <a:pPr lvl="1"/>
            <a:endParaRPr lang="nl-BE" dirty="0"/>
          </a:p>
          <a:p>
            <a:pPr marL="457200" lvl="1" indent="0">
              <a:buNone/>
            </a:pPr>
            <a:r>
              <a:rPr lang="nl-BE" dirty="0"/>
              <a:t>Currently still being analyzed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9887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B7381E-1396-43F9-8564-CCCFD662AAA6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8B2E611-B73C-460E-A3FD-B12EACD53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18" y="980728"/>
            <a:ext cx="7165557" cy="520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4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B7381E-1396-43F9-8564-CCCFD662AAA6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6" name="Tijdelijke aanduiding voor inhoud 3">
            <a:extLst>
              <a:ext uri="{FF2B5EF4-FFF2-40B4-BE49-F238E27FC236}">
                <a16:creationId xmlns:a16="http://schemas.microsoft.com/office/drawing/2014/main" id="{FC29E322-5DAF-4A06-95C5-D25DD289C0A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850" y="981075"/>
            <a:ext cx="9063038" cy="5184775"/>
          </a:xfrm>
        </p:spPr>
        <p:txBody>
          <a:bodyPr/>
          <a:lstStyle/>
          <a:p>
            <a:r>
              <a:rPr lang="nl-BE" b="1" dirty="0" err="1"/>
              <a:t>Create</a:t>
            </a:r>
            <a:r>
              <a:rPr lang="nl-BE" b="1" dirty="0"/>
              <a:t> a filter</a:t>
            </a:r>
          </a:p>
          <a:p>
            <a:endParaRPr lang="nl-BE" b="1" dirty="0"/>
          </a:p>
          <a:p>
            <a:r>
              <a:rPr lang="nl-BE" b="1" dirty="0" err="1"/>
              <a:t>Create</a:t>
            </a:r>
            <a:r>
              <a:rPr lang="nl-BE" b="1" dirty="0"/>
              <a:t> a dashboard</a:t>
            </a:r>
          </a:p>
          <a:p>
            <a:endParaRPr lang="nl-BE" b="1" dirty="0"/>
          </a:p>
          <a:p>
            <a:r>
              <a:rPr lang="nl-BE" b="1" dirty="0" err="1"/>
              <a:t>Create</a:t>
            </a:r>
            <a:r>
              <a:rPr lang="nl-BE" b="1" dirty="0"/>
              <a:t> a </a:t>
            </a:r>
            <a:r>
              <a:rPr lang="nl-BE" b="1" dirty="0" err="1"/>
              <a:t>scheduled</a:t>
            </a:r>
            <a:r>
              <a:rPr lang="nl-BE" b="1" dirty="0"/>
              <a:t> </a:t>
            </a:r>
            <a:r>
              <a:rPr lang="nl-BE" b="1" dirty="0" err="1"/>
              <a:t>task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99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44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B7381E-1396-43F9-8564-CCCFD662AAA6}" type="slidenum">
              <a:rPr lang="nl-BE" smtClean="0"/>
              <a:pPr/>
              <a:t>2</a:t>
            </a:fld>
            <a:endParaRPr lang="nl-B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Why do we need RAS?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O&amp;M: Monitor our customer’s assets to meet or exceed committed performance </a:t>
            </a:r>
          </a:p>
          <a:p>
            <a:r>
              <a:rPr lang="nl-BE" dirty="0"/>
              <a:t>Maximize the performance where possible, and capture part of that value</a:t>
            </a:r>
          </a:p>
          <a:p>
            <a:r>
              <a:rPr lang="nl-BE" dirty="0"/>
              <a:t>Manage our risks of premature failure, reducing warranty costs </a:t>
            </a:r>
          </a:p>
          <a:p>
            <a:r>
              <a:rPr lang="nl-BE" dirty="0"/>
              <a:t>Intelligent reporting about &lt;0.1% of data</a:t>
            </a:r>
          </a:p>
          <a:p>
            <a:r>
              <a:rPr lang="nl-BE" dirty="0"/>
              <a:t>Notification system that can detect anomalies and alert before a failure occurs</a:t>
            </a:r>
          </a:p>
          <a:p>
            <a:r>
              <a:rPr lang="nl-BE" dirty="0"/>
              <a:t>Remotely diagnose assets for effective (one shot) maintenance</a:t>
            </a:r>
          </a:p>
          <a:p>
            <a:r>
              <a:rPr lang="nl-BE" dirty="0"/>
              <a:t>Remote parameter </a:t>
            </a:r>
            <a:r>
              <a:rPr lang="nl-BE" b="1" u="sng" dirty="0"/>
              <a:t>configuration</a:t>
            </a:r>
            <a:r>
              <a:rPr lang="nl-BE" dirty="0"/>
              <a:t>/tweaking</a:t>
            </a:r>
          </a:p>
          <a:p>
            <a:r>
              <a:rPr lang="nl-BE" b="1" u="sng" dirty="0"/>
              <a:t>Remote firmware update</a:t>
            </a:r>
          </a:p>
          <a:p>
            <a:r>
              <a:rPr lang="nl-BE" dirty="0"/>
              <a:t>Remotely control assets (on/off/derate/geo-boundaries)</a:t>
            </a:r>
          </a:p>
          <a:p>
            <a:r>
              <a:rPr lang="nl-BE" b="1" u="sng" dirty="0"/>
              <a:t>Aggregate</a:t>
            </a:r>
            <a:r>
              <a:rPr lang="nl-BE" dirty="0"/>
              <a:t> assets from BTM to Utility scale (fleet control)</a:t>
            </a:r>
          </a:p>
          <a:p>
            <a:r>
              <a:rPr lang="nl-BE" dirty="0"/>
              <a:t>Enable demand side management services and revenues</a:t>
            </a:r>
          </a:p>
          <a:p>
            <a:r>
              <a:rPr lang="nl-BE" dirty="0"/>
              <a:t>Provide responsive GUIs &amp; dashboards to end users (resi, mobile, ...)</a:t>
            </a:r>
          </a:p>
          <a:p>
            <a:r>
              <a:rPr lang="nl-BE" dirty="0"/>
              <a:t>Data analytics, underpinning our value and technology</a:t>
            </a:r>
          </a:p>
          <a:p>
            <a:r>
              <a:rPr lang="nl-BE" b="1" u="sng" dirty="0"/>
              <a:t>Dashboards and reports</a:t>
            </a:r>
          </a:p>
          <a:p>
            <a:r>
              <a:rPr lang="nl-BE"/>
              <a:t>A unified solution </a:t>
            </a:r>
            <a:r>
              <a:rPr lang="nl-BE" dirty="0"/>
              <a:t>that matches the capabilities of our users</a:t>
            </a:r>
          </a:p>
          <a:p>
            <a:r>
              <a:rPr lang="nl-BE" dirty="0"/>
              <a:t>Go downstream !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7741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B7381E-1396-43F9-8564-CCCFD662AAA6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Why do we want to build it in-house?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BE" dirty="0"/>
              <a:t>Evaluated countless third party solutions</a:t>
            </a:r>
          </a:p>
          <a:p>
            <a:r>
              <a:rPr lang="nl-BE" b="1" u="sng" dirty="0"/>
              <a:t>Generic</a:t>
            </a:r>
            <a:r>
              <a:rPr lang="nl-BE" dirty="0"/>
              <a:t>, rather than specific approach</a:t>
            </a:r>
          </a:p>
          <a:p>
            <a:pPr lvl="1"/>
            <a:r>
              <a:rPr lang="nl-BE" dirty="0"/>
              <a:t>Keeping the doors wide open for any IoT enabled asset</a:t>
            </a:r>
          </a:p>
          <a:p>
            <a:pPr lvl="2"/>
            <a:r>
              <a:rPr lang="nl-BE" dirty="0"/>
              <a:t>Yes – Batteries, inverters, motors, transformers, meters, ...</a:t>
            </a:r>
          </a:p>
          <a:p>
            <a:pPr lvl="2"/>
            <a:r>
              <a:rPr lang="nl-BE" dirty="0"/>
              <a:t>But also – boilers, PV, wind, flow, CHP, microturbine, ...</a:t>
            </a:r>
          </a:p>
          <a:p>
            <a:pPr lvl="2"/>
            <a:r>
              <a:rPr lang="nl-BE" dirty="0"/>
              <a:t>Or even – vending machines, companies, ... Litterally anything that produces data</a:t>
            </a:r>
          </a:p>
          <a:p>
            <a:r>
              <a:rPr lang="nl-BE" b="1" u="sng" dirty="0"/>
              <a:t>Configurable</a:t>
            </a:r>
            <a:r>
              <a:rPr lang="nl-BE" dirty="0"/>
              <a:t>, not just programmable</a:t>
            </a:r>
          </a:p>
          <a:p>
            <a:r>
              <a:rPr lang="nl-BE" dirty="0"/>
              <a:t>Ability to go </a:t>
            </a:r>
            <a:r>
              <a:rPr lang="nl-BE" b="1" u="sng" dirty="0"/>
              <a:t>foggy</a:t>
            </a:r>
            <a:r>
              <a:rPr lang="nl-BE" dirty="0"/>
              <a:t>, not just cloud based</a:t>
            </a:r>
          </a:p>
          <a:p>
            <a:r>
              <a:rPr lang="nl-BE" dirty="0"/>
              <a:t>Third party solutions are expensive and create </a:t>
            </a:r>
            <a:r>
              <a:rPr lang="nl-BE" b="1" u="sng" dirty="0"/>
              <a:t>monthly costs</a:t>
            </a:r>
          </a:p>
          <a:p>
            <a:r>
              <a:rPr lang="nl-BE" dirty="0"/>
              <a:t>Flexibility to connect to third-party sources &amp; tools</a:t>
            </a:r>
          </a:p>
          <a:p>
            <a:r>
              <a:rPr lang="nl-BE" dirty="0"/>
              <a:t>Create proprietary value, not only at the electrochemistry level</a:t>
            </a:r>
          </a:p>
          <a:p>
            <a:r>
              <a:rPr lang="nl-BE" dirty="0"/>
              <a:t>Cutting edge technology is not something you get off the shelve</a:t>
            </a:r>
          </a:p>
          <a:p>
            <a:r>
              <a:rPr lang="nl-BE" dirty="0"/>
              <a:t>Do something that leaves the Koreans and Chinese lightyears behind us</a:t>
            </a:r>
          </a:p>
          <a:p>
            <a:r>
              <a:rPr lang="nl-BE" dirty="0"/>
              <a:t>Be(come) a software company, in addition to the hardware !</a:t>
            </a:r>
          </a:p>
        </p:txBody>
      </p:sp>
    </p:spTree>
    <p:extLst>
      <p:ext uri="{BB962C8B-B14F-4D97-AF65-F5344CB8AC3E}">
        <p14:creationId xmlns:p14="http://schemas.microsoft.com/office/powerpoint/2010/main" val="317751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9812813A-C715-4E76-9873-51FE61561F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B7381E-1396-43F9-8564-CCCFD662AAA6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D495167-F86A-4492-A4E5-E6ED0AD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907B877-AC17-4D02-88C9-A452B6481E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Lines of code: </a:t>
            </a:r>
          </a:p>
          <a:p>
            <a:pPr lvl="1"/>
            <a:r>
              <a:rPr lang="en-US" dirty="0"/>
              <a:t>(Includes libraries)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Remaining work</a:t>
            </a:r>
          </a:p>
          <a:p>
            <a:pPr lvl="1"/>
            <a:r>
              <a:rPr lang="en-US" dirty="0"/>
              <a:t>Reporting (editor, viewer)</a:t>
            </a:r>
          </a:p>
          <a:p>
            <a:pPr lvl="1"/>
            <a:r>
              <a:rPr lang="en-US" dirty="0"/>
              <a:t>Event engine editor</a:t>
            </a:r>
          </a:p>
          <a:p>
            <a:pPr lvl="1"/>
            <a:r>
              <a:rPr lang="en-US" dirty="0"/>
              <a:t>Event engine </a:t>
            </a:r>
          </a:p>
          <a:p>
            <a:pPr lvl="1"/>
            <a:r>
              <a:rPr lang="en-US" dirty="0"/>
              <a:t>Data validation editor</a:t>
            </a:r>
          </a:p>
          <a:p>
            <a:pPr lvl="1"/>
            <a:r>
              <a:rPr lang="en-US" dirty="0"/>
              <a:t>Asset management</a:t>
            </a:r>
          </a:p>
          <a:p>
            <a:pPr lvl="1"/>
            <a:r>
              <a:rPr lang="en-US" dirty="0"/>
              <a:t>Firmware management (MFC only)</a:t>
            </a:r>
          </a:p>
          <a:p>
            <a:pPr lvl="1"/>
            <a:r>
              <a:rPr lang="en-US" dirty="0"/>
              <a:t>On-site RAS deployment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A6E4C83-4BD7-49F6-9B9A-5900EDED21A8}"/>
              </a:ext>
            </a:extLst>
          </p:cNvPr>
          <p:cNvSpPr txBox="1"/>
          <p:nvPr/>
        </p:nvSpPr>
        <p:spPr>
          <a:xfrm>
            <a:off x="4722845" y="277226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Rough estimate: +/- 160 man-weeks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6" name="Tijdelijke aanduiding voor inhoud 3">
            <a:extLst>
              <a:ext uri="{FF2B5EF4-FFF2-40B4-BE49-F238E27FC236}">
                <a16:creationId xmlns:a16="http://schemas.microsoft.com/office/drawing/2014/main" id="{5CBFE8FA-C606-48DF-9940-7DB352B21846}"/>
              </a:ext>
            </a:extLst>
          </p:cNvPr>
          <p:cNvSpPr txBox="1">
            <a:spLocks/>
          </p:cNvSpPr>
          <p:nvPr/>
        </p:nvSpPr>
        <p:spPr>
          <a:xfrm>
            <a:off x="4736976" y="2780929"/>
            <a:ext cx="5112568" cy="31683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4352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rgbClr val="43525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rgbClr val="43525A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 lang="en-US" sz="1400" kern="1200" dirty="0" smtClean="0">
                <a:solidFill>
                  <a:srgbClr val="43525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»"/>
              <a:defRPr lang="nl-BE" sz="1200" kern="1200" dirty="0">
                <a:solidFill>
                  <a:srgbClr val="4352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r>
              <a:rPr lang="en-US" dirty="0"/>
              <a:t>RAS System monitoring</a:t>
            </a:r>
          </a:p>
          <a:p>
            <a:pPr lvl="1"/>
            <a:r>
              <a:rPr lang="en-US" dirty="0"/>
              <a:t>User management</a:t>
            </a:r>
          </a:p>
          <a:p>
            <a:pPr lvl="1"/>
            <a:r>
              <a:rPr lang="en-US" dirty="0"/>
              <a:t>Network environment</a:t>
            </a:r>
          </a:p>
          <a:p>
            <a:pPr lvl="1"/>
            <a:r>
              <a:rPr lang="en-US" dirty="0"/>
              <a:t>System security</a:t>
            </a:r>
          </a:p>
          <a:p>
            <a:pPr lvl="1"/>
            <a:r>
              <a:rPr lang="en-US" dirty="0"/>
              <a:t>Inbound handlers (FTPS + MQTT)</a:t>
            </a:r>
          </a:p>
          <a:p>
            <a:pPr lvl="1"/>
            <a:r>
              <a:rPr lang="en-US" dirty="0"/>
              <a:t>Live data monitor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67E2919-8385-431D-A8C6-2EF1B7E729F4}"/>
              </a:ext>
            </a:extLst>
          </p:cNvPr>
          <p:cNvSpPr txBox="1"/>
          <p:nvPr/>
        </p:nvSpPr>
        <p:spPr>
          <a:xfrm>
            <a:off x="3164302" y="921824"/>
            <a:ext cx="1440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/>
              <a:t>C#: 	</a:t>
            </a:r>
          </a:p>
          <a:p>
            <a:pPr lvl="1"/>
            <a:r>
              <a:rPr lang="en-US" sz="1400" dirty="0"/>
              <a:t>HTML:</a:t>
            </a:r>
          </a:p>
          <a:p>
            <a:pPr lvl="1"/>
            <a:r>
              <a:rPr lang="en-US" sz="1400" dirty="0"/>
              <a:t>CSS: 	</a:t>
            </a:r>
          </a:p>
          <a:p>
            <a:pPr lvl="1"/>
            <a:r>
              <a:rPr lang="en-US" sz="1400" dirty="0"/>
              <a:t>Razor:</a:t>
            </a:r>
          </a:p>
          <a:p>
            <a:pPr lvl="1"/>
            <a:r>
              <a:rPr lang="en-US" sz="1400" dirty="0"/>
              <a:t>JavaScript:</a:t>
            </a:r>
          </a:p>
          <a:p>
            <a:endParaRPr lang="en-US" sz="14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BDC6F67-F4A9-4C54-B190-686F47A76990}"/>
              </a:ext>
            </a:extLst>
          </p:cNvPr>
          <p:cNvSpPr txBox="1"/>
          <p:nvPr/>
        </p:nvSpPr>
        <p:spPr>
          <a:xfrm>
            <a:off x="4160912" y="931004"/>
            <a:ext cx="1491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sz="1400" dirty="0"/>
              <a:t>37.380</a:t>
            </a:r>
          </a:p>
          <a:p>
            <a:pPr lvl="1" algn="r"/>
            <a:r>
              <a:rPr lang="en-US" sz="1400" dirty="0"/>
              <a:t>98.271</a:t>
            </a:r>
          </a:p>
          <a:p>
            <a:pPr lvl="1" algn="r"/>
            <a:r>
              <a:rPr lang="en-US" sz="1400" dirty="0"/>
              <a:t>106.474</a:t>
            </a:r>
          </a:p>
          <a:p>
            <a:pPr lvl="1" algn="r"/>
            <a:r>
              <a:rPr lang="en-US" sz="1400" dirty="0"/>
              <a:t>6.976</a:t>
            </a:r>
          </a:p>
          <a:p>
            <a:pPr lvl="1" algn="r"/>
            <a:r>
              <a:rPr lang="en-US" sz="1400" dirty="0"/>
              <a:t>1.622.654</a:t>
            </a:r>
          </a:p>
          <a:p>
            <a:endParaRPr lang="en-US" sz="1400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6A7C0632-B492-43BF-A4F9-EEEA561ED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592" y="6734"/>
            <a:ext cx="6910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9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Outline</a:t>
            </a:r>
            <a:endParaRPr lang="en-GB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381E-1396-43F9-8564-CCCFD662AAA6}" type="slidenum">
              <a:rPr lang="nl-BE" smtClean="0"/>
              <a:pPr/>
              <a:t>5</a:t>
            </a:fld>
            <a:endParaRPr lang="nl-BE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CDAF92C-A19F-4506-93F6-60BF71D6C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126159"/>
              </p:ext>
            </p:extLst>
          </p:nvPr>
        </p:nvGraphicFramePr>
        <p:xfrm>
          <a:off x="704528" y="980728"/>
          <a:ext cx="8928992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94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B7381E-1396-43F9-8564-CCCFD662AAA6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ED0B90E-96A6-4AF8-BBBE-212135C8AAC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/>
              <a:t>Asset</a:t>
            </a:r>
          </a:p>
          <a:p>
            <a:pPr lvl="1"/>
            <a:r>
              <a:rPr lang="en-US" dirty="0"/>
              <a:t>An object that produces data</a:t>
            </a:r>
          </a:p>
          <a:p>
            <a:pPr lvl="1"/>
            <a:r>
              <a:rPr lang="en-US" dirty="0"/>
              <a:t>Can be multiple devices</a:t>
            </a:r>
          </a:p>
          <a:p>
            <a:pPr lvl="1"/>
            <a:r>
              <a:rPr lang="en-US" dirty="0"/>
              <a:t>One device can be multiple assets</a:t>
            </a:r>
          </a:p>
          <a:p>
            <a:pPr lvl="1"/>
            <a:r>
              <a:rPr lang="en-US" dirty="0"/>
              <a:t>Examples: Bus, Coffee machine, Fridge, …</a:t>
            </a:r>
          </a:p>
          <a:p>
            <a:pPr lvl="1"/>
            <a:r>
              <a:rPr lang="en-US" dirty="0"/>
              <a:t>Every asset has an </a:t>
            </a:r>
            <a:r>
              <a:rPr lang="en-US" b="1" dirty="0"/>
              <a:t>assettype</a:t>
            </a:r>
          </a:p>
          <a:p>
            <a:pPr lvl="1"/>
            <a:r>
              <a:rPr lang="en-US" dirty="0"/>
              <a:t>Every asset has </a:t>
            </a:r>
            <a:r>
              <a:rPr lang="en-US" b="1" dirty="0"/>
              <a:t>properties</a:t>
            </a:r>
          </a:p>
          <a:p>
            <a:pPr lvl="1"/>
            <a:endParaRPr lang="en-US" b="1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07029D0-B59E-4A6D-BA81-E7C577E40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73" y="3789040"/>
            <a:ext cx="8928992" cy="217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9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B7381E-1396-43F9-8564-CCCFD662AAA6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6F4F55A-7D6D-465B-AD5C-84D250EC839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BE" b="1" dirty="0"/>
              <a:t>Filter</a:t>
            </a:r>
          </a:p>
          <a:p>
            <a:pPr lvl="1"/>
            <a:r>
              <a:rPr lang="nl-BE" dirty="0"/>
              <a:t>Visually query the data of </a:t>
            </a:r>
            <a:r>
              <a:rPr lang="en-US" dirty="0"/>
              <a:t>your</a:t>
            </a:r>
            <a:r>
              <a:rPr lang="nl-BE" dirty="0"/>
              <a:t> </a:t>
            </a:r>
            <a:r>
              <a:rPr lang="en-US" dirty="0"/>
              <a:t>assets</a:t>
            </a:r>
          </a:p>
          <a:p>
            <a:pPr lvl="1"/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299189A-1089-4307-9098-2DBDB15D3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11" y="1988840"/>
            <a:ext cx="890629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7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B7381E-1396-43F9-8564-CCCFD662AAA6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6F4F55A-7D6D-465B-AD5C-84D250EC839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BE" b="1" dirty="0"/>
              <a:t>Dashboard</a:t>
            </a:r>
          </a:p>
          <a:p>
            <a:pPr lvl="1"/>
            <a:r>
              <a:rPr lang="nl-BE" dirty="0"/>
              <a:t>Query and analyse data using a sophisticated charting editor</a:t>
            </a:r>
          </a:p>
          <a:p>
            <a:pPr lvl="1"/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FA8E2AC-0C47-4E52-9AF6-4F652618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6" y="1740568"/>
            <a:ext cx="8352928" cy="45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7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B7381E-1396-43F9-8564-CCCFD662AAA6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6F4F55A-7D6D-465B-AD5C-84D250EC839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/>
              <a:t>Scheduled</a:t>
            </a:r>
            <a:r>
              <a:rPr lang="nl-BE" b="1" dirty="0"/>
              <a:t> </a:t>
            </a:r>
            <a:r>
              <a:rPr lang="en-US" b="1" dirty="0"/>
              <a:t>Task</a:t>
            </a:r>
          </a:p>
          <a:p>
            <a:pPr lvl="1"/>
            <a:r>
              <a:rPr lang="en-US" dirty="0"/>
              <a:t>Send</a:t>
            </a:r>
            <a:r>
              <a:rPr lang="nl-BE" dirty="0"/>
              <a:t> a dashboard/report to </a:t>
            </a:r>
            <a:r>
              <a:rPr lang="en-US" dirty="0"/>
              <a:t>someone on a specific schedule or when a certain event occurs</a:t>
            </a:r>
          </a:p>
          <a:p>
            <a:pPr lvl="1"/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C124B96-2260-458D-8F87-DABC042A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1" y="1988841"/>
            <a:ext cx="8784654" cy="42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08917"/>
      </p:ext>
    </p:extLst>
  </p:cSld>
  <p:clrMapOvr>
    <a:masterClrMapping/>
  </p:clrMapOvr>
</p:sld>
</file>

<file path=ppt/theme/theme1.xml><?xml version="1.0" encoding="utf-8"?>
<a:theme xmlns:a="http://schemas.openxmlformats.org/drawingml/2006/main" name="2016 Leclanché PPT template">
  <a:themeElements>
    <a:clrScheme name="Leclanché 2016">
      <a:dk1>
        <a:srgbClr val="3F3F3F"/>
      </a:dk1>
      <a:lt1>
        <a:sysClr val="window" lastClr="FFFFFF"/>
      </a:lt1>
      <a:dk2>
        <a:srgbClr val="24823C"/>
      </a:dk2>
      <a:lt2>
        <a:srgbClr val="C6E7FC"/>
      </a:lt2>
      <a:accent1>
        <a:srgbClr val="6BB125"/>
      </a:accent1>
      <a:accent2>
        <a:srgbClr val="F5C040"/>
      </a:accent2>
      <a:accent3>
        <a:srgbClr val="31B6FD"/>
      </a:accent3>
      <a:accent4>
        <a:srgbClr val="4EB458"/>
      </a:accent4>
      <a:accent5>
        <a:srgbClr val="0080FF"/>
      </a:accent5>
      <a:accent6>
        <a:srgbClr val="154B23"/>
      </a:accent6>
      <a:hlink>
        <a:srgbClr val="C00000"/>
      </a:hlink>
      <a:folHlink>
        <a:srgbClr val="5FC8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 Leclanché PPT template.potx" id="{3DFDDB34-C2FC-40A5-A044-69203A2639B9}" vid="{3F6F73F4-D802-4B98-A400-F50BD71A80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3FEAF33B0DF34F9D16E7AB605ADD7A" ma:contentTypeVersion="2" ma:contentTypeDescription="Crée un document." ma:contentTypeScope="" ma:versionID="baed9c449290065d270d3ff23ac370ba">
  <xsd:schema xmlns:xsd="http://www.w3.org/2001/XMLSchema" xmlns:xs="http://www.w3.org/2001/XMLSchema" xmlns:p="http://schemas.microsoft.com/office/2006/metadata/properties" xmlns:ns2="12fedf2d-f9cd-4c74-a828-ab3f46a42dda" targetNamespace="http://schemas.microsoft.com/office/2006/metadata/properties" ma:root="true" ma:fieldsID="7964d6003a081ab0493af47d192deabb" ns2:_="">
    <xsd:import namespace="12fedf2d-f9cd-4c74-a828-ab3f46a42dd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fedf2d-f9cd-4c74-a828-ab3f46a42d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DB81D3-6219-4563-9CEF-2F71601167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fedf2d-f9cd-4c74-a828-ab3f46a42d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E62096-D393-425D-8C42-CDFB81A3D4B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2fedf2d-f9cd-4c74-a828-ab3f46a42dda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371020A-2EA7-4D5D-9D1B-B022E1BC59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2016 Leclanché PPT template</Template>
  <TotalTime>5</TotalTime>
  <Words>504</Words>
  <Application>Microsoft Office PowerPoint</Application>
  <PresentationFormat>A4 Paper (210x297 mm)</PresentationFormat>
  <Paragraphs>119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2016 Leclanché PPT template</vt:lpstr>
      <vt:lpstr>RAS</vt:lpstr>
      <vt:lpstr>Why do we need RAS?</vt:lpstr>
      <vt:lpstr>Why do we want to build it in-house?</vt:lpstr>
      <vt:lpstr>Technical details</vt:lpstr>
      <vt:lpstr>Outline</vt:lpstr>
      <vt:lpstr>Definitions</vt:lpstr>
      <vt:lpstr>Definitions</vt:lpstr>
      <vt:lpstr>Definitions</vt:lpstr>
      <vt:lpstr>Definitions</vt:lpstr>
      <vt:lpstr>Definitions</vt:lpstr>
      <vt:lpstr>Architecture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Geert Duhoux</dc:creator>
  <cp:lastModifiedBy>MEIR Peter</cp:lastModifiedBy>
  <cp:revision>211</cp:revision>
  <cp:lastPrinted>2016-05-09T18:14:48Z</cp:lastPrinted>
  <dcterms:created xsi:type="dcterms:W3CDTF">2017-03-21T09:50:04Z</dcterms:created>
  <dcterms:modified xsi:type="dcterms:W3CDTF">2017-11-16T13:56:52Z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0x0101001E3FEAF33B0DF34F9D16E7AB605ADD7A</vt:lpwstr>
  </property>
  <property fmtid="{D5CDD505-2E9C-101B-9397-08002B2CF9AE}" pid="3" name="Tfs.IsStoryboard">
    <vt:bool>true</vt:bool>
  </property>
</Properties>
</file>