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59" r:id="rId9"/>
    <p:sldId id="269" r:id="rId10"/>
    <p:sldId id="267" r:id="rId11"/>
    <p:sldId id="268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84" r:id="rId20"/>
    <p:sldId id="285" r:id="rId21"/>
    <p:sldId id="286" r:id="rId22"/>
    <p:sldId id="276" r:id="rId23"/>
    <p:sldId id="287" r:id="rId24"/>
    <p:sldId id="288" r:id="rId25"/>
    <p:sldId id="289" r:id="rId26"/>
    <p:sldId id="291" r:id="rId27"/>
    <p:sldId id="292" r:id="rId28"/>
    <p:sldId id="29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68"/>
  </p:normalViewPr>
  <p:slideViewPr>
    <p:cSldViewPr snapToGrid="0" snapToObjects="1">
      <p:cViewPr>
        <p:scale>
          <a:sx n="107" d="100"/>
          <a:sy n="107" d="100"/>
        </p:scale>
        <p:origin x="4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2.10107.pdf" TargetMode="External"/><Relationship Id="rId2" Type="http://schemas.openxmlformats.org/officeDocument/2006/relationships/hyperlink" Target="http://www.robots.ox.ac.uk/~vgg/data/voxceleb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2.10107.pdf" TargetMode="External"/><Relationship Id="rId2" Type="http://schemas.openxmlformats.org/officeDocument/2006/relationships/hyperlink" Target="https://github.com/yeseg11/VoxCele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5DCE-5720-914A-B46D-FB60504A1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u="sng" dirty="0">
                <a:hlinkClick r:id="rId2"/>
              </a:rPr>
              <a:t>Voxceleb</a:t>
            </a:r>
            <a:r>
              <a:rPr lang="en-US" b="1" u="sng" dirty="0"/>
              <a:t>-sound recognition -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A7224-B471-E840-AA5D-EE3D5272D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9528796" cy="172985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hlinkClick r:id="rId3"/>
              </a:rPr>
              <a:t>UTTERANCE-LEVEL AGGREGATION FOR SPEAKER RECOGNITION IN THE WILD </a:t>
            </a:r>
            <a:endParaRPr lang="en-US" dirty="0"/>
          </a:p>
          <a:p>
            <a:pPr algn="l"/>
            <a:r>
              <a:rPr lang="en-US" dirty="0"/>
              <a:t>By : Visual Geometry Group, Department of Engineering Science, University of Oxford, UK 	2Naver Corporation, South Korea</a:t>
            </a:r>
            <a:endParaRPr lang="he-IL" dirty="0"/>
          </a:p>
          <a:p>
            <a:pPr algn="l"/>
            <a:r>
              <a:rPr lang="en-US" dirty="0"/>
              <a:t>Deep Learning course – Assaf B. </a:t>
            </a:r>
            <a:r>
              <a:rPr lang="en-US" dirty="0" err="1"/>
              <a:t>Spanier</a:t>
            </a:r>
            <a:endParaRPr lang="en-US" dirty="0"/>
          </a:p>
          <a:p>
            <a:pPr algn="l"/>
            <a:r>
              <a:rPr lang="en-US" dirty="0" err="1"/>
              <a:t>Sagi</a:t>
            </a:r>
            <a:r>
              <a:rPr lang="en-US" dirty="0"/>
              <a:t> Marciano - 201074390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6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029" name="Content Placeholder 1028">
            <a:extLst>
              <a:ext uri="{FF2B5EF4-FFF2-40B4-BE49-F238E27FC236}">
                <a16:creationId xmlns:a16="http://schemas.microsoft.com/office/drawing/2014/main" id="{57CE263C-B1AC-45DF-A370-EC857C14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878027"/>
            <a:ext cx="6218920" cy="4370373"/>
          </a:xfrm>
        </p:spPr>
        <p:txBody>
          <a:bodyPr>
            <a:normAutofit/>
          </a:bodyPr>
          <a:lstStyle/>
          <a:p>
            <a:r>
              <a:rPr lang="en-US" sz="2400" u="sng" dirty="0"/>
              <a:t>Description about the net work: </a:t>
            </a:r>
          </a:p>
          <a:p>
            <a:pPr lvl="1"/>
            <a:r>
              <a:rPr lang="en-US" sz="2000" b="1" u="sng" dirty="0"/>
              <a:t>Network architecture. It consists of two parts: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1.</a:t>
            </a:r>
            <a:r>
              <a:rPr lang="en-US" sz="2000" i="1" dirty="0"/>
              <a:t>Feature extraction</a:t>
            </a:r>
            <a:r>
              <a:rPr lang="en-US" sz="2000" dirty="0"/>
              <a:t>, where a shared CNN is used to encode the spectrogram.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2.Extract frame-level features, and </a:t>
            </a:r>
            <a:r>
              <a:rPr lang="en-US" sz="2000" i="1" dirty="0"/>
              <a:t>aggregation</a:t>
            </a:r>
            <a:r>
              <a:rPr lang="en-US" sz="2000" dirty="0"/>
              <a:t> – that aggregates all the local descriptors into a single compact representation of arbitrary length. </a:t>
            </a:r>
          </a:p>
          <a:p>
            <a:pPr lvl="1"/>
            <a:endParaRPr lang="en-US" dirty="0"/>
          </a:p>
        </p:txBody>
      </p:sp>
      <p:pic>
        <p:nvPicPr>
          <p:cNvPr id="1025" name="Picture 1" descr="page2image40880784">
            <a:extLst>
              <a:ext uri="{FF2B5EF4-FFF2-40B4-BE49-F238E27FC236}">
                <a16:creationId xmlns:a16="http://schemas.microsoft.com/office/drawing/2014/main" id="{74EBBD57-D494-A446-92CA-1B1061E9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086" y="2019307"/>
            <a:ext cx="4602747" cy="384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5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609600"/>
            <a:ext cx="6258619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Methods - thin-</a:t>
            </a:r>
            <a:r>
              <a:rPr lang="en-US" dirty="0" err="1"/>
              <a:t>ResNet</a:t>
            </a:r>
            <a:r>
              <a:rPr lang="en-US" dirty="0"/>
              <a:t> </a:t>
            </a:r>
          </a:p>
        </p:txBody>
      </p:sp>
      <p:sp>
        <p:nvSpPr>
          <p:cNvPr id="1029" name="Content Placeholder 1028">
            <a:extLst>
              <a:ext uri="{FF2B5EF4-FFF2-40B4-BE49-F238E27FC236}">
                <a16:creationId xmlns:a16="http://schemas.microsoft.com/office/drawing/2014/main" id="{57CE263C-B1AC-45DF-A370-EC857C14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70" y="1648633"/>
            <a:ext cx="5489242" cy="4072689"/>
          </a:xfrm>
        </p:spPr>
        <p:txBody>
          <a:bodyPr>
            <a:normAutofit/>
          </a:bodyPr>
          <a:lstStyle/>
          <a:p>
            <a:r>
              <a:rPr lang="en-US" sz="2000" dirty="0"/>
              <a:t>The thin-</a:t>
            </a:r>
            <a:r>
              <a:rPr lang="en-US" sz="2000" dirty="0" err="1"/>
              <a:t>ResNet</a:t>
            </a:r>
            <a:r>
              <a:rPr lang="en-US" sz="2000" dirty="0"/>
              <a:t> used for frame level feature extraction(</a:t>
            </a:r>
            <a:r>
              <a:rPr lang="en-US" sz="2000" dirty="0" err="1"/>
              <a:t>ReLU</a:t>
            </a:r>
            <a:r>
              <a:rPr lang="en-US" sz="2000" dirty="0"/>
              <a:t> and </a:t>
            </a:r>
            <a:r>
              <a:rPr lang="en-US" sz="2000" dirty="0" err="1"/>
              <a:t>batchnorm</a:t>
            </a:r>
            <a:r>
              <a:rPr lang="en-US" sz="2000" dirty="0"/>
              <a:t> layers are not shown).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Each row specifies the # of convolutional filters, their sizes, and the # filters. This architecture has only 3 million parameters compared to the standard ResNet-34 (22 million) that way its call thin-</a:t>
            </a:r>
            <a:r>
              <a:rPr lang="en-US" sz="2000" dirty="0" err="1"/>
              <a:t>ResNet</a:t>
            </a:r>
            <a:r>
              <a:rPr lang="en-US" sz="2000" dirty="0"/>
              <a:t> 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92458-F6DA-534E-B47A-596D7ABD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11" y="1648632"/>
            <a:ext cx="5803944" cy="41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3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- Feature Extraction - </a:t>
            </a:r>
            <a:r>
              <a:rPr lang="en-US" i="1" dirty="0" err="1"/>
              <a:t>thin</a:t>
            </a:r>
            <a:r>
              <a:rPr lang="en-US" dirty="0" err="1"/>
              <a:t>ResNet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95" y="1774682"/>
            <a:ext cx="9681104" cy="459832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Feature Extraction: </a:t>
            </a:r>
          </a:p>
          <a:p>
            <a:pPr lvl="1"/>
            <a:r>
              <a:rPr lang="en-US" sz="1800" dirty="0"/>
              <a:t>1. any network can be used in our learning framework by </a:t>
            </a:r>
            <a:r>
              <a:rPr lang="en-US" sz="1800" dirty="0" err="1"/>
              <a:t>cuting</a:t>
            </a:r>
            <a:r>
              <a:rPr lang="en-US" sz="1800" dirty="0"/>
              <a:t> down the number of channels in each residual block </a:t>
            </a:r>
          </a:p>
          <a:p>
            <a:pPr lvl="1"/>
            <a:r>
              <a:rPr lang="en-US" sz="1800" dirty="0"/>
              <a:t>2. uses </a:t>
            </a:r>
            <a:r>
              <a:rPr lang="en-US" sz="1800" dirty="0" err="1"/>
              <a:t>NetVLAD</a:t>
            </a:r>
            <a:r>
              <a:rPr lang="en-US" sz="1800" dirty="0"/>
              <a:t> [16] to aggregate frame-level descriptors into a single a vector </a:t>
            </a:r>
          </a:p>
          <a:p>
            <a:pPr lvl="1"/>
            <a:r>
              <a:rPr lang="en-US" sz="1800" dirty="0"/>
              <a:t>3. The thin-</a:t>
            </a:r>
            <a:r>
              <a:rPr lang="en-US" sz="1800" dirty="0" err="1"/>
              <a:t>ResNet</a:t>
            </a:r>
            <a:r>
              <a:rPr lang="en-US" sz="1800" dirty="0"/>
              <a:t> maps the input spectrogram (R257×T ×1 ) to frame-level descriptors with size R1×T /32×512 . The </a:t>
            </a:r>
            <a:r>
              <a:rPr lang="en-US" sz="1800" dirty="0" err="1"/>
              <a:t>NetVLAD</a:t>
            </a:r>
            <a:r>
              <a:rPr lang="en-US" sz="1800" dirty="0"/>
              <a:t> layer then takes dense descriptors as input and produces a single K × D matrix V , where K refers to the number of chosen cluster, and D refers to the dimensionality of each cluster. Concretely, the matrix of descriptors V is computed using the following equation: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where {</a:t>
            </a:r>
            <a:r>
              <a:rPr lang="en-US" sz="1800" dirty="0" err="1"/>
              <a:t>wk</a:t>
            </a:r>
            <a:r>
              <a:rPr lang="en-US" sz="1800" dirty="0"/>
              <a:t>},{bk} and {ck} are trainable parameters, with k ∈ [1, 2, ..., K]. The first term corresponds to the soft- assignment weight of the input vector xi for cluster k, while the second term computes the residual between the vector and the cluster center. </a:t>
            </a:r>
            <a:br>
              <a:rPr lang="en-US" sz="1800" dirty="0"/>
            </a:br>
            <a:r>
              <a:rPr lang="en-US" sz="1800" dirty="0"/>
              <a:t>The final output is obtained by performing L2 </a:t>
            </a:r>
            <a:r>
              <a:rPr lang="en-US" sz="1800" dirty="0" err="1"/>
              <a:t>normalisation</a:t>
            </a:r>
            <a:r>
              <a:rPr lang="en-US" sz="1800" dirty="0"/>
              <a:t> and concatenation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12B93-458B-0C4C-A2F2-8AF205EE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59" y="4073844"/>
            <a:ext cx="4216227" cy="9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 – Datasets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3125"/>
            <a:ext cx="9681104" cy="3471863"/>
          </a:xfrm>
        </p:spPr>
        <p:txBody>
          <a:bodyPr>
            <a:normAutofit/>
          </a:bodyPr>
          <a:lstStyle/>
          <a:p>
            <a:r>
              <a:rPr lang="en-US" sz="2400" dirty="0"/>
              <a:t>Using VoxCeleb2 to train the the model (the dev partition) – 5994 speakers.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Using VoxCeleb1 to test the system, the VoxCeleb1 and 2 </a:t>
            </a:r>
            <a:r>
              <a:rPr lang="en-US" sz="2400" dirty="0" err="1"/>
              <a:t>dont</a:t>
            </a:r>
            <a:r>
              <a:rPr lang="en-US" sz="2400" dirty="0"/>
              <a:t> have a common data or celebs.</a:t>
            </a:r>
          </a:p>
        </p:txBody>
      </p:sp>
    </p:spTree>
    <p:extLst>
      <p:ext uri="{BB962C8B-B14F-4D97-AF65-F5344CB8AC3E}">
        <p14:creationId xmlns:p14="http://schemas.microsoft.com/office/powerpoint/2010/main" val="302621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 – Training Loss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639"/>
            <a:ext cx="9681104" cy="3943350"/>
          </a:xfrm>
        </p:spPr>
        <p:txBody>
          <a:bodyPr>
            <a:normAutofit/>
          </a:bodyPr>
          <a:lstStyle/>
          <a:p>
            <a:r>
              <a:rPr lang="en-US" sz="2400" dirty="0"/>
              <a:t>Using the </a:t>
            </a:r>
            <a:r>
              <a:rPr lang="en-US" sz="2400" dirty="0" err="1"/>
              <a:t>Softmax</a:t>
            </a:r>
            <a:r>
              <a:rPr lang="en-US" sz="2400" dirty="0"/>
              <a:t> classification loss during the training. </a:t>
            </a:r>
          </a:p>
          <a:p>
            <a:r>
              <a:rPr lang="en-US" sz="2000" dirty="0"/>
              <a:t>The loss is given by the following equation: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000" dirty="0"/>
              <a:t>used the default values m = 0.4 and s = 30.</a:t>
            </a:r>
            <a:br>
              <a:rPr lang="en-US" sz="2000" dirty="0"/>
            </a:br>
            <a:r>
              <a:rPr lang="en-US" sz="2000" dirty="0"/>
              <a:t> </a:t>
            </a:r>
            <a:endParaRPr lang="en-US" sz="3200" dirty="0"/>
          </a:p>
          <a:p>
            <a:r>
              <a:rPr lang="en-US" sz="1400" dirty="0"/>
              <a:t>*where Li refers to cost of assigning the sample to the correct class, </a:t>
            </a:r>
            <a:r>
              <a:rPr lang="el-GR" sz="1400" dirty="0"/>
              <a:t>θ</a:t>
            </a:r>
            <a:r>
              <a:rPr lang="en-US" sz="1400" dirty="0"/>
              <a:t>y = </a:t>
            </a:r>
            <a:r>
              <a:rPr lang="en-US" sz="1400" dirty="0" err="1"/>
              <a:t>arccos</a:t>
            </a:r>
            <a:r>
              <a:rPr lang="en-US" sz="1400" dirty="0"/>
              <a:t>(</a:t>
            </a:r>
            <a:r>
              <a:rPr lang="en-US" sz="1400" dirty="0" err="1"/>
              <a:t>wT</a:t>
            </a:r>
            <a:r>
              <a:rPr lang="en-US" sz="1400" dirty="0"/>
              <a:t> x) refers to the angle between sample features (x) and the decision hyperplane (w), as both vectors have been L2 </a:t>
            </a:r>
            <a:r>
              <a:rPr lang="en-US" sz="1400" dirty="0" err="1"/>
              <a:t>normalised</a:t>
            </a:r>
            <a:r>
              <a:rPr lang="en-US" sz="1400" dirty="0"/>
              <a:t>. The goal is therefore to </a:t>
            </a:r>
            <a:r>
              <a:rPr lang="en-US" sz="1400" dirty="0" err="1"/>
              <a:t>minimise</a:t>
            </a:r>
            <a:r>
              <a:rPr lang="en-US" sz="1400" dirty="0"/>
              <a:t> this angle by making cos(</a:t>
            </a:r>
            <a:r>
              <a:rPr lang="el-GR" sz="1400" dirty="0"/>
              <a:t>θ</a:t>
            </a:r>
            <a:r>
              <a:rPr lang="en-US" sz="1400" dirty="0" err="1"/>
              <a:t>yi</a:t>
            </a:r>
            <a:r>
              <a:rPr lang="en-US" sz="1400" dirty="0"/>
              <a:t> ) − m as large as possible, where m refers to the angular margin. The hyper-parameter s con- </a:t>
            </a:r>
            <a:r>
              <a:rPr lang="en-US" sz="1400" dirty="0" err="1"/>
              <a:t>trols</a:t>
            </a:r>
            <a:r>
              <a:rPr lang="en-US" sz="1400" dirty="0"/>
              <a:t> the “temperature” of the </a:t>
            </a:r>
            <a:r>
              <a:rPr lang="en-US" sz="1400" dirty="0" err="1"/>
              <a:t>softmax</a:t>
            </a:r>
            <a:r>
              <a:rPr lang="en-US" sz="1400" dirty="0"/>
              <a:t> loss.</a:t>
            </a:r>
            <a:endParaRPr lang="en-US" sz="20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B7ED6-BC77-FC44-8154-9BE3CDA5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2" y="2528890"/>
            <a:ext cx="4385689" cy="11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7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 – Training Details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039"/>
            <a:ext cx="9681104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a fixed size spectrogram corresponding to a 2.5 second temporal segment.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Using a 512 point FFT, giving us 256 frequency components, which together with the DC component of each frame gives a short-time Fourier transform (STFT) of size 257 × 250 (frequency × temporal) out of every 2.5 second crop. </a:t>
            </a:r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23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9681104" cy="398621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results we compare the performance of our </a:t>
            </a:r>
            <a:r>
              <a:rPr lang="en-US" sz="2400" dirty="0" err="1"/>
              <a:t>NetVLAD</a:t>
            </a:r>
            <a:r>
              <a:rPr lang="en-US" sz="2400" dirty="0"/>
              <a:t> and </a:t>
            </a:r>
            <a:r>
              <a:rPr lang="en-US" sz="2400" dirty="0" err="1"/>
              <a:t>GhostVLAD</a:t>
            </a:r>
            <a:r>
              <a:rPr lang="en-US" sz="2400" dirty="0"/>
              <a:t> architectures trained using different losses to the state of the art, and then investigate how performance varies with utterance length.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437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9681104" cy="4672013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 The work on VoxCeleb1 includes a evaluated on three different test lists : </a:t>
            </a:r>
          </a:p>
          <a:p>
            <a:r>
              <a:rPr lang="en-US" sz="2400" dirty="0"/>
              <a:t>1. The original VoxCeleb1 test list with 40 speakers.</a:t>
            </a:r>
          </a:p>
          <a:p>
            <a:r>
              <a:rPr lang="en-US" sz="2400" dirty="0"/>
              <a:t>2. The extended VoxCeleb1-E list that uses the entire VoxCeleb1 for evaluation.</a:t>
            </a:r>
          </a:p>
          <a:p>
            <a:r>
              <a:rPr lang="en-US" sz="2400" dirty="0"/>
              <a:t>3. The challenging VoxCeleb1-H list where the test pairs are drawn from identities with the same gender and nationality.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dirty="0"/>
              <a:t>Was a small number of errors in the VoxCeleb1-E and VoxCeleb1-H lists, the writers    </a:t>
            </a:r>
            <a:br>
              <a:rPr lang="en-US" dirty="0"/>
            </a:br>
            <a:r>
              <a:rPr lang="en-US" dirty="0"/>
              <a:t>  evaluate on a </a:t>
            </a:r>
            <a:r>
              <a:rPr lang="en-US" b="1" dirty="0"/>
              <a:t>cleaned up </a:t>
            </a:r>
            <a:r>
              <a:rPr lang="en-US" dirty="0"/>
              <a:t>version of both lists as well, which release publicly.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*The network is tested on the full length of the test segment.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83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B6E0CE-2F4D-498A-B0C9-4C08EF7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1628774"/>
            <a:ext cx="5648324" cy="4281137"/>
          </a:xfrm>
        </p:spPr>
        <p:txBody>
          <a:bodyPr>
            <a:normAutofit/>
          </a:bodyPr>
          <a:lstStyle/>
          <a:p>
            <a:r>
              <a:rPr lang="en-US" sz="2000" dirty="0"/>
              <a:t>Results for verification on the original VoxCeleb1 test set and the extended and hard test sets (VoxCeleb-E and VoxCeleb-H)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TAP: Temporal Average Pooling.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SAP: Self attentive Pooling Layer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Cleaned up versions of the test lists have been released publicly.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ECE85-286D-C64F-BF6E-EF285F33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49" y="1628773"/>
            <a:ext cx="5573475" cy="4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6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635726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B6E0CE-2F4D-498A-B0C9-4C08EF7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628774"/>
            <a:ext cx="5769429" cy="4281137"/>
          </a:xfrm>
        </p:spPr>
        <p:txBody>
          <a:bodyPr>
            <a:normAutofit/>
          </a:bodyPr>
          <a:lstStyle/>
          <a:p>
            <a:r>
              <a:rPr lang="en-US" sz="2000" dirty="0"/>
              <a:t>Table 2 compares the performance of the models to the current ‘state of the art’ on the original VoxCeleb1 test set.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model outperforms all previous methods.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Showing the </a:t>
            </a:r>
            <a:r>
              <a:rPr lang="en-US" sz="2000" dirty="0" err="1"/>
              <a:t>softmax</a:t>
            </a:r>
            <a:r>
              <a:rPr lang="en-US" sz="2000" dirty="0"/>
              <a:t> loss and a </a:t>
            </a:r>
            <a:r>
              <a:rPr lang="en-US" sz="2000" dirty="0" err="1"/>
              <a:t>NetVLAD</a:t>
            </a:r>
            <a:r>
              <a:rPr lang="en-US" sz="2000" dirty="0"/>
              <a:t> aggregation layer. 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ECE85-286D-C64F-BF6E-EF285F33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49" y="1628773"/>
            <a:ext cx="5573475" cy="4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3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8CD-F57C-894E-A4DE-F37BC2A4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B0-8006-724C-8F8C-5E12EB74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041"/>
            <a:ext cx="8596668" cy="44753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Speakers recognition on Dataset that calls ‘VoxCeleb’ (1,2). 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VoxCeleb include a .wav files from youtube.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Its contains 7,000+ celebs Speakers.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VoxCeleb contains speech from speakers spanning a wide range of </a:t>
            </a:r>
            <a:r>
              <a:rPr lang="en-US" sz="2000" dirty="0" err="1">
                <a:latin typeface="+mj-lt"/>
              </a:rPr>
              <a:t>differrent</a:t>
            </a:r>
            <a:r>
              <a:rPr lang="en-US" sz="2000" dirty="0">
                <a:latin typeface="+mj-lt"/>
              </a:rPr>
              <a:t> ethnicities, accents, professions and ages. </a:t>
            </a:r>
          </a:p>
        </p:txBody>
      </p:sp>
    </p:spTree>
    <p:extLst>
      <p:ext uri="{BB962C8B-B14F-4D97-AF65-F5344CB8AC3E}">
        <p14:creationId xmlns:p14="http://schemas.microsoft.com/office/powerpoint/2010/main" val="256738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B6E0CE-2F4D-498A-B0C9-4C08EF7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4"/>
            <a:ext cx="5418666" cy="4281137"/>
          </a:xfrm>
        </p:spPr>
        <p:txBody>
          <a:bodyPr>
            <a:normAutofit/>
          </a:bodyPr>
          <a:lstStyle/>
          <a:p>
            <a:r>
              <a:rPr lang="en-US" dirty="0"/>
              <a:t>Compering between </a:t>
            </a:r>
            <a:r>
              <a:rPr lang="en-US" b="1" dirty="0" err="1"/>
              <a:t>ResNet</a:t>
            </a:r>
            <a:r>
              <a:rPr lang="en-US" dirty="0"/>
              <a:t>  and by </a:t>
            </a:r>
            <a:r>
              <a:rPr lang="en-US" b="1" dirty="0"/>
              <a:t>a significant margin</a:t>
            </a:r>
            <a:r>
              <a:rPr lang="en-US" dirty="0"/>
              <a:t> (EER of 3.57% vs 4.19%) whilst requiring far fewer parameters </a:t>
            </a:r>
            <a:br>
              <a:rPr lang="en-US" dirty="0"/>
            </a:br>
            <a:r>
              <a:rPr lang="en-US" dirty="0"/>
              <a:t>(10 vs 26 million).</a:t>
            </a:r>
          </a:p>
          <a:p>
            <a:endParaRPr lang="en-US" dirty="0"/>
          </a:p>
          <a:p>
            <a:r>
              <a:rPr lang="en-US" dirty="0"/>
              <a:t>By replacing the </a:t>
            </a:r>
            <a:r>
              <a:rPr lang="en-US" b="1" dirty="0"/>
              <a:t>standard </a:t>
            </a:r>
            <a:r>
              <a:rPr lang="en-US" b="1" dirty="0" err="1"/>
              <a:t>softm</a:t>
            </a:r>
            <a:r>
              <a:rPr lang="en-US" dirty="0" err="1"/>
              <a:t>ax</a:t>
            </a:r>
            <a:r>
              <a:rPr lang="en-US" dirty="0"/>
              <a:t> with the additive margin </a:t>
            </a:r>
            <a:r>
              <a:rPr lang="en-US" dirty="0" err="1"/>
              <a:t>softmax</a:t>
            </a:r>
            <a:r>
              <a:rPr lang="en-US" dirty="0"/>
              <a:t> (</a:t>
            </a:r>
            <a:r>
              <a:rPr lang="en-US" dirty="0" err="1"/>
              <a:t>AMSoftmax</a:t>
            </a:r>
            <a:r>
              <a:rPr lang="en-US" dirty="0"/>
              <a:t>), a further performance gain is achieved (3.32% EER).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The </a:t>
            </a:r>
            <a:r>
              <a:rPr lang="en-US" b="1" dirty="0" err="1"/>
              <a:t>GhostVLAD</a:t>
            </a:r>
            <a:r>
              <a:rPr lang="en-US" dirty="0"/>
              <a:t> layer makes a modest contribution to performance (3.22% EER).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ECE85-286D-C64F-BF6E-EF285F33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49" y="1628773"/>
            <a:ext cx="5573475" cy="4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0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B6E0CE-2F4D-498A-B0C9-4C08EF7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4"/>
            <a:ext cx="5418666" cy="42811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When We test the </a:t>
            </a:r>
            <a:r>
              <a:rPr lang="en-US" sz="2400" dirty="0" err="1"/>
              <a:t>NetVlad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(thin-</a:t>
            </a:r>
            <a:r>
              <a:rPr lang="en-US" sz="2400" dirty="0" err="1"/>
              <a:t>ResNet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we get -EER of 5.17% vs 7.33%  by compering with </a:t>
            </a:r>
            <a:r>
              <a:rPr lang="en-US" sz="2400" dirty="0" err="1"/>
              <a:t>ResNet</a:t>
            </a:r>
            <a:r>
              <a:rPr lang="en-US" sz="2400" dirty="0"/>
              <a:t>-based.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ECE85-286D-C64F-BF6E-EF285F33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49" y="1628773"/>
            <a:ext cx="5573475" cy="4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2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1287462"/>
          </a:xfrm>
        </p:spPr>
        <p:txBody>
          <a:bodyPr anchor="t">
            <a:normAutofit/>
          </a:bodyPr>
          <a:lstStyle/>
          <a:p>
            <a:r>
              <a:rPr lang="en-US" dirty="0"/>
              <a:t>Results Additional experiment on </a:t>
            </a:r>
            <a:r>
              <a:rPr lang="en-US" dirty="0" err="1"/>
              <a:t>GhostVLAD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363"/>
            <a:ext cx="10052579" cy="4152549"/>
          </a:xfrm>
        </p:spPr>
        <p:txBody>
          <a:bodyPr>
            <a:normAutofit/>
          </a:bodyPr>
          <a:lstStyle/>
          <a:p>
            <a:r>
              <a:rPr lang="en-US" dirty="0"/>
              <a:t>Effect of the number of clusters in the </a:t>
            </a:r>
            <a:r>
              <a:rPr lang="en-US" dirty="0" err="1"/>
              <a:t>GhostVLAD</a:t>
            </a:r>
            <a:r>
              <a:rPr lang="en-US" dirty="0"/>
              <a:t> layer compare the </a:t>
            </a:r>
            <a:r>
              <a:rPr lang="en-US" dirty="0" err="1"/>
              <a:t>NetVlad</a:t>
            </a:r>
            <a:r>
              <a:rPr lang="en-US" dirty="0"/>
              <a:t>.  </a:t>
            </a:r>
          </a:p>
          <a:p>
            <a:r>
              <a:rPr lang="en-US" dirty="0"/>
              <a:t>We can see a small differences in performance, we show that VLAD aggregation is robust to the number of clusters and to two different loss functions.</a:t>
            </a:r>
          </a:p>
          <a:p>
            <a:r>
              <a:rPr lang="en-US" dirty="0"/>
              <a:t>Results for verification on the original VoxCeleb1 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ADED6-FCE3-B745-8976-BF58A9FF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0" y="3429000"/>
            <a:ext cx="7961841" cy="21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1287462"/>
          </a:xfrm>
        </p:spPr>
        <p:txBody>
          <a:bodyPr anchor="t">
            <a:normAutofit/>
          </a:bodyPr>
          <a:lstStyle/>
          <a:p>
            <a:r>
              <a:rPr lang="en-US" dirty="0"/>
              <a:t>Results - Probing verification based on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52579" cy="3979512"/>
          </a:xfrm>
        </p:spPr>
        <p:txBody>
          <a:bodyPr>
            <a:normAutofit/>
          </a:bodyPr>
          <a:lstStyle/>
          <a:p>
            <a:r>
              <a:rPr lang="en-US" dirty="0"/>
              <a:t>Tests the Effect of the record time between 2 to 6 sec.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Testing Voxceleb1 data set with 87,010 segments or 56.7% of the total dataset.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randomly sample 100 positive pairs and 100 negative pairs, resulting in 25,020 verification pairs.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During testing, segments of length 2s, 3s, 4s, 5s and 6s are randomly cropped from each </a:t>
            </a:r>
            <a:r>
              <a:rPr lang="en-US" dirty="0" err="1"/>
              <a:t>verifi</a:t>
            </a:r>
            <a:r>
              <a:rPr lang="en-US" dirty="0"/>
              <a:t>- cation pair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3A423-2ECE-9C4C-A430-4CCB4C8D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5149499"/>
            <a:ext cx="7999764" cy="13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8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1287462"/>
          </a:xfrm>
        </p:spPr>
        <p:txBody>
          <a:bodyPr anchor="t">
            <a:normAutofit/>
          </a:bodyPr>
          <a:lstStyle/>
          <a:p>
            <a:r>
              <a:rPr lang="en-US" dirty="0"/>
              <a:t>Results - Probing verification based on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52579" cy="3979512"/>
          </a:xfrm>
        </p:spPr>
        <p:txBody>
          <a:bodyPr>
            <a:normAutofit/>
          </a:bodyPr>
          <a:lstStyle/>
          <a:p>
            <a:r>
              <a:rPr lang="en-US" sz="2000" dirty="0"/>
              <a:t>We can see there is indeed a strong correlation between verification performance and sequence length.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some of the data may be noise, silence, or speech from other speakers, and a single short.</a:t>
            </a:r>
            <a:br>
              <a:rPr lang="en-US" sz="2000" dirty="0"/>
            </a:br>
            <a:r>
              <a:rPr lang="en-US" sz="2000" dirty="0"/>
              <a:t>But they didn’t fixed it.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As the temporal length increases, there is a higher chance of capturing relevant speech signals from the actual speaker.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3A423-2ECE-9C4C-A430-4CCB4C8D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5149499"/>
            <a:ext cx="7999764" cy="13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871537"/>
          </a:xfrm>
        </p:spPr>
        <p:txBody>
          <a:bodyPr anchor="t">
            <a:normAutofit/>
          </a:bodyPr>
          <a:lstStyle/>
          <a:p>
            <a:r>
              <a:rPr lang="en-US" dirty="0"/>
              <a:t>Results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475"/>
            <a:ext cx="10052579" cy="49434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article proposed a powerful speaker recognition network.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writers used ‘thin-</a:t>
            </a:r>
            <a:r>
              <a:rPr lang="en-US" sz="2400" dirty="0" err="1"/>
              <a:t>ResNet</a:t>
            </a:r>
            <a:r>
              <a:rPr lang="en-US" sz="2400" dirty="0"/>
              <a:t>’ trunk architecture, and a dictionary-based </a:t>
            </a:r>
            <a:r>
              <a:rPr lang="en-US" sz="2400" dirty="0" err="1"/>
              <a:t>NetVLAD</a:t>
            </a:r>
            <a:r>
              <a:rPr lang="en-US" sz="2400" dirty="0"/>
              <a:t> and </a:t>
            </a:r>
            <a:r>
              <a:rPr lang="en-US" sz="2400" dirty="0" err="1"/>
              <a:t>GhostVLAD</a:t>
            </a:r>
            <a:r>
              <a:rPr lang="en-US" sz="2400" dirty="0"/>
              <a:t> layers to aggregate features across time that can be trained end-to-end and show that its </a:t>
            </a:r>
            <a:r>
              <a:rPr lang="en-US" sz="2400" b="1" dirty="0"/>
              <a:t>works better </a:t>
            </a:r>
            <a:r>
              <a:rPr lang="en-US" sz="2400" dirty="0"/>
              <a:t>then </a:t>
            </a:r>
            <a:r>
              <a:rPr lang="en-US" sz="2400" dirty="0" err="1"/>
              <a:t>ResNet</a:t>
            </a:r>
            <a:r>
              <a:rPr lang="en-US" sz="2400" dirty="0"/>
              <a:t> 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network achieves ‘</a:t>
            </a:r>
            <a:r>
              <a:rPr lang="en-US" sz="2400" b="1" dirty="0"/>
              <a:t>state-of-the-art</a:t>
            </a:r>
            <a:r>
              <a:rPr lang="en-US" sz="2400" dirty="0"/>
              <a:t>’ performance on the popular VoxCeleb1 test set for speaker recognition.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Shown the effect of utterance length on performance, and concluded that for ‘in the wild’ data, and we get that a </a:t>
            </a:r>
            <a:r>
              <a:rPr lang="en-US" sz="2400" b="1" dirty="0"/>
              <a:t>longer length is beneficial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426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871537"/>
          </a:xfrm>
        </p:spPr>
        <p:txBody>
          <a:bodyPr anchor="t">
            <a:normAutofit/>
          </a:bodyPr>
          <a:lstStyle/>
          <a:p>
            <a:r>
              <a:rPr lang="en-US" dirty="0"/>
              <a:t>Code – Git and result 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52579" cy="3979512"/>
          </a:xfrm>
        </p:spPr>
        <p:txBody>
          <a:bodyPr>
            <a:normAutofit/>
          </a:bodyPr>
          <a:lstStyle/>
          <a:p>
            <a:r>
              <a:rPr lang="en-US" sz="2000" b="1" dirty="0"/>
              <a:t>I take a small part from the wav file and I created a train &amp; test groups. </a:t>
            </a:r>
          </a:p>
          <a:p>
            <a:r>
              <a:rPr lang="en-US" sz="2000" b="1"/>
              <a:t>I put the Epoch to be 50 (I found that the loss  a little). </a:t>
            </a:r>
          </a:p>
          <a:p>
            <a:r>
              <a:rPr lang="en-US" sz="2000" b="1"/>
              <a:t>I </a:t>
            </a:r>
            <a:r>
              <a:rPr lang="en-US" sz="2000" b="1" dirty="0"/>
              <a:t>got a loss of 0.6549 as the best loss. </a:t>
            </a:r>
          </a:p>
          <a:p>
            <a:r>
              <a:rPr lang="en-US" sz="2000" b="1" dirty="0"/>
              <a:t>I created an result file that show the results: </a:t>
            </a:r>
          </a:p>
          <a:p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7DF24-F6DD-7740-B512-DE5E70A9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920156"/>
            <a:ext cx="9713913" cy="17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871537"/>
          </a:xfrm>
        </p:spPr>
        <p:txBody>
          <a:bodyPr anchor="t">
            <a:normAutofit/>
          </a:bodyPr>
          <a:lstStyle/>
          <a:p>
            <a:r>
              <a:rPr lang="en-US" dirty="0"/>
              <a:t>Results – Screen shots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0"/>
            <a:ext cx="6515946" cy="3979512"/>
          </a:xfrm>
        </p:spPr>
        <p:txBody>
          <a:bodyPr>
            <a:normAutofit/>
          </a:bodyPr>
          <a:lstStyle/>
          <a:p>
            <a:r>
              <a:rPr lang="en-US" sz="2000" b="1" dirty="0"/>
              <a:t>In the first pic we can see the loss at 47 epoch, </a:t>
            </a:r>
            <a:br>
              <a:rPr lang="en-US" sz="2000" b="1" dirty="0"/>
            </a:br>
            <a:r>
              <a:rPr lang="en-US" sz="2000" b="1" dirty="0"/>
              <a:t>After Epoch 47 the loss stay. </a:t>
            </a:r>
          </a:p>
          <a:p>
            <a:endParaRPr lang="en-US" sz="2000" b="1" dirty="0"/>
          </a:p>
          <a:p>
            <a:r>
              <a:rPr lang="en-US" sz="2000" b="1" dirty="0"/>
              <a:t>In the Second pic we can see a part from the training steps and the Total params, trainable params and Non-trainable params.</a:t>
            </a:r>
          </a:p>
          <a:p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5B8A2-89D1-CC41-BAEE-09374A78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1930400"/>
            <a:ext cx="3536633" cy="149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17942-0FF9-C142-9D30-4BED9127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3429000"/>
            <a:ext cx="3536633" cy="24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871537"/>
          </a:xfrm>
        </p:spPr>
        <p:txBody>
          <a:bodyPr anchor="t">
            <a:normAutofit/>
          </a:bodyPr>
          <a:lstStyle/>
          <a:p>
            <a:r>
              <a:rPr lang="en-US" dirty="0"/>
              <a:t>Results – Screen shots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0"/>
            <a:ext cx="9369190" cy="4284662"/>
          </a:xfrm>
        </p:spPr>
        <p:txBody>
          <a:bodyPr>
            <a:normAutofit/>
          </a:bodyPr>
          <a:lstStyle/>
          <a:p>
            <a:r>
              <a:rPr lang="en-US" sz="2000" b="1" dirty="0"/>
              <a:t>You can find all the project at the next link in GitHub: </a:t>
            </a:r>
          </a:p>
          <a:p>
            <a:r>
              <a:rPr lang="en-US" sz="2000" dirty="0">
                <a:hlinkClick r:id="rId2"/>
              </a:rPr>
              <a:t>https://github.com/yeseg11/VoxCeleb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Please read the </a:t>
            </a:r>
            <a:r>
              <a:rPr lang="en-US" b="1" dirty="0" err="1"/>
              <a:t>README.md</a:t>
            </a:r>
            <a:r>
              <a:rPr lang="en-US" b="1" dirty="0"/>
              <a:t> for installation </a:t>
            </a:r>
            <a:endParaRPr lang="en-US" sz="2000" b="1" dirty="0"/>
          </a:p>
          <a:p>
            <a:r>
              <a:rPr lang="en-US" sz="2000" b="1" dirty="0"/>
              <a:t>The original Article - </a:t>
            </a:r>
            <a:r>
              <a:rPr lang="en-US" sz="2000" dirty="0">
                <a:hlinkClick r:id="rId3"/>
              </a:rPr>
              <a:t>https://arxiv.org/pdf/1902.10107.pdf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The Git code with a running program  - </a:t>
            </a:r>
            <a:br>
              <a:rPr lang="en-US" sz="2000" b="1" dirty="0"/>
            </a:br>
            <a:endParaRPr lang="he-IL" sz="2000" b="1" dirty="0"/>
          </a:p>
          <a:p>
            <a:pPr lvl="1" algn="ctr"/>
            <a:r>
              <a:rPr lang="en-US" sz="2600" b="1" dirty="0"/>
              <a:t>Thanks – Sagi Marciano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0138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871537"/>
          </a:xfrm>
        </p:spPr>
        <p:txBody>
          <a:bodyPr anchor="t">
            <a:normAutofit/>
          </a:bodyPr>
          <a:lstStyle/>
          <a:p>
            <a:r>
              <a:rPr lang="en-US" dirty="0"/>
              <a:t>Results -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52579" cy="3979512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777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8CD-F57C-894E-A4DE-F37BC2A4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B0-8006-724C-8F8C-5E12EB74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041"/>
            <a:ext cx="8596668" cy="4475321"/>
          </a:xfrm>
        </p:spPr>
        <p:txBody>
          <a:bodyPr/>
          <a:lstStyle/>
          <a:p>
            <a:r>
              <a:rPr lang="en-US" sz="2000" dirty="0"/>
              <a:t>The writers propose a speaker recognition deep network</a:t>
            </a:r>
            <a:r>
              <a:rPr lang="he-IL" sz="2000" dirty="0"/>
              <a:t> </a:t>
            </a:r>
            <a:r>
              <a:rPr lang="en-US" sz="2000" dirty="0"/>
              <a:t>that call’s:</a:t>
            </a:r>
            <a:br>
              <a:rPr lang="en-US" sz="2000" dirty="0"/>
            </a:br>
            <a:r>
              <a:rPr lang="en-US" sz="2000" dirty="0"/>
              <a:t>‘thin-</a:t>
            </a:r>
            <a:r>
              <a:rPr lang="en-US" sz="2000" dirty="0" err="1"/>
              <a:t>ResNet</a:t>
            </a:r>
            <a:r>
              <a:rPr lang="en-US" sz="2000" dirty="0"/>
              <a:t>’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 ‘thin-</a:t>
            </a:r>
            <a:r>
              <a:rPr lang="en-US" sz="2000" dirty="0" err="1"/>
              <a:t>ResNet</a:t>
            </a:r>
            <a:r>
              <a:rPr lang="en-US" sz="2000" dirty="0"/>
              <a:t>’ based  on </a:t>
            </a:r>
            <a:r>
              <a:rPr lang="en-US" sz="2000" dirty="0" err="1"/>
              <a:t>NetVLAD</a:t>
            </a:r>
            <a:r>
              <a:rPr lang="en-US" sz="2000" dirty="0"/>
              <a:t> (</a:t>
            </a:r>
            <a:r>
              <a:rPr lang="en-US" sz="2000" dirty="0" err="1"/>
              <a:t>GhostVLAD</a:t>
            </a:r>
            <a:r>
              <a:rPr lang="en-US" sz="2000" dirty="0"/>
              <a:t>) layer to aggregate features across time, that can be trained end-to-end.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Extra target :</a:t>
            </a:r>
            <a:br>
              <a:rPr lang="en-US" sz="2000" dirty="0"/>
            </a:br>
            <a:r>
              <a:rPr lang="en-US" sz="2000" dirty="0"/>
              <a:t>investigate the effect of talk length on performance, and conclude that for </a:t>
            </a:r>
            <a:r>
              <a:rPr lang="en-US" sz="2000" b="1" dirty="0"/>
              <a:t>‘in the wild’ </a:t>
            </a:r>
            <a:r>
              <a:rPr lang="en-US" sz="2000" dirty="0"/>
              <a:t>data, a longer length is beneficial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8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8CD-F57C-894E-A4DE-F37BC2A4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‘in the wild’ </a:t>
            </a:r>
            <a:r>
              <a:rPr lang="en-US" dirty="0"/>
              <a:t>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B0-8006-724C-8F8C-5E12EB74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041"/>
            <a:ext cx="8596668" cy="4475321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Speaker recognition ‘in the wild’ it’s a free large-scale datasets, that have an easy accessibility of deep learning frameworks.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3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8DE6-0523-F64D-9B99-CB208D59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E36F-E506-494F-8B8B-9781CD11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Goal: To recognize a specific speaker into a </a:t>
            </a:r>
            <a:r>
              <a:rPr lang="en-US" sz="2800" b="1" dirty="0"/>
              <a:t>single</a:t>
            </a:r>
            <a:r>
              <a:rPr lang="en-US" sz="2800" dirty="0"/>
              <a:t> utterance-level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736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8DE6-0523-F64D-9B99-CB208D59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E36F-E506-494F-8B8B-9781CD11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69350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How to reach </a:t>
            </a:r>
            <a:r>
              <a:rPr lang="he-IL" sz="2000" b="1" u="sng" dirty="0"/>
              <a:t> </a:t>
            </a:r>
            <a:r>
              <a:rPr lang="en-US" sz="2000" b="1" u="sng" dirty="0"/>
              <a:t>the Goal: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1. Drop irrelevant parts of the signal must be filtered out.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2. Investigate how to effectively aggregate frame-level characteristics into utterance-level speaker representations.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3. Allowing back-propagation, the aggregation is not content dependent.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4. Out put an </a:t>
            </a:r>
            <a:r>
              <a:rPr lang="en-US" sz="2000" i="1" dirty="0" err="1"/>
              <a:t>i</a:t>
            </a:r>
            <a:r>
              <a:rPr lang="en-US" sz="2000" i="1" dirty="0"/>
              <a:t>-vector </a:t>
            </a:r>
            <a:r>
              <a:rPr lang="en-US" sz="2000" dirty="0"/>
              <a:t>for aggregation.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5. The writers propose to marry the best of both Convolutional </a:t>
            </a:r>
            <a:br>
              <a:rPr lang="en-US" sz="2000" dirty="0"/>
            </a:br>
            <a:r>
              <a:rPr lang="en-US" sz="2000" dirty="0"/>
              <a:t>Neural Networks and a dictionary-based </a:t>
            </a:r>
            <a:r>
              <a:rPr lang="en-US" sz="2000" dirty="0" err="1"/>
              <a:t>NetVLAD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411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8DE6-0523-F64D-9B99-CB208D59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E36F-E506-494F-8B8B-9781CD11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45935" cy="3880773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The steps: </a:t>
            </a:r>
            <a:br>
              <a:rPr lang="en-US" sz="2000" b="1" u="sng" dirty="0"/>
            </a:br>
            <a:endParaRPr lang="en-US" sz="2000" b="1" u="sng" dirty="0"/>
          </a:p>
          <a:p>
            <a:r>
              <a:rPr lang="en-US" sz="2000" dirty="0"/>
              <a:t>1.Create a powerful speaker recognition deep network, based on a </a:t>
            </a:r>
            <a:r>
              <a:rPr lang="en-US" sz="2000" dirty="0" err="1"/>
              <a:t>NetVLAD</a:t>
            </a:r>
            <a:r>
              <a:rPr lang="en-US" sz="2000" dirty="0"/>
              <a:t> layer that is used to aggregate ‘thin-</a:t>
            </a:r>
            <a:r>
              <a:rPr lang="en-US" sz="2000" dirty="0" err="1"/>
              <a:t>ResNet</a:t>
            </a:r>
            <a:r>
              <a:rPr lang="en-US" sz="2000" dirty="0"/>
              <a:t>’ architecture frame features.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2.The entire network is trained end-to-end using a large margin </a:t>
            </a:r>
            <a:r>
              <a:rPr lang="en-US" sz="2000" dirty="0" err="1"/>
              <a:t>softmax</a:t>
            </a:r>
            <a:r>
              <a:rPr lang="en-US" sz="2000" dirty="0"/>
              <a:t> loss.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3.Analyse the effect of input segment length on performance, and conclude that for ‘in the wild’ sequences having longer utterances.</a:t>
            </a:r>
          </a:p>
        </p:txBody>
      </p:sp>
    </p:spTree>
    <p:extLst>
      <p:ext uri="{BB962C8B-B14F-4D97-AF65-F5344CB8AC3E}">
        <p14:creationId xmlns:p14="http://schemas.microsoft.com/office/powerpoint/2010/main" val="197172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029" name="Content Placeholder 1028">
            <a:extLst>
              <a:ext uri="{FF2B5EF4-FFF2-40B4-BE49-F238E27FC236}">
                <a16:creationId xmlns:a16="http://schemas.microsoft.com/office/drawing/2014/main" id="{57CE263C-B1AC-45DF-A370-EC857C14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878027"/>
            <a:ext cx="9901872" cy="3843295"/>
          </a:xfrm>
        </p:spPr>
        <p:txBody>
          <a:bodyPr>
            <a:normAutofit/>
          </a:bodyPr>
          <a:lstStyle/>
          <a:p>
            <a:r>
              <a:rPr lang="en-US" sz="2000" dirty="0"/>
              <a:t>The ideal model should have the following properties: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1. Can get an arbitrary time lengths as input and produce a fixed-length utterance-level descriptor.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2. The output descriptor should be as low- dimensional, requiring little memory, to facilitate efficient storage and retrieval.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3. The output descriptor should also be discriminative, such that the distance between descriptors of different speakers is larger than those of the same speaker.</a:t>
            </a:r>
          </a:p>
        </p:txBody>
      </p:sp>
    </p:spTree>
    <p:extLst>
      <p:ext uri="{BB962C8B-B14F-4D97-AF65-F5344CB8AC3E}">
        <p14:creationId xmlns:p14="http://schemas.microsoft.com/office/powerpoint/2010/main" val="405448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029" name="Content Placeholder 1028">
            <a:extLst>
              <a:ext uri="{FF2B5EF4-FFF2-40B4-BE49-F238E27FC236}">
                <a16:creationId xmlns:a16="http://schemas.microsoft.com/office/drawing/2014/main" id="{57CE263C-B1AC-45DF-A370-EC857C14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878027"/>
            <a:ext cx="9901872" cy="3843295"/>
          </a:xfrm>
        </p:spPr>
        <p:txBody>
          <a:bodyPr>
            <a:normAutofit/>
          </a:bodyPr>
          <a:lstStyle/>
          <a:p>
            <a:r>
              <a:rPr lang="en-US" sz="2000" dirty="0"/>
              <a:t>For satisfy we use a modified </a:t>
            </a:r>
            <a:r>
              <a:rPr lang="en-US" sz="2000" dirty="0" err="1"/>
              <a:t>ResNet</a:t>
            </a:r>
            <a:r>
              <a:rPr lang="en-US" sz="2000" dirty="0"/>
              <a:t> in a fully convolutional way to encode input 2D spectrograms, followed by a </a:t>
            </a:r>
            <a:r>
              <a:rPr lang="en-US" sz="2000" dirty="0" err="1"/>
              <a:t>NetVLAD</a:t>
            </a:r>
            <a:r>
              <a:rPr lang="en-US" sz="2000" dirty="0"/>
              <a:t> layer for feature aggregation. To fixing the length problems.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VLAD layer can be thought of as trainable discriminative clustering: </a:t>
            </a:r>
            <a:br>
              <a:rPr lang="en-US" sz="2000" dirty="0"/>
            </a:br>
            <a:r>
              <a:rPr lang="en-US" sz="2000" dirty="0"/>
              <a:t>Every frame-level descriptor will be softly as- signed to different clusters, and residuals are encoded as the output features.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 allow efficient verification need to further add a fully connected layer for dimensionality reduction.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7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875</Words>
  <Application>Microsoft Macintosh PowerPoint</Application>
  <PresentationFormat>Widescreen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Voxceleb-sound recognition -</vt:lpstr>
      <vt:lpstr>Abstract:</vt:lpstr>
      <vt:lpstr>Abstract:</vt:lpstr>
      <vt:lpstr>‘in the wild’ data :</vt:lpstr>
      <vt:lpstr>Introduction</vt:lpstr>
      <vt:lpstr>Introduction</vt:lpstr>
      <vt:lpstr>Introduction</vt:lpstr>
      <vt:lpstr>Methods</vt:lpstr>
      <vt:lpstr>Methods</vt:lpstr>
      <vt:lpstr>Methods</vt:lpstr>
      <vt:lpstr>Methods - thin-ResNet </vt:lpstr>
      <vt:lpstr>Methods - Feature Extraction - thinResNet  </vt:lpstr>
      <vt:lpstr>Experiments – Datasets </vt:lpstr>
      <vt:lpstr>Experiments – Training Loss  </vt:lpstr>
      <vt:lpstr>Experiments – Training Details </vt:lpstr>
      <vt:lpstr>Results  </vt:lpstr>
      <vt:lpstr>Results Verification on VoxCeleb1 </vt:lpstr>
      <vt:lpstr>Results Verification on VoxCeleb1 </vt:lpstr>
      <vt:lpstr>Results Verification on VoxCeleb1 </vt:lpstr>
      <vt:lpstr>Results Verification on VoxCeleb1 </vt:lpstr>
      <vt:lpstr>Results Verification on VoxCeleb1 </vt:lpstr>
      <vt:lpstr>Results Additional experiment on GhostVLAD</vt:lpstr>
      <vt:lpstr>Results - Probing verification based on length</vt:lpstr>
      <vt:lpstr>Results - Probing verification based on length</vt:lpstr>
      <vt:lpstr>Results - Conclusion</vt:lpstr>
      <vt:lpstr>Code – Git and result pics:</vt:lpstr>
      <vt:lpstr>Results – Screen shots from the code</vt:lpstr>
      <vt:lpstr>Results – Screen shots from the code</vt:lpstr>
      <vt:lpstr>Results -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Voxceleb-sound recognition -</dc:title>
  <dc:creator>Sagi Marciano</dc:creator>
  <cp:lastModifiedBy>Sagi Marciano</cp:lastModifiedBy>
  <cp:revision>9</cp:revision>
  <dcterms:created xsi:type="dcterms:W3CDTF">2019-08-26T19:53:26Z</dcterms:created>
  <dcterms:modified xsi:type="dcterms:W3CDTF">2019-08-29T20:48:10Z</dcterms:modified>
</cp:coreProperties>
</file>