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71" r:id="rId3"/>
    <p:sldId id="257" r:id="rId4"/>
    <p:sldId id="258" r:id="rId5"/>
    <p:sldId id="259" r:id="rId6"/>
    <p:sldId id="260" r:id="rId7"/>
    <p:sldId id="272" r:id="rId8"/>
    <p:sldId id="261" r:id="rId9"/>
    <p:sldId id="273" r:id="rId10"/>
    <p:sldId id="262" r:id="rId11"/>
    <p:sldId id="263" r:id="rId12"/>
    <p:sldId id="264" r:id="rId13"/>
    <p:sldId id="266" r:id="rId14"/>
    <p:sldId id="267" r:id="rId15"/>
    <p:sldId id="268" r:id="rId16"/>
    <p:sldId id="278" r:id="rId17"/>
    <p:sldId id="279" r:id="rId18"/>
    <p:sldId id="274" r:id="rId19"/>
    <p:sldId id="275" r:id="rId20"/>
    <p:sldId id="269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6D0D1-CCA7-413F-9F6B-1A8B8227ACC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E7133-BBC0-4E92-817C-EA64177D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0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4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6EEC-580F-4BAC-BFF4-5216E253D6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09DC-9299-4574-B9CA-8A16E1C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5" y="545123"/>
            <a:ext cx="5055577" cy="4580792"/>
          </a:xfrm>
        </p:spPr>
      </p:pic>
    </p:spTree>
    <p:extLst>
      <p:ext uri="{BB962C8B-B14F-4D97-AF65-F5344CB8AC3E}">
        <p14:creationId xmlns:p14="http://schemas.microsoft.com/office/powerpoint/2010/main" val="38952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616" y="597879"/>
            <a:ext cx="10160977" cy="5359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</a:t>
            </a:r>
            <a:r>
              <a:rPr lang="en-US" sz="2400" b="1" dirty="0" smtClean="0"/>
              <a:t>.3. Electrolysis </a:t>
            </a:r>
          </a:p>
          <a:p>
            <a:pPr marL="0" indent="0">
              <a:buNone/>
            </a:pPr>
            <a:r>
              <a:rPr lang="en-US" sz="2400" dirty="0" smtClean="0"/>
              <a:t>After completing this lesson, you will be able to: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Define the term electrolysis;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Define the terms electrode, anode, cathode, electrolyte, anion and cation;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Describe an electrolytic cell;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Draw and label a diagram of an electrolytic cell;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Define the terms half-cell reaction and cell reaction;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Write the oxidation half-reaction, reduction half-reaction and cell reaction for the electrolysis of molten or fused electrolytes.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06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124"/>
            <a:ext cx="8956431" cy="6101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Electrolysis:</a:t>
            </a:r>
            <a:r>
              <a:rPr lang="en-US" sz="2000" dirty="0" smtClean="0"/>
              <a:t> is a process in which electrical energy is used to produce chemical changes. </a:t>
            </a:r>
          </a:p>
          <a:p>
            <a:pPr marL="0" indent="0">
              <a:buNone/>
            </a:pPr>
            <a:r>
              <a:rPr lang="en-US" sz="2000" dirty="0" smtClean="0"/>
              <a:t>This process is carried out in an electrochemical cell. </a:t>
            </a:r>
          </a:p>
          <a:p>
            <a:pPr marL="0" indent="0">
              <a:buNone/>
            </a:pPr>
            <a:r>
              <a:rPr lang="en-US" sz="2000" dirty="0" smtClean="0"/>
              <a:t>Which is </a:t>
            </a:r>
            <a:r>
              <a:rPr lang="en-US" sz="2000" dirty="0" smtClean="0">
                <a:solidFill>
                  <a:srgbClr val="FF0000"/>
                </a:solidFill>
              </a:rPr>
              <a:t>electrolytic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electrolysis cell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Electrodes:</a:t>
            </a:r>
            <a:r>
              <a:rPr lang="en-US" sz="2000" dirty="0" smtClean="0"/>
              <a:t> are strips of metal or graphite.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that allow electrons to </a:t>
            </a:r>
            <a:r>
              <a:rPr lang="en-US" sz="2000" dirty="0" smtClean="0">
                <a:solidFill>
                  <a:srgbClr val="00B050"/>
                </a:solidFill>
              </a:rPr>
              <a:t>leave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B050"/>
                </a:solidFill>
              </a:rPr>
              <a:t>enter</a:t>
            </a:r>
            <a:r>
              <a:rPr lang="en-US" sz="2000" dirty="0" smtClean="0"/>
              <a:t> the electrolytes.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</a:t>
            </a:r>
            <a:r>
              <a:rPr lang="en-US" sz="2000" dirty="0" smtClean="0"/>
              <a:t>hey can be chemically </a:t>
            </a:r>
            <a:r>
              <a:rPr lang="en-US" sz="2000" dirty="0" smtClean="0">
                <a:solidFill>
                  <a:srgbClr val="00B050"/>
                </a:solidFill>
              </a:rPr>
              <a:t>active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accent2"/>
                </a:solidFill>
              </a:rPr>
              <a:t>inert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An anode: </a:t>
            </a:r>
            <a:r>
              <a:rPr lang="en-US" sz="2000" dirty="0" smtClean="0"/>
              <a:t>is the electrode attached to the </a:t>
            </a:r>
            <a:r>
              <a:rPr lang="en-US" sz="2000" dirty="0" smtClean="0">
                <a:solidFill>
                  <a:srgbClr val="00B0F0"/>
                </a:solidFill>
              </a:rPr>
              <a:t>positive</a:t>
            </a:r>
            <a:r>
              <a:rPr lang="en-US" sz="2000" dirty="0" smtClean="0"/>
              <a:t> terminal of a direct current source, at which oxidation (loss of electrons) by anions occurs, and electrons leave the cell.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A cathode: </a:t>
            </a:r>
            <a:r>
              <a:rPr lang="en-US" sz="2000" dirty="0" smtClean="0"/>
              <a:t>is the electrode attached to the </a:t>
            </a:r>
            <a:r>
              <a:rPr lang="en-US" sz="2000" dirty="0" smtClean="0">
                <a:solidFill>
                  <a:srgbClr val="00B050"/>
                </a:solidFill>
              </a:rPr>
              <a:t>negative</a:t>
            </a:r>
            <a:r>
              <a:rPr lang="en-US" sz="2000" dirty="0" smtClean="0"/>
              <a:t> terminal of a dc source, the </a:t>
            </a:r>
            <a:r>
              <a:rPr lang="en-US" sz="2000" dirty="0" smtClean="0">
                <a:solidFill>
                  <a:schemeClr val="accent2"/>
                </a:solidFill>
              </a:rPr>
              <a:t>negative</a:t>
            </a:r>
            <a:r>
              <a:rPr lang="en-US" sz="2000" dirty="0" smtClean="0"/>
              <a:t> electrode at which reduction (gain of electrons) of cations occurs and electrons enter the cell. </a:t>
            </a:r>
          </a:p>
          <a:p>
            <a:pPr marL="0" indent="0">
              <a:buNone/>
            </a:pPr>
            <a:r>
              <a:rPr lang="en-US" sz="2000" u="sng" dirty="0" smtClean="0">
                <a:solidFill>
                  <a:srgbClr val="7030A0"/>
                </a:solidFill>
              </a:rPr>
              <a:t>During electrolysis</a:t>
            </a:r>
            <a:r>
              <a:rPr lang="en-US" sz="2000" dirty="0"/>
              <a:t>;</a:t>
            </a:r>
            <a:r>
              <a:rPr lang="en-US" sz="2000" dirty="0" smtClean="0"/>
              <a:t> anions move to the </a:t>
            </a:r>
            <a:r>
              <a:rPr lang="en-US" sz="2000" u="sng" dirty="0" smtClean="0"/>
              <a:t>anode</a:t>
            </a:r>
            <a:r>
              <a:rPr lang="en-US" sz="2000" dirty="0" smtClean="0"/>
              <a:t> and cations move to the </a:t>
            </a:r>
            <a:r>
              <a:rPr lang="en-US" sz="2000" u="sng" dirty="0" smtClean="0"/>
              <a:t>cathode.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The reaction taking place at each electrode (cathode or anode) is said to be a </a:t>
            </a:r>
            <a:r>
              <a:rPr lang="en-US" sz="2000" dirty="0" smtClean="0">
                <a:solidFill>
                  <a:srgbClr val="FF0000"/>
                </a:solidFill>
              </a:rPr>
              <a:t>half-cell reaction.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77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94" y="667608"/>
            <a:ext cx="6115904" cy="5220429"/>
          </a:xfrm>
        </p:spPr>
      </p:pic>
    </p:spTree>
    <p:extLst>
      <p:ext uri="{BB962C8B-B14F-4D97-AF65-F5344CB8AC3E}">
        <p14:creationId xmlns:p14="http://schemas.microsoft.com/office/powerpoint/2010/main" val="72258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626012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600" b="1" dirty="0">
                <a:solidFill>
                  <a:srgbClr val="7030A0"/>
                </a:solidFill>
              </a:rPr>
              <a:t>GALVANIC (VOLTAIC) CELLS 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Definition 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Voltaic (Galvanic) cells are electrochemical cells in which a spontaneous redox reaction generates electricity. They convert chemical energy into electrical energy. 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Galvanic or voltaic cells are classified into </a:t>
            </a:r>
          </a:p>
          <a:p>
            <a:pPr marL="0" lv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   1.primary cells</a:t>
            </a:r>
            <a:r>
              <a:rPr lang="en-US" sz="2600" dirty="0">
                <a:solidFill>
                  <a:prstClr val="black"/>
                </a:solidFill>
              </a:rPr>
              <a:t>, </a:t>
            </a:r>
          </a:p>
          <a:p>
            <a:pPr marL="0" lvl="0" indent="0">
              <a:buNone/>
            </a:pPr>
            <a:r>
              <a:rPr lang="en-US" sz="2600" dirty="0">
                <a:solidFill>
                  <a:srgbClr val="00B0F0"/>
                </a:solidFill>
              </a:rPr>
              <a:t>   2.Secondary cells</a:t>
            </a:r>
            <a:r>
              <a:rPr lang="en-US" sz="2600" dirty="0">
                <a:solidFill>
                  <a:prstClr val="black"/>
                </a:solidFill>
              </a:rPr>
              <a:t>, and </a:t>
            </a:r>
          </a:p>
          <a:p>
            <a:pPr marL="0" lv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   3.Fuel cells</a:t>
            </a:r>
            <a:r>
              <a:rPr lang="en-US" sz="2600" dirty="0">
                <a:solidFill>
                  <a:prstClr val="black"/>
                </a:solidFill>
              </a:rPr>
              <a:t>.</a:t>
            </a:r>
          </a:p>
          <a:p>
            <a:pPr marL="514350" lvl="0" indent="-514350">
              <a:buFont typeface="Arial" panose="020B0604020202020204" pitchFamily="34" charset="0"/>
              <a:buAutoNum type="alphaUcPeriod"/>
            </a:pPr>
            <a:r>
              <a:rPr lang="en-US" sz="2600" b="1" dirty="0">
                <a:solidFill>
                  <a:prstClr val="black"/>
                </a:solidFill>
              </a:rPr>
              <a:t>Primary Cells</a:t>
            </a:r>
            <a:r>
              <a:rPr lang="en-US" sz="2600" dirty="0">
                <a:solidFill>
                  <a:prstClr val="black"/>
                </a:solidFill>
              </a:rPr>
              <a:t>; are those cells that are not rechargeable. 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because the electrode reaction as well as the entire cell reaction cannot be reversed on recharging. 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Examples: Daniel’s cell and zinc-carbon (Leclanche) dry cells. </a:t>
            </a:r>
            <a:endParaRPr lang="en-US" sz="2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600" b="1" dirty="0">
                <a:solidFill>
                  <a:prstClr val="black"/>
                </a:solidFill>
              </a:rPr>
              <a:t>The common feature 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-</a:t>
            </a:r>
            <a:r>
              <a:rPr lang="en-US" sz="2600" dirty="0" smtClean="0">
                <a:solidFill>
                  <a:prstClr val="black"/>
                </a:solidFill>
              </a:rPr>
              <a:t>all </a:t>
            </a:r>
            <a:r>
              <a:rPr lang="en-US" sz="2600" dirty="0">
                <a:solidFill>
                  <a:prstClr val="black"/>
                </a:solidFill>
              </a:rPr>
              <a:t>Galvanic cells is that they contain two electrodes in contact with an electrolyte. 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The electrolyte in a Galvanic cell can be in the form of a solution (Daniell cell) or </a:t>
            </a:r>
            <a:r>
              <a:rPr lang="en-US" sz="2600" dirty="0" smtClean="0">
                <a:solidFill>
                  <a:prstClr val="black"/>
                </a:solidFill>
              </a:rPr>
              <a:t>a </a:t>
            </a:r>
            <a:r>
              <a:rPr lang="en-US" sz="2600" dirty="0">
                <a:solidFill>
                  <a:prstClr val="black"/>
                </a:solidFill>
              </a:rPr>
              <a:t>paste (Leclanche cell). </a:t>
            </a:r>
            <a:endParaRPr lang="en-US" sz="2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The </a:t>
            </a:r>
            <a:r>
              <a:rPr lang="en-US" sz="2600" dirty="0">
                <a:solidFill>
                  <a:prstClr val="black"/>
                </a:solidFill>
              </a:rPr>
              <a:t>cells containing electrolytes in the form of solution are </a:t>
            </a:r>
            <a:r>
              <a:rPr lang="en-US" sz="2600" dirty="0" smtClean="0">
                <a:solidFill>
                  <a:prstClr val="black"/>
                </a:solidFill>
              </a:rPr>
              <a:t>called </a:t>
            </a:r>
            <a:r>
              <a:rPr lang="en-US" sz="2600" dirty="0">
                <a:solidFill>
                  <a:prstClr val="black"/>
                </a:solidFill>
              </a:rPr>
              <a:t>wet cells, and those containing electrolytes in the form of paste are called dry </a:t>
            </a:r>
            <a:r>
              <a:rPr lang="en-US" sz="2600" dirty="0" smtClean="0">
                <a:solidFill>
                  <a:prstClr val="black"/>
                </a:solidFill>
              </a:rPr>
              <a:t>cells</a:t>
            </a:r>
            <a:endParaRPr lang="en-US" sz="2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7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8" y="834658"/>
            <a:ext cx="7746024" cy="5268060"/>
          </a:xfrm>
        </p:spPr>
      </p:pic>
    </p:spTree>
    <p:extLst>
      <p:ext uri="{BB962C8B-B14F-4D97-AF65-F5344CB8AC3E}">
        <p14:creationId xmlns:p14="http://schemas.microsoft.com/office/powerpoint/2010/main" val="138270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08" y="931985"/>
            <a:ext cx="7561384" cy="41720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47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1"/>
            <a:ext cx="10515600" cy="6163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reactions occurring in each compartment </a:t>
            </a:r>
            <a:r>
              <a:rPr lang="en-US" sz="1600" dirty="0" smtClean="0"/>
              <a:t>are </a:t>
            </a:r>
            <a:r>
              <a:rPr lang="en-US" sz="1600" dirty="0"/>
              <a:t>called half-cell reactions.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solutions in the two compartments are linked by a </a:t>
            </a:r>
            <a:r>
              <a:rPr lang="en-US" sz="1600" dirty="0" smtClean="0"/>
              <a:t>salt </a:t>
            </a:r>
            <a:r>
              <a:rPr lang="en-US" sz="1600" dirty="0"/>
              <a:t>bridge.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salt bridge consists of a delivery tube filled with warm mixture of </a:t>
            </a:r>
            <a:r>
              <a:rPr lang="en-US" sz="1600" dirty="0" smtClean="0"/>
              <a:t>conc</a:t>
            </a:r>
            <a:r>
              <a:rPr lang="en-US" sz="1600" dirty="0"/>
              <a:t>. </a:t>
            </a:r>
            <a:r>
              <a:rPr lang="en-US" sz="1600" dirty="0" err="1"/>
              <a:t>KCl</a:t>
            </a:r>
            <a:r>
              <a:rPr lang="en-US" sz="1600" dirty="0"/>
              <a:t> solution and </a:t>
            </a:r>
            <a:r>
              <a:rPr lang="en-US" sz="1600" dirty="0" smtClean="0"/>
              <a:t>5% agar </a:t>
            </a:r>
            <a:r>
              <a:rPr lang="en-US" sz="1600" dirty="0"/>
              <a:t>solution,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which </a:t>
            </a:r>
            <a:r>
              <a:rPr lang="en-US" sz="1600" dirty="0"/>
              <a:t>is then allowed to cool so that it sets in the </a:t>
            </a:r>
            <a:r>
              <a:rPr lang="en-US" sz="1600" dirty="0" smtClean="0"/>
              <a:t>form </a:t>
            </a:r>
            <a:r>
              <a:rPr lang="en-US" sz="1600" dirty="0"/>
              <a:t>of a </a:t>
            </a:r>
            <a:r>
              <a:rPr lang="en-US" sz="1600" dirty="0" smtClean="0"/>
              <a:t>gel.</a:t>
            </a:r>
          </a:p>
          <a:p>
            <a:pPr marL="0" indent="0">
              <a:buNone/>
            </a:pPr>
            <a:r>
              <a:rPr lang="en-US" sz="1600" dirty="0"/>
              <a:t>Due to the oxidation-reduction reaction in the cell, the Daniell cell generates electricity.</a:t>
            </a:r>
          </a:p>
          <a:p>
            <a:pPr marL="0" indent="0">
              <a:buNone/>
            </a:pPr>
            <a:r>
              <a:rPr lang="en-US" sz="1600" dirty="0"/>
              <a:t>What is the purpose of the salt bridge in Figure 4.7? </a:t>
            </a:r>
            <a:r>
              <a:rPr lang="en-US" sz="1600" dirty="0" smtClean="0"/>
              <a:t>From </a:t>
            </a:r>
            <a:r>
              <a:rPr lang="en-US" sz="1600" dirty="0"/>
              <a:t>the preceding discussion, </a:t>
            </a:r>
          </a:p>
          <a:p>
            <a:pPr marL="0" indent="0">
              <a:buNone/>
            </a:pPr>
            <a:r>
              <a:rPr lang="en-US" sz="1600" dirty="0"/>
              <a:t>it is clear that the solution in which the zinc electrode is placed has an overall positive </a:t>
            </a:r>
            <a:r>
              <a:rPr lang="en-US" sz="1600" dirty="0" smtClean="0"/>
              <a:t>charge </a:t>
            </a:r>
            <a:r>
              <a:rPr lang="en-US" sz="1600" dirty="0"/>
              <a:t>while the solution in the copper compartment has a negative charge.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the </a:t>
            </a:r>
            <a:r>
              <a:rPr lang="en-US" sz="1600" dirty="0"/>
              <a:t>two solutions are neutral, the cell cannot produce electricity. Thus, the purpose of </a:t>
            </a:r>
            <a:r>
              <a:rPr lang="en-US" sz="1600" dirty="0" smtClean="0"/>
              <a:t>the </a:t>
            </a:r>
            <a:r>
              <a:rPr lang="en-US" sz="1600" dirty="0"/>
              <a:t>salt bridge is to maintain electrical neutrality between the two solutions. </a:t>
            </a:r>
          </a:p>
          <a:p>
            <a:pPr marL="0" indent="0">
              <a:buNone/>
            </a:pPr>
            <a:r>
              <a:rPr lang="en-US" sz="1600" dirty="0"/>
              <a:t>Although, wet cells like the Daniell cell can serve as a source of electricity, they are not </a:t>
            </a:r>
            <a:r>
              <a:rPr lang="en-US" sz="1600" dirty="0" smtClean="0"/>
              <a:t>portable </a:t>
            </a:r>
            <a:r>
              <a:rPr lang="en-US" sz="1600" dirty="0"/>
              <a:t>since they contain solutions. Due to this practical problem of using wet cells, </a:t>
            </a:r>
            <a:r>
              <a:rPr lang="en-US" sz="1600" dirty="0" smtClean="0"/>
              <a:t>dry </a:t>
            </a:r>
            <a:r>
              <a:rPr lang="en-US" sz="1600" dirty="0"/>
              <a:t>cells were developed. In a dry cell, a moist electrolyte paste is used instead of </a:t>
            </a:r>
            <a:r>
              <a:rPr lang="en-US" sz="1600" dirty="0" smtClean="0"/>
              <a:t>solutions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cell was invented by Georges Leclanche, a French chemist.</a:t>
            </a:r>
          </a:p>
          <a:p>
            <a:pPr marL="0" indent="0">
              <a:buNone/>
            </a:pPr>
            <a:r>
              <a:rPr lang="en-US" sz="1600" dirty="0"/>
              <a:t>We commonly use Leclanche cells as convenient, portable sources of energy. Flashlights </a:t>
            </a:r>
            <a:r>
              <a:rPr lang="en-US" sz="1600" dirty="0" smtClean="0"/>
              <a:t>and </a:t>
            </a:r>
            <a:r>
              <a:rPr lang="en-US" sz="1600" dirty="0"/>
              <a:t>radios are examples of devices that are often powered by the zinc–carbon, </a:t>
            </a:r>
            <a:r>
              <a:rPr lang="en-US" sz="1600" dirty="0" smtClean="0"/>
              <a:t>or </a:t>
            </a:r>
            <a:r>
              <a:rPr lang="en-US" sz="1600" dirty="0" err="1"/>
              <a:t>Leclanché</a:t>
            </a:r>
            <a:r>
              <a:rPr lang="en-US" sz="1600" dirty="0"/>
              <a:t>, dry cell (Figure 4.8). This voltaic cell has a zinc can as the anode; a </a:t>
            </a:r>
          </a:p>
          <a:p>
            <a:pPr marL="0" indent="0">
              <a:buNone/>
            </a:pPr>
            <a:r>
              <a:rPr lang="en-US" sz="1600" dirty="0"/>
              <a:t>graphite rod in the center, surrounded by a paste of manganese dioxide, ammonium </a:t>
            </a:r>
            <a:r>
              <a:rPr lang="en-US" sz="1600" dirty="0" smtClean="0"/>
              <a:t>and </a:t>
            </a:r>
            <a:r>
              <a:rPr lang="en-US" sz="1600" dirty="0"/>
              <a:t>zinc chlorides, and carbon black, as the cathode. It produces electricity as a result </a:t>
            </a:r>
            <a:r>
              <a:rPr lang="en-US" sz="1600" dirty="0" smtClean="0"/>
              <a:t>of </a:t>
            </a:r>
            <a:r>
              <a:rPr lang="en-US" sz="1600" dirty="0"/>
              <a:t>a spontaneous redox reactions: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283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392"/>
            <a:ext cx="10515600" cy="60930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anode compartment, the zinc atoms from the zinc electrode lose two electrons </a:t>
            </a:r>
          </a:p>
          <a:p>
            <a:pPr marL="0" indent="0">
              <a:buNone/>
            </a:pPr>
            <a:r>
              <a:rPr lang="en-US" sz="2000" dirty="0"/>
              <a:t>each and become zinc ions, Zn2+.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ions enter into the solution, and the electrons </a:t>
            </a:r>
            <a:r>
              <a:rPr lang="en-US" sz="2000" dirty="0" smtClean="0"/>
              <a:t>remain </a:t>
            </a:r>
            <a:r>
              <a:rPr lang="en-US" sz="2000" dirty="0"/>
              <a:t>on the electrode and flow through the external wire to the copper electrode </a:t>
            </a:r>
            <a:r>
              <a:rPr lang="en-US" sz="2000" dirty="0" smtClean="0"/>
              <a:t>(</a:t>
            </a:r>
            <a:r>
              <a:rPr lang="en-US" sz="2000" dirty="0"/>
              <a:t>see anode half reaction below).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situation causes the zinc electrode to be negative </a:t>
            </a:r>
            <a:r>
              <a:rPr lang="en-US" sz="2000" dirty="0" smtClean="0"/>
              <a:t>and </a:t>
            </a:r>
            <a:r>
              <a:rPr lang="en-US" sz="2000" dirty="0"/>
              <a:t>the solution to have an overall positive charge.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process the anode (zinc) </a:t>
            </a:r>
            <a:r>
              <a:rPr lang="en-US" sz="2000" dirty="0" smtClean="0"/>
              <a:t>electrode </a:t>
            </a:r>
            <a:r>
              <a:rPr lang="en-US" sz="2000" dirty="0"/>
              <a:t>loses its mass.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That </a:t>
            </a:r>
            <a:r>
              <a:rPr lang="en-US" sz="2000" dirty="0"/>
              <a:t>is why the anode of the galvanic cell is sometimes called </a:t>
            </a:r>
            <a:r>
              <a:rPr lang="en-US" sz="2000" dirty="0" smtClean="0"/>
              <a:t>sacrificial </a:t>
            </a:r>
            <a:r>
              <a:rPr lang="en-US" sz="2000" dirty="0"/>
              <a:t>electrode.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On </a:t>
            </a:r>
            <a:r>
              <a:rPr lang="en-US" sz="2000" dirty="0"/>
              <a:t>the other hand, in the compartment containing the copper </a:t>
            </a:r>
            <a:r>
              <a:rPr lang="en-US" sz="2000" dirty="0" smtClean="0"/>
              <a:t>electrode</a:t>
            </a:r>
            <a:r>
              <a:rPr lang="en-US" sz="2000" dirty="0"/>
              <a:t>, copper ions, Cu2+, from the solution move to the cathode and gain two </a:t>
            </a:r>
          </a:p>
          <a:p>
            <a:pPr marL="0" indent="0">
              <a:buNone/>
            </a:pPr>
            <a:r>
              <a:rPr lang="en-US" sz="2000" dirty="0"/>
              <a:t>electrons each, to become copper atoms and deposit on the surface of the copper </a:t>
            </a:r>
            <a:r>
              <a:rPr lang="en-US" sz="2000" dirty="0" smtClean="0"/>
              <a:t>electrode </a:t>
            </a:r>
            <a:r>
              <a:rPr lang="en-US" sz="2000" dirty="0"/>
              <a:t>(see cathode half reaction below).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condition causes the electrode to </a:t>
            </a:r>
            <a:r>
              <a:rPr lang="en-US" sz="2000" dirty="0" smtClean="0"/>
              <a:t>be </a:t>
            </a:r>
            <a:r>
              <a:rPr lang="en-US" sz="2000" dirty="0"/>
              <a:t>positive and the solution to have a negative charge.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addition, the cathode </a:t>
            </a:r>
            <a:r>
              <a:rPr lang="en-US" sz="2000" dirty="0" smtClean="0"/>
              <a:t>continuous </a:t>
            </a:r>
            <a:r>
              <a:rPr lang="en-US" sz="2000" dirty="0"/>
              <a:t>to grow in mass as more and more copper deposits on it.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electron flows </a:t>
            </a:r>
            <a:r>
              <a:rPr lang="en-US" sz="2000" dirty="0" smtClean="0"/>
              <a:t>from </a:t>
            </a:r>
            <a:r>
              <a:rPr lang="en-US" sz="2000" dirty="0"/>
              <a:t>anode to cathode in the external </a:t>
            </a:r>
            <a:r>
              <a:rPr lang="en-US" sz="2000" dirty="0" smtClean="0"/>
              <a:t>conductor.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02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1" y="492368"/>
            <a:ext cx="10990384" cy="612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commonly use Leclanche cells as convenient, portable sources of energy. Flashlights </a:t>
            </a:r>
            <a:r>
              <a:rPr lang="en-US" sz="2400" dirty="0" smtClean="0"/>
              <a:t>and </a:t>
            </a:r>
            <a:r>
              <a:rPr lang="en-US" sz="2400" dirty="0"/>
              <a:t>radios are examples of devices that are often powered by the zinc–carbon, </a:t>
            </a:r>
            <a:r>
              <a:rPr lang="en-US" sz="2400" dirty="0" smtClean="0"/>
              <a:t>or </a:t>
            </a:r>
            <a:r>
              <a:rPr lang="en-US" sz="2400" dirty="0" err="1"/>
              <a:t>Leclanché</a:t>
            </a:r>
            <a:r>
              <a:rPr lang="en-US" sz="2400" dirty="0"/>
              <a:t>, dry cell (Figure 4.8).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voltaic cell has a zinc can as the anode; a </a:t>
            </a:r>
            <a:r>
              <a:rPr lang="en-US" sz="2400" dirty="0" smtClean="0"/>
              <a:t>graphite </a:t>
            </a:r>
            <a:r>
              <a:rPr lang="en-US" sz="2400" dirty="0"/>
              <a:t>rod in the center, surrounded by a paste of manganese dioxide, ammonium </a:t>
            </a:r>
            <a:r>
              <a:rPr lang="en-US" sz="2400" dirty="0" smtClean="0"/>
              <a:t>and </a:t>
            </a:r>
            <a:r>
              <a:rPr lang="en-US" sz="2400" dirty="0"/>
              <a:t>zinc chlorides, and carbon black, as the cathode. It produces electricity as a result </a:t>
            </a:r>
            <a:r>
              <a:rPr lang="en-US" sz="2400" dirty="0" smtClean="0"/>
              <a:t>of </a:t>
            </a:r>
            <a:r>
              <a:rPr lang="en-US" sz="2400" dirty="0"/>
              <a:t>a spontaneous redox reactions: </a:t>
            </a:r>
          </a:p>
          <a:p>
            <a:pPr marL="0" indent="0">
              <a:buNone/>
            </a:pPr>
            <a:r>
              <a:rPr lang="en-US" sz="2400" dirty="0"/>
              <a:t>Anode reaction: </a:t>
            </a:r>
            <a:r>
              <a:rPr lang="en-US" sz="2400" dirty="0" smtClean="0"/>
              <a:t>    Zn(s</a:t>
            </a:r>
            <a:r>
              <a:rPr lang="en-US" sz="2400" dirty="0"/>
              <a:t>) → Zn2+(</a:t>
            </a:r>
            <a:r>
              <a:rPr lang="en-US" sz="2400" dirty="0" err="1"/>
              <a:t>aq</a:t>
            </a:r>
            <a:r>
              <a:rPr lang="en-US" sz="2400" dirty="0"/>
              <a:t>) + </a:t>
            </a:r>
            <a:r>
              <a:rPr lang="en-US" sz="2400" dirty="0" smtClean="0"/>
              <a:t>2e-</a:t>
            </a:r>
          </a:p>
          <a:p>
            <a:pPr marL="0" indent="0">
              <a:buNone/>
            </a:pPr>
            <a:r>
              <a:rPr lang="en-US" sz="2400" dirty="0" smtClean="0"/>
              <a:t>Cathode </a:t>
            </a:r>
            <a:r>
              <a:rPr lang="en-US" sz="2400" dirty="0"/>
              <a:t>reaction: </a:t>
            </a:r>
            <a:r>
              <a:rPr lang="en-US" sz="2400" dirty="0" smtClean="0"/>
              <a:t>2NH4+(</a:t>
            </a:r>
            <a:r>
              <a:rPr lang="en-US" sz="2400" dirty="0" err="1"/>
              <a:t>aq</a:t>
            </a:r>
            <a:r>
              <a:rPr lang="en-US" sz="2400" dirty="0" smtClean="0"/>
              <a:t>)+2MnO2(s)+2e-→Mn2O3(s)+H2O(l</a:t>
            </a:r>
            <a:r>
              <a:rPr lang="en-US" sz="2400" dirty="0"/>
              <a:t>) </a:t>
            </a:r>
            <a:r>
              <a:rPr lang="en-US" sz="2400" dirty="0" smtClean="0"/>
              <a:t>+2NH3(</a:t>
            </a:r>
            <a:r>
              <a:rPr lang="en-US" sz="2400" dirty="0" err="1" smtClean="0"/>
              <a:t>aq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1600" b="1" dirty="0" smtClean="0"/>
              <a:t>Overall </a:t>
            </a:r>
            <a:r>
              <a:rPr lang="en-US" sz="1600" b="1" dirty="0"/>
              <a:t>(cell) </a:t>
            </a:r>
            <a:r>
              <a:rPr lang="en-US" sz="1600" b="1" dirty="0" smtClean="0"/>
              <a:t>reaction: </a:t>
            </a:r>
            <a:r>
              <a:rPr lang="en-US" sz="2400" dirty="0" smtClean="0"/>
              <a:t>Zn(s)+2NH4+(</a:t>
            </a:r>
            <a:r>
              <a:rPr lang="en-US" sz="2400" dirty="0" err="1"/>
              <a:t>aq</a:t>
            </a:r>
            <a:r>
              <a:rPr lang="en-US" sz="2400" dirty="0" smtClean="0"/>
              <a:t>)+2MnO2(s)→Zn2</a:t>
            </a:r>
            <a:r>
              <a:rPr lang="en-US" sz="2400" dirty="0"/>
              <a:t>+(</a:t>
            </a:r>
            <a:r>
              <a:rPr lang="en-US" sz="2400" dirty="0" err="1"/>
              <a:t>aq</a:t>
            </a:r>
            <a:r>
              <a:rPr lang="en-US" sz="2400" dirty="0" smtClean="0"/>
              <a:t>)+Mn2O3(s)+H2O(l</a:t>
            </a:r>
            <a:r>
              <a:rPr lang="en-US" sz="2400" dirty="0"/>
              <a:t>) + </a:t>
            </a:r>
            <a:r>
              <a:rPr lang="en-US" sz="2400" dirty="0" smtClean="0"/>
              <a:t>2NH3(</a:t>
            </a:r>
            <a:r>
              <a:rPr lang="en-US" sz="2400" dirty="0" err="1" smtClean="0"/>
              <a:t>aq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3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5" y="712434"/>
            <a:ext cx="6752493" cy="5371843"/>
          </a:xfrm>
        </p:spPr>
      </p:pic>
    </p:spTree>
    <p:extLst>
      <p:ext uri="{BB962C8B-B14F-4D97-AF65-F5344CB8AC3E}">
        <p14:creationId xmlns:p14="http://schemas.microsoft.com/office/powerpoint/2010/main" val="35927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11368454" cy="5719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After completing this unit, you will be able to: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explain electrochemistry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define electrical conductivity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explain metallic conductivity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distinguish between metallic and electrolytic conduction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distinguish between weak and strong electrolytes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describe </a:t>
            </a:r>
            <a:r>
              <a:rPr lang="en-US" sz="2400" dirty="0"/>
              <a:t>energy changes in chemical reactions;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describe </a:t>
            </a:r>
            <a:r>
              <a:rPr lang="en-US" sz="2400" dirty="0"/>
              <a:t>how a chemical reaction produces electric current and how electricity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brings about a chemical reaction in electrochemical cells;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develop </a:t>
            </a:r>
            <a:r>
              <a:rPr lang="en-US" sz="2400" dirty="0"/>
              <a:t>skills in writing the oxidation half-reaction, reduction half-reaction </a:t>
            </a:r>
          </a:p>
          <a:p>
            <a:pPr marL="0" indent="0">
              <a:buNone/>
            </a:pPr>
            <a:r>
              <a:rPr lang="en-US" sz="2400" dirty="0" smtClean="0"/>
              <a:t>     and </a:t>
            </a:r>
            <a:r>
              <a:rPr lang="en-US" sz="2400" dirty="0"/>
              <a:t>cell reaction for the electrolysis of molten electrolytes that occur in </a:t>
            </a:r>
            <a:r>
              <a:rPr lang="en-US" sz="2400" dirty="0" smtClean="0"/>
              <a:t>electrolytic </a:t>
            </a:r>
            <a:r>
              <a:rPr lang="en-US" sz="2400" dirty="0"/>
              <a:t>cells;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describe </a:t>
            </a:r>
            <a:r>
              <a:rPr lang="en-US" sz="2400" dirty="0"/>
              <a:t>the three types of Voltaic cells;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explain </a:t>
            </a:r>
            <a:r>
              <a:rPr lang="en-US" sz="2400" dirty="0"/>
              <a:t>the difference between electrolytic cells and voltaic cells 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demonstrate </a:t>
            </a:r>
            <a:r>
              <a:rPr lang="en-US" sz="2400" dirty="0"/>
              <a:t>scientific inquiry skills: observing, classifying, comparing and </a:t>
            </a:r>
          </a:p>
          <a:p>
            <a:pPr marL="0" indent="0">
              <a:buNone/>
            </a:pPr>
            <a:r>
              <a:rPr lang="en-US" sz="2400" dirty="0" smtClean="0"/>
              <a:t>       contrasting, inferring, predicting, communicating, measuring, asking questions,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33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069"/>
            <a:ext cx="10515600" cy="579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B. Secondary Cells </a:t>
            </a:r>
          </a:p>
          <a:p>
            <a:pPr marL="0" indent="0">
              <a:buNone/>
            </a:pPr>
            <a:r>
              <a:rPr lang="en-US" sz="2000" dirty="0" smtClean="0"/>
              <a:t>Secondary cells are voltaic cells that are rechargeable since the reactions taking place </a:t>
            </a:r>
          </a:p>
          <a:p>
            <a:pPr marL="0" indent="0">
              <a:buNone/>
            </a:pPr>
            <a:r>
              <a:rPr lang="en-US" sz="2000" dirty="0" smtClean="0"/>
              <a:t>in them are reversible. Example; Lead Storage Battery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 single lead-storage cell delivers 2 volts.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Therefore, a 12 V battery contains six cells connected in series. </a:t>
            </a:r>
          </a:p>
          <a:p>
            <a:pPr marL="0" indent="0">
              <a:buNone/>
            </a:pPr>
            <a:r>
              <a:rPr lang="en-US" sz="2000" dirty="0" smtClean="0"/>
              <a:t>When a lead-storage battery is in operation (on discharge), the following reactions </a:t>
            </a:r>
          </a:p>
          <a:p>
            <a:pPr marL="0" indent="0">
              <a:buNone/>
            </a:pPr>
            <a:r>
              <a:rPr lang="en-US" sz="2000" dirty="0" smtClean="0"/>
              <a:t>occur at the electrodes: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8" y="3402624"/>
            <a:ext cx="7552593" cy="22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69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069"/>
            <a:ext cx="9501554" cy="615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lead storage battery is the </a:t>
            </a:r>
          </a:p>
          <a:p>
            <a:pPr marL="0" indent="0">
              <a:buNone/>
            </a:pPr>
            <a:r>
              <a:rPr lang="en-US" sz="1800" dirty="0"/>
              <a:t>common automobile battery that usually delivers either 6 or 12 volts, depending on </a:t>
            </a:r>
            <a:r>
              <a:rPr lang="en-US" sz="1800" dirty="0" smtClean="0"/>
              <a:t>the </a:t>
            </a:r>
            <a:r>
              <a:rPr lang="en-US" sz="1800" dirty="0"/>
              <a:t>number of cells used in its construction.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inside of this Voltaic cell consists of </a:t>
            </a:r>
            <a:r>
              <a:rPr lang="en-US" sz="1800" dirty="0" smtClean="0"/>
              <a:t>electrodes </a:t>
            </a:r>
            <a:r>
              <a:rPr lang="en-US" sz="1800" dirty="0"/>
              <a:t>of lead alloy grids; one electrode is packed with a spongy lead to form </a:t>
            </a:r>
            <a:r>
              <a:rPr lang="en-US" sz="1800" dirty="0" smtClean="0"/>
              <a:t>the </a:t>
            </a:r>
            <a:r>
              <a:rPr lang="en-US" sz="1800" dirty="0"/>
              <a:t>anode, and the other electrode is packed with lead (IV) oxide to form the </a:t>
            </a:r>
            <a:r>
              <a:rPr lang="en-US" sz="1800" dirty="0" smtClean="0"/>
              <a:t>cathode.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(see Figure 4.9). Both are bathed in an aqueous solution of 35% sulfuric acid, </a:t>
            </a:r>
            <a:r>
              <a:rPr lang="en-US" sz="1800" dirty="0" smtClean="0"/>
              <a:t>H2SO4.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 single lead-storage cell delivers 2 volts. Therefore, a 12 V battery contains six cells </a:t>
            </a:r>
            <a:r>
              <a:rPr lang="en-US" sz="1800" dirty="0" smtClean="0"/>
              <a:t>connected </a:t>
            </a:r>
            <a:r>
              <a:rPr lang="en-US" sz="1800" dirty="0"/>
              <a:t>in </a:t>
            </a:r>
            <a:r>
              <a:rPr lang="en-US" sz="1800" dirty="0" smtClean="0"/>
              <a:t>series(Figure </a:t>
            </a:r>
            <a:r>
              <a:rPr lang="en-US" sz="1800" dirty="0"/>
              <a:t>4.9).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65" y="3327888"/>
            <a:ext cx="6145823" cy="27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2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977"/>
            <a:ext cx="10266485" cy="61809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When a lead-storage battery is in operation (on discharge), the following reactions </a:t>
            </a:r>
            <a:r>
              <a:rPr lang="en-US" dirty="0" smtClean="0"/>
              <a:t>occur </a:t>
            </a:r>
            <a:r>
              <a:rPr lang="en-US" dirty="0"/>
              <a:t>at the electrodes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Anode reaction: </a:t>
            </a:r>
            <a:r>
              <a:rPr lang="en-US" dirty="0" err="1"/>
              <a:t>Pb</a:t>
            </a:r>
            <a:r>
              <a:rPr lang="en-US" dirty="0"/>
              <a:t>(s) + </a:t>
            </a:r>
            <a:r>
              <a:rPr lang="en-US" dirty="0" smtClean="0"/>
              <a:t>SO42-</a:t>
            </a:r>
            <a:r>
              <a:rPr lang="en-US" dirty="0"/>
              <a:t>(</a:t>
            </a:r>
            <a:r>
              <a:rPr lang="en-US" dirty="0" err="1"/>
              <a:t>aq</a:t>
            </a:r>
            <a:r>
              <a:rPr lang="en-US" dirty="0"/>
              <a:t>) → </a:t>
            </a:r>
            <a:r>
              <a:rPr lang="en-US" dirty="0" smtClean="0"/>
              <a:t>PbSO4(s</a:t>
            </a:r>
            <a:r>
              <a:rPr lang="en-US" dirty="0"/>
              <a:t>) + </a:t>
            </a:r>
            <a:r>
              <a:rPr lang="en-US" dirty="0" smtClean="0"/>
              <a:t>2e-</a:t>
            </a:r>
          </a:p>
          <a:p>
            <a:pPr marL="0" indent="0">
              <a:buNone/>
            </a:pPr>
            <a:r>
              <a:rPr lang="en-US" dirty="0" smtClean="0"/>
              <a:t>Cathode </a:t>
            </a:r>
            <a:r>
              <a:rPr lang="en-US" dirty="0"/>
              <a:t>reaction: </a:t>
            </a:r>
            <a:r>
              <a:rPr lang="en-US" dirty="0" smtClean="0"/>
              <a:t>PbO2(s</a:t>
            </a:r>
            <a:r>
              <a:rPr lang="en-US" dirty="0"/>
              <a:t>) + 4H+(</a:t>
            </a:r>
            <a:r>
              <a:rPr lang="en-US" dirty="0" err="1"/>
              <a:t>aq</a:t>
            </a:r>
            <a:r>
              <a:rPr lang="en-US" dirty="0"/>
              <a:t>) + </a:t>
            </a:r>
            <a:r>
              <a:rPr lang="en-US" dirty="0" smtClean="0"/>
              <a:t>SO42-</a:t>
            </a:r>
            <a:r>
              <a:rPr lang="en-US" dirty="0"/>
              <a:t>(</a:t>
            </a:r>
            <a:r>
              <a:rPr lang="en-US" dirty="0" err="1"/>
              <a:t>aq</a:t>
            </a:r>
            <a:r>
              <a:rPr lang="en-US" dirty="0"/>
              <a:t>) + 2e- → </a:t>
            </a:r>
            <a:r>
              <a:rPr lang="en-US" dirty="0" smtClean="0"/>
              <a:t>PbSO4(s</a:t>
            </a:r>
            <a:r>
              <a:rPr lang="en-US" dirty="0"/>
              <a:t>) + </a:t>
            </a:r>
            <a:r>
              <a:rPr lang="en-US" dirty="0" smtClean="0"/>
              <a:t>2H2O(l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Overall (cell) reaction: </a:t>
            </a:r>
            <a:r>
              <a:rPr lang="en-US" dirty="0" err="1"/>
              <a:t>Pb</a:t>
            </a:r>
            <a:r>
              <a:rPr lang="en-US" dirty="0"/>
              <a:t>(s) + </a:t>
            </a:r>
            <a:r>
              <a:rPr lang="en-US" dirty="0" smtClean="0"/>
              <a:t>PbO2(s</a:t>
            </a:r>
            <a:r>
              <a:rPr lang="en-US" dirty="0"/>
              <a:t>) + 4H+(</a:t>
            </a:r>
            <a:r>
              <a:rPr lang="en-US" dirty="0" err="1"/>
              <a:t>aq</a:t>
            </a:r>
            <a:r>
              <a:rPr lang="en-US" dirty="0"/>
              <a:t>) + </a:t>
            </a:r>
            <a:r>
              <a:rPr lang="en-US" dirty="0" smtClean="0"/>
              <a:t>2SO42-</a:t>
            </a:r>
            <a:r>
              <a:rPr lang="en-US" dirty="0"/>
              <a:t>(</a:t>
            </a:r>
            <a:r>
              <a:rPr lang="en-US" dirty="0" err="1"/>
              <a:t>aq</a:t>
            </a:r>
            <a:r>
              <a:rPr lang="en-US" dirty="0"/>
              <a:t>) → </a:t>
            </a:r>
            <a:r>
              <a:rPr lang="en-US" dirty="0" smtClean="0"/>
              <a:t>2PbSO4(s</a:t>
            </a:r>
            <a:r>
              <a:rPr lang="en-US" dirty="0"/>
              <a:t>) + </a:t>
            </a:r>
            <a:r>
              <a:rPr lang="en-US" dirty="0" smtClean="0"/>
              <a:t>2H2O(l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the electrode reactions it can be noticed that </a:t>
            </a:r>
            <a:r>
              <a:rPr lang="en-US" dirty="0" smtClean="0"/>
              <a:t>PbSO4 is </a:t>
            </a:r>
            <a:r>
              <a:rPr lang="en-US" dirty="0"/>
              <a:t>produced at both </a:t>
            </a:r>
            <a:r>
              <a:rPr lang="en-US" dirty="0" smtClean="0"/>
              <a:t>electrodes</a:t>
            </a:r>
            <a:r>
              <a:rPr lang="en-US" dirty="0"/>
              <a:t>. Lead-storage battery, as a secondary cell, is rechargeable when it runs </a:t>
            </a:r>
            <a:r>
              <a:rPr lang="en-US" dirty="0" smtClean="0"/>
              <a:t>down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electrode reactions can be reversed by applying a potential across the </a:t>
            </a:r>
            <a:r>
              <a:rPr lang="en-US" dirty="0" smtClean="0"/>
              <a:t>electrodes </a:t>
            </a:r>
            <a:r>
              <a:rPr lang="en-US" dirty="0"/>
              <a:t>that is slightly larger than that which the battery can deliver.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reaction </a:t>
            </a:r>
            <a:r>
              <a:rPr lang="en-US" dirty="0" smtClean="0"/>
              <a:t>that </a:t>
            </a:r>
            <a:r>
              <a:rPr lang="en-US" dirty="0"/>
              <a:t>takes place on recharging a lead storage battery is given by the following </a:t>
            </a:r>
            <a:r>
              <a:rPr lang="en-US" dirty="0" smtClean="0"/>
              <a:t>equation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2PbSO4(s</a:t>
            </a:r>
            <a:r>
              <a:rPr lang="en-US" dirty="0"/>
              <a:t>) + </a:t>
            </a:r>
            <a:r>
              <a:rPr lang="en-US" dirty="0" smtClean="0"/>
              <a:t>2H2O(l</a:t>
            </a:r>
            <a:r>
              <a:rPr lang="en-US" dirty="0"/>
              <a:t>) → </a:t>
            </a:r>
            <a:r>
              <a:rPr lang="en-US" dirty="0" err="1"/>
              <a:t>Pb</a:t>
            </a:r>
            <a:r>
              <a:rPr lang="en-US" dirty="0"/>
              <a:t>(s) + </a:t>
            </a:r>
            <a:r>
              <a:rPr lang="en-US" dirty="0" smtClean="0"/>
              <a:t>PbO2(s</a:t>
            </a:r>
            <a:r>
              <a:rPr lang="en-US" dirty="0"/>
              <a:t>) + </a:t>
            </a:r>
            <a:r>
              <a:rPr lang="en-US" dirty="0" smtClean="0"/>
              <a:t>2H2SO4(</a:t>
            </a:r>
            <a:r>
              <a:rPr lang="en-US" dirty="0" err="1" smtClean="0"/>
              <a:t>aq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</a:t>
            </a:r>
            <a:r>
              <a:rPr lang="en-US" dirty="0"/>
              <a:t>: The electrode that served as anode during discharging (use) is forced to behave </a:t>
            </a:r>
            <a:r>
              <a:rPr lang="en-US" dirty="0" smtClean="0"/>
              <a:t>as </a:t>
            </a:r>
            <a:r>
              <a:rPr lang="en-US" dirty="0"/>
              <a:t>cathode during recharging.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Consequently</a:t>
            </a:r>
            <a:r>
              <a:rPr lang="en-US" dirty="0"/>
              <a:t>, the direction of the electron flow that </a:t>
            </a:r>
            <a:r>
              <a:rPr lang="en-US" dirty="0" smtClean="0"/>
              <a:t>was </a:t>
            </a:r>
            <a:r>
              <a:rPr lang="en-US" dirty="0"/>
              <a:t>from left (</a:t>
            </a:r>
            <a:r>
              <a:rPr lang="en-US" dirty="0" err="1"/>
              <a:t>Pb</a:t>
            </a:r>
            <a:r>
              <a:rPr lang="en-US" dirty="0"/>
              <a:t> = anode) to right </a:t>
            </a:r>
            <a:r>
              <a:rPr lang="en-US" dirty="0" smtClean="0"/>
              <a:t>(PbO2= </a:t>
            </a:r>
            <a:r>
              <a:rPr lang="en-US" dirty="0"/>
              <a:t>cathode) is changed to right (</a:t>
            </a:r>
            <a:r>
              <a:rPr lang="en-US" dirty="0" smtClean="0"/>
              <a:t>PbO2= anode</a:t>
            </a:r>
            <a:r>
              <a:rPr lang="en-US" dirty="0"/>
              <a:t>) to left (</a:t>
            </a:r>
            <a:r>
              <a:rPr lang="en-US" dirty="0" err="1"/>
              <a:t>Pb</a:t>
            </a:r>
            <a:r>
              <a:rPr lang="en-US" dirty="0"/>
              <a:t> </a:t>
            </a:r>
            <a:r>
              <a:rPr lang="en-US" dirty="0" smtClean="0"/>
              <a:t>=cathode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Oxidation </a:t>
            </a:r>
            <a:r>
              <a:rPr lang="en-US" dirty="0"/>
              <a:t>always takes place at anode and reduction </a:t>
            </a:r>
            <a:r>
              <a:rPr lang="en-US" dirty="0" smtClean="0"/>
              <a:t>at </a:t>
            </a:r>
            <a:r>
              <a:rPr lang="en-US" dirty="0"/>
              <a:t>cathode. The direction of electron flow is always from anode to cathode.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8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5462"/>
            <a:ext cx="10515600" cy="5561501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QUESTIONS </a:t>
            </a:r>
          </a:p>
          <a:p>
            <a:pPr marL="0" indent="0">
              <a:buNone/>
            </a:pPr>
            <a:r>
              <a:rPr lang="en-US" dirty="0" smtClean="0"/>
              <a:t>1. What is the purpose of the salt bridge in Figure 3.3? </a:t>
            </a:r>
          </a:p>
          <a:p>
            <a:pPr marL="0" indent="0">
              <a:buNone/>
            </a:pPr>
            <a:r>
              <a:rPr lang="en-US" dirty="0" smtClean="0"/>
              <a:t>2. What are the differences between voltaic cells and electrolytic cells? </a:t>
            </a:r>
          </a:p>
          <a:p>
            <a:pPr marL="0" indent="0">
              <a:buNone/>
            </a:pPr>
            <a:r>
              <a:rPr lang="en-US" dirty="0" smtClean="0"/>
              <a:t>3. What are the differences between Primary and secondary cell? 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A lead-storage buttery is an example of ____</a:t>
            </a:r>
          </a:p>
          <a:p>
            <a:pPr marL="0" indent="0">
              <a:buNone/>
            </a:pPr>
            <a:r>
              <a:rPr lang="en-US" dirty="0" smtClean="0"/>
              <a:t>        a</a:t>
            </a:r>
            <a:r>
              <a:rPr lang="en-US" dirty="0"/>
              <a:t>. a an electrolytic cell called secondary cell</a:t>
            </a:r>
          </a:p>
          <a:p>
            <a:pPr marL="0" indent="0">
              <a:buNone/>
            </a:pPr>
            <a:r>
              <a:rPr lang="en-US" dirty="0" smtClean="0"/>
              <a:t>        b</a:t>
            </a:r>
            <a:r>
              <a:rPr lang="en-US" dirty="0"/>
              <a:t>. a galvanic cell called secondary cell</a:t>
            </a:r>
          </a:p>
          <a:p>
            <a:pPr marL="0" indent="0">
              <a:buNone/>
            </a:pPr>
            <a:r>
              <a:rPr lang="en-US" dirty="0" smtClean="0"/>
              <a:t>        c</a:t>
            </a:r>
            <a:r>
              <a:rPr lang="en-US" dirty="0"/>
              <a:t>. a rechargeable electrolytic cell called secondary cell</a:t>
            </a:r>
          </a:p>
          <a:p>
            <a:pPr marL="0" indent="0">
              <a:buNone/>
            </a:pPr>
            <a:r>
              <a:rPr lang="en-US" dirty="0" smtClean="0"/>
              <a:t>       d</a:t>
            </a:r>
            <a:r>
              <a:rPr lang="en-US" dirty="0"/>
              <a:t>. only b and c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How do you know if an electrode is a cathode or an anode in voltaic cells and </a:t>
            </a:r>
            <a:r>
              <a:rPr lang="en-US" dirty="0" smtClean="0"/>
              <a:t>in </a:t>
            </a:r>
            <a:r>
              <a:rPr lang="en-US" dirty="0"/>
              <a:t>electrolytic cells?</a:t>
            </a:r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/>
              <a:t>Can you suggest why positive and negative ions are named as cations and </a:t>
            </a:r>
            <a:r>
              <a:rPr lang="en-US" dirty="0" smtClean="0"/>
              <a:t>anions </a:t>
            </a:r>
            <a:r>
              <a:rPr lang="en-US" dirty="0"/>
              <a:t>respectively?</a:t>
            </a:r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/>
              <a:t>Distinguish between Voltaic cells and electrolytic cells.</a:t>
            </a:r>
          </a:p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dirty="0"/>
              <a:t>During electrolysis of fused </a:t>
            </a:r>
            <a:r>
              <a:rPr lang="en-US" dirty="0" smtClean="0"/>
              <a:t>PbBr2,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Which ions are responsible for the conduction of electricity through the </a:t>
            </a:r>
            <a:r>
              <a:rPr lang="en-US" dirty="0" smtClean="0"/>
              <a:t>molten </a:t>
            </a:r>
            <a:r>
              <a:rPr lang="en-US" dirty="0"/>
              <a:t>salt?</a:t>
            </a:r>
          </a:p>
          <a:p>
            <a:pPr marL="0" indent="0">
              <a:buNone/>
            </a:pPr>
            <a:r>
              <a:rPr lang="en-US" dirty="0"/>
              <a:t>b. What half-cell reactions occur at the anode and cathode?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END OF CHAPTER-4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</a:t>
            </a:r>
            <a:r>
              <a:rPr lang="en-US" sz="8000" dirty="0" smtClean="0"/>
              <a:t>THANK YOU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476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6331"/>
            <a:ext cx="9281746" cy="5640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5"/>
                </a:solidFill>
              </a:rPr>
              <a:t>4</a:t>
            </a:r>
            <a:r>
              <a:rPr lang="en-US" sz="2900" b="1" dirty="0" smtClean="0">
                <a:solidFill>
                  <a:schemeClr val="accent5"/>
                </a:solidFill>
              </a:rPr>
              <a:t>.1. Electrochemistry:  </a:t>
            </a:r>
            <a:r>
              <a:rPr lang="en-US" sz="2400" dirty="0" smtClean="0"/>
              <a:t>is a field of chemistry that deals with the interconversion of electrical energy and chemical energy.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accent5"/>
                </a:solidFill>
              </a:rPr>
              <a:t>Electrochemistry: </a:t>
            </a:r>
            <a:r>
              <a:rPr lang="en-US" sz="2400" dirty="0" smtClean="0"/>
              <a:t>studies how chemical reactions produce electricity and how electricity is used to bring about chemical reactions in electrochemical cells.</a:t>
            </a:r>
          </a:p>
          <a:p>
            <a:pPr marL="0" indent="0">
              <a:buNone/>
            </a:pPr>
            <a:r>
              <a:rPr lang="en-US" sz="2900" dirty="0" smtClean="0"/>
              <a:t>The devices that convert chemical energy to electrical energy or electrical energy to chemical energy are called </a:t>
            </a:r>
            <a:r>
              <a:rPr lang="en-US" sz="2400" b="1" dirty="0" smtClean="0">
                <a:solidFill>
                  <a:srgbClr val="FF0000"/>
                </a:solidFill>
              </a:rPr>
              <a:t>electrochemical cells. </a:t>
            </a:r>
          </a:p>
          <a:p>
            <a:pPr marL="0" indent="0">
              <a:buNone/>
            </a:pPr>
            <a:r>
              <a:rPr lang="en-US" sz="2900" dirty="0" smtClean="0"/>
              <a:t>These cells can be classified as: </a:t>
            </a:r>
          </a:p>
          <a:p>
            <a:pPr marL="0" indent="0">
              <a:buNone/>
            </a:pPr>
            <a:r>
              <a:rPr lang="en-US" sz="2900" dirty="0" smtClean="0"/>
              <a:t>electrolytic cells and </a:t>
            </a:r>
            <a:r>
              <a:rPr lang="en-US" sz="2900" dirty="0" smtClean="0">
                <a:solidFill>
                  <a:srgbClr val="7030A0"/>
                </a:solidFill>
              </a:rPr>
              <a:t>galvanic </a:t>
            </a:r>
            <a:r>
              <a:rPr lang="en-US" sz="2900" dirty="0" smtClean="0"/>
              <a:t>or </a:t>
            </a:r>
            <a:r>
              <a:rPr lang="en-US" sz="2900" dirty="0" smtClean="0">
                <a:solidFill>
                  <a:srgbClr val="FF0000"/>
                </a:solidFill>
              </a:rPr>
              <a:t>voltaic cells. </a:t>
            </a:r>
          </a:p>
          <a:p>
            <a:pPr marL="0" indent="0">
              <a:buNone/>
            </a:pPr>
            <a:endParaRPr lang="en-US" sz="29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138"/>
            <a:ext cx="6151686" cy="3393831"/>
          </a:xfrm>
        </p:spPr>
        <p:txBody>
          <a:bodyPr/>
          <a:lstStyle/>
          <a:p>
            <a:r>
              <a:rPr lang="en-US" b="1" dirty="0" smtClean="0"/>
              <a:t>Electrical conductivity</a:t>
            </a:r>
            <a:r>
              <a:rPr lang="en-US" dirty="0" smtClean="0"/>
              <a:t>: is the capacity of a substance to transmit electricity. </a:t>
            </a:r>
          </a:p>
          <a:p>
            <a:r>
              <a:rPr lang="en-US" dirty="0" smtClean="0"/>
              <a:t>The materials that allow the passage of electricity through them are called </a:t>
            </a:r>
            <a:r>
              <a:rPr lang="en-US" b="1" dirty="0" smtClean="0"/>
              <a:t>electrical conductors</a:t>
            </a:r>
            <a:r>
              <a:rPr lang="en-US" dirty="0" smtClean="0"/>
              <a:t>. Eg Ag(silver)best.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Conductivity apparatus: </a:t>
            </a:r>
            <a:r>
              <a:rPr lang="en-US" dirty="0" smtClean="0"/>
              <a:t>is used to test the conductivity of the substance. </a:t>
            </a:r>
          </a:p>
        </p:txBody>
      </p:sp>
    </p:spTree>
    <p:extLst>
      <p:ext uri="{BB962C8B-B14F-4D97-AF65-F5344CB8AC3E}">
        <p14:creationId xmlns:p14="http://schemas.microsoft.com/office/powerpoint/2010/main" val="211644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The components of the apparatus are: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69" y="1415562"/>
            <a:ext cx="5336931" cy="4424313"/>
          </a:xfrm>
        </p:spPr>
      </p:pic>
    </p:spTree>
    <p:extLst>
      <p:ext uri="{BB962C8B-B14F-4D97-AF65-F5344CB8AC3E}">
        <p14:creationId xmlns:p14="http://schemas.microsoft.com/office/powerpoint/2010/main" val="177037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09" y="351692"/>
            <a:ext cx="9396046" cy="615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000" b="1" u="sng" dirty="0" smtClean="0"/>
              <a:t>Electrical conductivity</a:t>
            </a:r>
            <a:r>
              <a:rPr lang="en-US" sz="2000" b="1" dirty="0" smtClean="0"/>
              <a:t>: </a:t>
            </a:r>
            <a:r>
              <a:rPr lang="en-US" sz="2000" dirty="0" smtClean="0"/>
              <a:t>is the ability of substances to conduct electricity.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It can be classified as metallic conductivity or electrolytic conductivity. </a:t>
            </a:r>
          </a:p>
          <a:p>
            <a:pPr marL="0" indent="0">
              <a:buNone/>
            </a:pPr>
            <a:r>
              <a:rPr lang="en-US" sz="2000" b="1" dirty="0" smtClean="0"/>
              <a:t>A. Metallic conductivity </a:t>
            </a:r>
          </a:p>
          <a:p>
            <a:pPr marL="0" indent="0">
              <a:buNone/>
            </a:pPr>
            <a:r>
              <a:rPr lang="en-US" sz="2000" dirty="0" smtClean="0"/>
              <a:t>Metallic conductivity refers to the transmission of electric current through metals. </a:t>
            </a:r>
          </a:p>
          <a:p>
            <a:pPr marL="0" indent="0">
              <a:buNone/>
            </a:pPr>
            <a:r>
              <a:rPr lang="en-US" sz="2000" dirty="0" smtClean="0"/>
              <a:t>because metals have </a:t>
            </a:r>
            <a:r>
              <a:rPr lang="en-US" sz="2000" dirty="0" smtClean="0">
                <a:solidFill>
                  <a:srgbClr val="FF0000"/>
                </a:solidFill>
              </a:rPr>
              <a:t>free electrons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B0F0"/>
                </a:solidFill>
              </a:rPr>
              <a:t>mobile electrons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delocalized electrons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The charge carriers in metallic conduction are </a:t>
            </a:r>
            <a:r>
              <a:rPr lang="en-US" sz="2000" b="1" dirty="0" smtClean="0">
                <a:solidFill>
                  <a:schemeClr val="accent1"/>
                </a:solidFill>
              </a:rPr>
              <a:t>electrons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Hence, metallic conductivity is also called </a:t>
            </a:r>
            <a:r>
              <a:rPr lang="en-US" sz="2000" b="1" dirty="0" smtClean="0">
                <a:solidFill>
                  <a:srgbClr val="FF0000"/>
                </a:solidFill>
              </a:rPr>
              <a:t>electronic conductivity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83" y="3560885"/>
            <a:ext cx="5161085" cy="25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62777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B. Electrolytic conductivity </a:t>
            </a:r>
          </a:p>
          <a:p>
            <a:pPr marL="0" indent="0">
              <a:buNone/>
            </a:pPr>
            <a:r>
              <a:rPr lang="en-US" dirty="0"/>
              <a:t>Electrolytes are substances that transmit electricity in a molten state or in aqueous solution. </a:t>
            </a:r>
          </a:p>
          <a:p>
            <a:pPr marL="0" indent="0">
              <a:buNone/>
            </a:pPr>
            <a:r>
              <a:rPr lang="en-US" dirty="0"/>
              <a:t>Based on their degree of ionization or the extent to which they produce anions and captions, electrolytes can be classified as strong electrolytes or weak electrolytes.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390894"/>
            <a:ext cx="9526" cy="7621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3055981"/>
            <a:ext cx="7491046" cy="33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0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9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322"/>
            <a:ext cx="10515600" cy="54512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Strong electrolytes: </a:t>
            </a:r>
            <a:r>
              <a:rPr lang="en-US" sz="1800" dirty="0" smtClean="0"/>
              <a:t>ionize almost completely in aqueous solutions.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Strong electrolytes: </a:t>
            </a:r>
            <a:r>
              <a:rPr lang="en-US" sz="1800" dirty="0" smtClean="0"/>
              <a:t>ionize almost completely in aqueous solutions. </a:t>
            </a:r>
          </a:p>
          <a:p>
            <a:pPr marL="0" indent="0">
              <a:buNone/>
            </a:pPr>
            <a:r>
              <a:rPr lang="en-US" sz="1800" dirty="0" smtClean="0"/>
              <a:t>      Example: Strong acid and Strong base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0070C0"/>
                </a:solidFill>
              </a:rPr>
              <a:t>Weak electrolytes: </a:t>
            </a:r>
            <a:r>
              <a:rPr lang="en-US" sz="1800" dirty="0" smtClean="0"/>
              <a:t>ionize only slightly in aqueous solutions. </a:t>
            </a:r>
          </a:p>
          <a:p>
            <a:pPr marL="0" indent="0">
              <a:buNone/>
            </a:pPr>
            <a:r>
              <a:rPr lang="en-US" sz="1800" dirty="0" smtClean="0"/>
              <a:t>       Example: Weak acid and Weak base </a:t>
            </a:r>
          </a:p>
          <a:p>
            <a:pPr marL="0" indent="0">
              <a:buNone/>
            </a:pPr>
            <a:r>
              <a:rPr lang="en-US" sz="1800" dirty="0" smtClean="0"/>
              <a:t>When electrical potential is applied through an electrolyte solution,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The positive ions (cations)move in one direction and the negative ions      (anions) move in the opposite direction.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This movement of ions through the electrolyte, brought about by the application of electricity, is called electrolytic conductivity.</a:t>
            </a:r>
          </a:p>
          <a:p>
            <a:pPr marL="0" indent="0">
              <a:buNone/>
            </a:pPr>
            <a:r>
              <a:rPr lang="en-US" sz="1800" dirty="0" smtClean="0"/>
              <a:t>Hence, the charge-carriers in electrolytic conductivity are ions. (anions and cations).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Non-electrolytes:</a:t>
            </a:r>
            <a:r>
              <a:rPr lang="en-US" sz="1800" dirty="0" smtClean="0"/>
              <a:t> are the substances that do not transmit electricity either in solution or in a molten state. </a:t>
            </a:r>
          </a:p>
          <a:p>
            <a:pPr marL="0" indent="0">
              <a:buNone/>
            </a:pPr>
            <a:r>
              <a:rPr lang="en-US" sz="1800" dirty="0" smtClean="0"/>
              <a:t>      Example: sugar, ethanol, oil, benzene, and liquid nitrogen.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7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691"/>
            <a:ext cx="8543192" cy="6242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Non-metals</a:t>
            </a:r>
            <a:r>
              <a:rPr lang="en-US" dirty="0"/>
              <a:t> are generally non-conductors of electricity, because they do not have </a:t>
            </a:r>
            <a:r>
              <a:rPr lang="en-US" dirty="0" smtClean="0"/>
              <a:t>freely </a:t>
            </a:r>
            <a:r>
              <a:rPr lang="en-US" dirty="0"/>
              <a:t>moving electrons. </a:t>
            </a:r>
            <a:r>
              <a:rPr lang="en-US" b="1" dirty="0" smtClean="0"/>
              <a:t>Graphite:</a:t>
            </a:r>
            <a:r>
              <a:rPr lang="en-US" dirty="0" smtClean="0"/>
              <a:t> </a:t>
            </a:r>
            <a:r>
              <a:rPr lang="en-US" dirty="0"/>
              <a:t>is a form of carbon in which the carbon atoms are </a:t>
            </a:r>
            <a:r>
              <a:rPr lang="en-US" dirty="0" smtClean="0"/>
              <a:t>bonded </a:t>
            </a:r>
            <a:r>
              <a:rPr lang="en-US" dirty="0"/>
              <a:t>in trigonal planar fashion to the three other carbon atoms, to form </a:t>
            </a:r>
            <a:r>
              <a:rPr lang="en-US" dirty="0" smtClean="0"/>
              <a:t>inter-connected </a:t>
            </a:r>
            <a:r>
              <a:rPr lang="en-US" dirty="0"/>
              <a:t>hexagonal rings, as shown in Figure 4.4. Electrons move freely through the </a:t>
            </a:r>
            <a:r>
              <a:rPr lang="en-US" dirty="0" smtClean="0"/>
              <a:t>hexagonal </a:t>
            </a:r>
            <a:r>
              <a:rPr lang="en-US" dirty="0"/>
              <a:t>layers, making graphite a good conductor of electricity.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15" y="3411415"/>
            <a:ext cx="5627077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9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2282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  The components of the apparatus are: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62</cp:revision>
  <dcterms:created xsi:type="dcterms:W3CDTF">2024-04-26T12:57:51Z</dcterms:created>
  <dcterms:modified xsi:type="dcterms:W3CDTF">2024-05-15T12:57:52Z</dcterms:modified>
</cp:coreProperties>
</file>