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68" r:id="rId2"/>
    <p:sldId id="498" r:id="rId3"/>
    <p:sldId id="501" r:id="rId4"/>
    <p:sldId id="499" r:id="rId5"/>
    <p:sldId id="529" r:id="rId6"/>
    <p:sldId id="502" r:id="rId7"/>
    <p:sldId id="530" r:id="rId8"/>
    <p:sldId id="531" r:id="rId9"/>
    <p:sldId id="532" r:id="rId10"/>
    <p:sldId id="533" r:id="rId11"/>
    <p:sldId id="535" r:id="rId12"/>
    <p:sldId id="536" r:id="rId13"/>
    <p:sldId id="537" r:id="rId14"/>
    <p:sldId id="539" r:id="rId15"/>
    <p:sldId id="538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50" r:id="rId25"/>
    <p:sldId id="548" r:id="rId26"/>
    <p:sldId id="551" r:id="rId27"/>
    <p:sldId id="552" r:id="rId28"/>
    <p:sldId id="553" r:id="rId29"/>
    <p:sldId id="554" r:id="rId30"/>
    <p:sldId id="555" r:id="rId31"/>
    <p:sldId id="556" r:id="rId32"/>
    <p:sldId id="557" r:id="rId33"/>
    <p:sldId id="558" r:id="rId34"/>
    <p:sldId id="264" r:id="rId3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86369"/>
  </p:normalViewPr>
  <p:slideViewPr>
    <p:cSldViewPr snapToGrid="0">
      <p:cViewPr varScale="1">
        <p:scale>
          <a:sx n="79" d="100"/>
          <a:sy n="79" d="100"/>
        </p:scale>
        <p:origin x="114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Daniel Garzón Guerrero" userId="fe325f0a-239c-452b-a9ba-57b27abdcc6e" providerId="ADAL" clId="{FB101446-9E67-484C-B54D-4A5C2B815178}"/>
    <pc:docChg chg="modSld">
      <pc:chgData name="Cristhian Daniel Garzón Guerrero" userId="fe325f0a-239c-452b-a9ba-57b27abdcc6e" providerId="ADAL" clId="{FB101446-9E67-484C-B54D-4A5C2B815178}" dt="2022-10-19T23:33:20.397" v="0" actId="732"/>
      <pc:docMkLst>
        <pc:docMk/>
      </pc:docMkLst>
      <pc:sldChg chg="modSp mod">
        <pc:chgData name="Cristhian Daniel Garzón Guerrero" userId="fe325f0a-239c-452b-a9ba-57b27abdcc6e" providerId="ADAL" clId="{FB101446-9E67-484C-B54D-4A5C2B815178}" dt="2022-10-19T23:33:20.397" v="0" actId="732"/>
        <pc:sldMkLst>
          <pc:docMk/>
          <pc:sldMk cId="2048745988" sldId="522"/>
        </pc:sldMkLst>
        <pc:picChg chg="mod modCrop">
          <ac:chgData name="Cristhian Daniel Garzón Guerrero" userId="fe325f0a-239c-452b-a9ba-57b27abdcc6e" providerId="ADAL" clId="{FB101446-9E67-484C-B54D-4A5C2B815178}" dt="2022-10-19T23:33:20.397" v="0" actId="732"/>
          <ac:picMkLst>
            <pc:docMk/>
            <pc:sldMk cId="2048745988" sldId="522"/>
            <ac:picMk id="3" creationId="{EA97DC05-4A6B-3E0B-D2C7-E6FB8FE7B9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33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02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23/11/2022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5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topie.io/" TargetMode="External"/><Relationship Id="rId3" Type="http://schemas.openxmlformats.org/officeDocument/2006/relationships/hyperlink" Target="https://www.ingenioempresa.com/matriz-foda/#Paso_2_Definiendo_amenazas" TargetMode="External"/><Relationship Id="rId7" Type="http://schemas.openxmlformats.org/officeDocument/2006/relationships/hyperlink" Target="https://neetwork.com/wp-content/uploads/2019/10/que-es-la-negociacion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ejemplos.co/verbos-para-objetivos-generales-y-especificos/" TargetMode="External"/><Relationship Id="rId11" Type="http://schemas.openxmlformats.org/officeDocument/2006/relationships/hyperlink" Target="https://www.ingenioempresa.com/mapa-de-empatia/" TargetMode="External"/><Relationship Id="rId5" Type="http://schemas.openxmlformats.org/officeDocument/2006/relationships/hyperlink" Target="https://www.ingenioempresa.com/arbol-de-problemas/" TargetMode="External"/><Relationship Id="rId10" Type="http://schemas.openxmlformats.org/officeDocument/2006/relationships/hyperlink" Target="https://studio.tailorbrands.com/" TargetMode="External"/><Relationship Id="rId4" Type="http://schemas.openxmlformats.org/officeDocument/2006/relationships/hyperlink" Target="https://www.ingenioempresa.com/arbol-de-objetivos/" TargetMode="External"/><Relationship Id="rId9" Type="http://schemas.openxmlformats.org/officeDocument/2006/relationships/hyperlink" Target="https://www.flaticon.es/?k=1629421547935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58846" y="2551837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Work Sans" pitchFamily="2" charset="77"/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E7CD95-76DE-3191-7FE0-B92B56F9C0C0}"/>
              </a:ext>
            </a:extLst>
          </p:cNvPr>
          <p:cNvSpPr txBox="1"/>
          <p:nvPr/>
        </p:nvSpPr>
        <p:spPr>
          <a:xfrm>
            <a:off x="958846" y="347516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Work Sans" pitchFamily="2" charset="77"/>
              </a:rPr>
              <a:t>Valentina Zapata Flórez</a:t>
            </a:r>
          </a:p>
          <a:p>
            <a:r>
              <a:rPr lang="es-ES" sz="2000" dirty="0">
                <a:latin typeface="Work Sans" pitchFamily="2" charset="77"/>
              </a:rPr>
              <a:t>Yesenia Quejada Rojas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280416" y="1196429"/>
            <a:ext cx="116189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prestadores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nombre, precio, categoría, descripción breve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clientes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realizados por un prestador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adquiridos por un cliente.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cliente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la búsqueda de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usuario añadir a la categoría de favoritos los servicios de su preferencia.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numero de caso único para cada servicio.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CO" sz="2000" dirty="0"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3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1611310" y="243512"/>
            <a:ext cx="896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NO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1005839" y="1257389"/>
            <a:ext cx="10180320" cy="204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</p:txBody>
      </p:sp>
    </p:spTree>
    <p:extLst>
      <p:ext uri="{BB962C8B-B14F-4D97-AF65-F5344CB8AC3E}">
        <p14:creationId xmlns:p14="http://schemas.microsoft.com/office/powerpoint/2010/main" val="74230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66AD22-3958-8DA2-2786-5751B864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162" y="0"/>
            <a:ext cx="6327628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5282682" y="0"/>
            <a:ext cx="5763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general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98215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6005E918-277E-F65E-0AA6-14184EA5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11"/>
            <a:ext cx="8680704" cy="607918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5282682" y="0"/>
            <a:ext cx="5763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41442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1AD3776-8947-2501-1BFB-979EB41B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C90A117-EDC2-CFFC-9CAB-E66D51FF89B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76EB211F-F0E0-E471-77ED-2224C9AB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987181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5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409E00D-C2EE-4787-CE01-06668E60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728399D-7A00-8C4B-DBD0-A44437F9F9F5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AAC1CB6A-7C3A-DA55-D935-0CC3154E9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3051867-FDB5-72F7-8655-87B2D00A7792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C8175E91-5312-15A8-502D-B47AF438A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2F33D5-2E7C-888C-A080-92BFCCEF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A536741-F7A4-43B2-D29F-358BA988595F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055D7764-6FBA-D299-D948-7BF53C3C8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3" y="3094631"/>
            <a:ext cx="7958175" cy="33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0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A90D6F64-6BE7-1D50-5194-9E104A79EB41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17C765D-491E-B974-ADE3-F774F54E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81878"/>
            <a:ext cx="5781675" cy="2286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FB534E-6974-16B4-CA96-1D04162C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65" y="3678072"/>
            <a:ext cx="5153025" cy="1495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B6B0FD-37E9-DF30-C27B-F5770EF2D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488" y="446650"/>
            <a:ext cx="4400505" cy="14062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2180B0-8FCB-E23C-8AA8-A65DA7D10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" y="3636157"/>
            <a:ext cx="4919839" cy="1841474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E14C59D-129E-7810-08E0-28BAC055A9DF}"/>
              </a:ext>
            </a:extLst>
          </p:cNvPr>
          <p:cNvCxnSpPr>
            <a:cxnSpLocks/>
          </p:cNvCxnSpPr>
          <p:nvPr/>
        </p:nvCxnSpPr>
        <p:spPr>
          <a:xfrm>
            <a:off x="5770273" y="317992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8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Guiones de casos de uso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AFA4271-6B10-434B-CCFA-11AF62BD4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88" y="977301"/>
            <a:ext cx="9412224" cy="58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92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766EC66-1AFA-AAE3-500E-95FB7D5C9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" y="1060316"/>
            <a:ext cx="10606452" cy="52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2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3761066" y="2228671"/>
            <a:ext cx="4669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>
                <a:latin typeface="Work Sans" pitchFamily="2" charset="0"/>
              </a:rPr>
              <a:t>Service</a:t>
            </a:r>
            <a:r>
              <a:rPr lang="es-CO" sz="4800" dirty="0">
                <a:latin typeface="Work Sans" pitchFamily="2" charset="0"/>
              </a:rPr>
              <a:t> </a:t>
            </a:r>
            <a:r>
              <a:rPr lang="es-CO" sz="4800" dirty="0" err="1">
                <a:latin typeface="Work Sans" pitchFamily="2" charset="0"/>
              </a:rPr>
              <a:t>Market</a:t>
            </a:r>
            <a:endParaRPr lang="es-CO" sz="4800" dirty="0">
              <a:latin typeface="Work Sans" pitchFamily="2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6E8B4-453C-7E26-D038-59933D4B744F}"/>
              </a:ext>
            </a:extLst>
          </p:cNvPr>
          <p:cNvSpPr txBox="1"/>
          <p:nvPr/>
        </p:nvSpPr>
        <p:spPr>
          <a:xfrm>
            <a:off x="2816096" y="3463724"/>
            <a:ext cx="6559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Work Sans" pitchFamily="2" charset="0"/>
              </a:rPr>
              <a:t>Poca información sobre las personas que prestan servicios como mantenimiento, trabajos domésticos, remodelación y albañilería, salud y belleza en la comunidad de manera independiente.</a:t>
            </a:r>
          </a:p>
        </p:txBody>
      </p:sp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Historias de usuario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9146C3-3CE8-CE34-D2C0-D777FB534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08" y="1785937"/>
            <a:ext cx="3648075" cy="33051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75579E7-EDA0-5C0C-4CA0-E237A7E07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17" y="1776412"/>
            <a:ext cx="3648075" cy="32575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C4B9117-A9F1-5A09-999D-B7C63FE37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426" y="1785937"/>
            <a:ext cx="36576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67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C8A06D3-76FA-B138-1C23-E4E77FD8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1" y="1804987"/>
            <a:ext cx="3629025" cy="3248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32EB33C-9141-CD5C-1E86-034FC29E5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1790699"/>
            <a:ext cx="3629025" cy="3276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CAADD6-5D2E-4544-D8A3-CF32B4A7A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103" y="1804987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0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0ACA1B7-28DE-4C6C-584B-C3508404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07" y="1692226"/>
            <a:ext cx="3638550" cy="32766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6BF3E0-AD1D-D544-8B60-411F61BDA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45" y="1692226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7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4629691" y="1194816"/>
            <a:ext cx="7562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Cliente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BBFB4A-AE09-D32A-3505-58B65A634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20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6230112" y="1194816"/>
            <a:ext cx="5961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Administrador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415610D0-438B-BB71-D7B8-5FBC31422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85" y="0"/>
            <a:ext cx="6114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91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461504" y="1194816"/>
            <a:ext cx="4730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Administrador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1BAA6E-BB20-61ED-015F-17BF9E6E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4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2307058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10495" y="0"/>
            <a:ext cx="1072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Mapa de empatía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F60923-5FBB-81EA-1080-87B4060E6B2B}"/>
              </a:ext>
            </a:extLst>
          </p:cNvPr>
          <p:cNvSpPr txBox="1"/>
          <p:nvPr/>
        </p:nvSpPr>
        <p:spPr>
          <a:xfrm>
            <a:off x="8276756" y="2167177"/>
            <a:ext cx="4024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¿QUÉ VE?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Servicios mal realizados</a:t>
            </a:r>
          </a:p>
          <a:p>
            <a:r>
              <a:rPr lang="es-ES" sz="1400" dirty="0">
                <a:latin typeface="Work Sans" pitchFamily="2" charset="0"/>
              </a:rPr>
              <a:t>- Robos y perdidas de dinero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Poca publicidad en su emprendimiento</a:t>
            </a:r>
          </a:p>
          <a:p>
            <a:r>
              <a:rPr lang="es-ES" sz="1400" dirty="0">
                <a:latin typeface="Work Sans" pitchFamily="2" charset="0"/>
              </a:rPr>
              <a:t>- Desconfianza en la contratación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A1967B-C006-5CC8-BA07-D2012EA5A35E}"/>
              </a:ext>
            </a:extLst>
          </p:cNvPr>
          <p:cNvSpPr txBox="1"/>
          <p:nvPr/>
        </p:nvSpPr>
        <p:spPr>
          <a:xfrm>
            <a:off x="3732394" y="820349"/>
            <a:ext cx="5402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¿QUÉ PIENSA Y SIENTE?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Desconfianza e inseguridad en el momento de adquirir servicios en línea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Poca cobertura en su emprendimiento</a:t>
            </a:r>
          </a:p>
          <a:p>
            <a:r>
              <a:rPr lang="es-ES" sz="1400" dirty="0">
                <a:latin typeface="Work Sans" pitchFamily="2" charset="0"/>
              </a:rPr>
              <a:t>- Generar mayores ingresos</a:t>
            </a:r>
          </a:p>
          <a:p>
            <a:r>
              <a:rPr lang="es-ES" sz="1400" dirty="0">
                <a:latin typeface="Work Sans" pitchFamily="2" charset="0"/>
              </a:rPr>
              <a:t>- Mejorar su calidad de vida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3C5E84-1EAA-0FEF-66DF-258AA6F1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413" y="1309189"/>
            <a:ext cx="607236" cy="6072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9D3F99-C638-751B-2DB4-628549E0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BCA1DC-47AF-4EB0-E138-F088D53D72F2}"/>
              </a:ext>
            </a:extLst>
          </p:cNvPr>
          <p:cNvSpPr txBox="1"/>
          <p:nvPr/>
        </p:nvSpPr>
        <p:spPr>
          <a:xfrm>
            <a:off x="3915246" y="3767616"/>
            <a:ext cx="4152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¿QUE ES LO QUE DICE Y HACE?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Busca opiniones en su comunidad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Presta servicios de buena calidad acordé a sus conocimientos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EE3B61-EFC5-D6EB-6F48-873D90CD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01FE15-26FA-4775-EC57-310BB2DA0519}"/>
              </a:ext>
            </a:extLst>
          </p:cNvPr>
          <p:cNvSpPr txBox="1"/>
          <p:nvPr/>
        </p:nvSpPr>
        <p:spPr>
          <a:xfrm>
            <a:off x="-45596" y="2430409"/>
            <a:ext cx="4024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¿QUE ES LO QUE OYE?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Realización de servicios de baja calidad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Oportunidades escasas </a:t>
            </a:r>
          </a:p>
          <a:p>
            <a:r>
              <a:rPr lang="es-ES" sz="1400" dirty="0">
                <a:latin typeface="Work Sans" pitchFamily="2" charset="0"/>
              </a:rPr>
              <a:t>-Falta de apoyo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0878F63-41D4-20D9-2F1A-10841384F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245" y="2601092"/>
            <a:ext cx="675711" cy="67571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AF79A93-0A63-5DE1-6457-B15CBACF9FE2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18B9FA-9E86-68E1-0AAA-792E4436DAA6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523E64-2602-7E1B-0F1E-645ED57CF6D9}"/>
              </a:ext>
            </a:extLst>
          </p:cNvPr>
          <p:cNvSpPr txBox="1"/>
          <p:nvPr/>
        </p:nvSpPr>
        <p:spPr>
          <a:xfrm>
            <a:off x="6073203" y="5185620"/>
            <a:ext cx="5577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RESULTADOS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Servicios adquiridos de excelente calidad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Emprendimiento a gran escala</a:t>
            </a:r>
          </a:p>
          <a:p>
            <a:r>
              <a:rPr lang="es-ES" sz="1400" dirty="0">
                <a:latin typeface="Work Sans" pitchFamily="2" charset="0"/>
              </a:rPr>
              <a:t>- Superación personal </a:t>
            </a:r>
          </a:p>
          <a:p>
            <a:r>
              <a:rPr lang="es-ES" sz="1400" dirty="0">
                <a:latin typeface="Work Sans" pitchFamily="2" charset="0"/>
              </a:rPr>
              <a:t>- Más recomendaciones de sus clientes</a:t>
            </a:r>
          </a:p>
          <a:p>
            <a:r>
              <a:rPr lang="es-ES" sz="1400" dirty="0">
                <a:latin typeface="Work Sans" pitchFamily="2" charset="0"/>
              </a:rPr>
              <a:t>- Éxito en la prestación de servicios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6FF5465-3F4C-C0BA-80F1-0C53BFB26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5F768A1-014F-BE07-999E-41AC1BCDF88F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DFE4FFC-9065-B811-1D36-A794C2F09C3E}"/>
              </a:ext>
            </a:extLst>
          </p:cNvPr>
          <p:cNvSpPr txBox="1"/>
          <p:nvPr/>
        </p:nvSpPr>
        <p:spPr>
          <a:xfrm>
            <a:off x="44068" y="5300749"/>
            <a:ext cx="4906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ESFUERZOS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No hay soluciones a sus necesidades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No alcanzar sus metas propuestas</a:t>
            </a:r>
          </a:p>
          <a:p>
            <a:r>
              <a:rPr lang="es-ES" sz="1400" dirty="0">
                <a:latin typeface="Work Sans" pitchFamily="2" charset="0"/>
              </a:rPr>
              <a:t>- Dificultad para darse a conocer</a:t>
            </a:r>
          </a:p>
          <a:p>
            <a:r>
              <a:rPr lang="es-ES" sz="1400" dirty="0">
                <a:latin typeface="Work Sans" pitchFamily="2" charset="0"/>
              </a:rPr>
              <a:t>- Miedo al fracaso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011A5BA-7A2F-6247-CE50-F504F8F47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99F7CF4-E3B2-9EDB-7B9B-8EA12B749878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1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836313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2" y="0"/>
            <a:ext cx="10725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Modelado MER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(Modelo Entidad Relación)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BDB4A0-FA03-57E5-A211-2B9E7C9D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709" y="1463040"/>
            <a:ext cx="9084581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9" y="223165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Árbol de problemas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FCC8B8-CE6F-AE76-728B-5A05AC6FE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93160"/>
            <a:ext cx="12192000" cy="519463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9AAD7EA-4212-6636-61E2-B1165DDB71FD}"/>
              </a:ext>
            </a:extLst>
          </p:cNvPr>
          <p:cNvSpPr txBox="1"/>
          <p:nvPr/>
        </p:nvSpPr>
        <p:spPr>
          <a:xfrm>
            <a:off x="0" y="715109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49320-F497-54B3-CC02-C62C517F0907}"/>
              </a:ext>
            </a:extLst>
          </p:cNvPr>
          <p:cNvSpPr txBox="1"/>
          <p:nvPr/>
        </p:nvSpPr>
        <p:spPr>
          <a:xfrm>
            <a:off x="0" y="5464785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5085837" y="2644170"/>
            <a:ext cx="7106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Modelado MR 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(Modelo Relacional)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56AB45-AFE4-914C-29BA-AC236A64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0"/>
            <a:ext cx="4656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2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788323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2112642"/>
            <a:ext cx="114622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- 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000" dirty="0" err="1">
                <a:solidFill>
                  <a:srgbClr val="000000"/>
                </a:solidFill>
                <a:effectLst/>
                <a:latin typeface="Work Sans" pitchFamily="2" charset="0"/>
              </a:rPr>
              <a:t>Service</a:t>
            </a:r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Work Sans" pitchFamily="2" charset="0"/>
              </a:rPr>
              <a:t>Market</a:t>
            </a:r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.</a:t>
            </a:r>
          </a:p>
          <a:p>
            <a:pPr algn="just" defTabSz="1257621" hangingPunct="0"/>
            <a:endParaRPr lang="es-ES" sz="2000" dirty="0">
              <a:solidFill>
                <a:srgbClr val="000000"/>
              </a:solidFill>
              <a:effectLst/>
              <a:latin typeface="Work Sans" pitchFamily="2" charset="0"/>
            </a:endParaRPr>
          </a:p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- Según los datos expuestos, podemos concluir que nuestra aplicación web va a ser un canal de comunicación para clientes y prestadores de servicios que estén dispuestos a darse a conocer,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1022204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1685922"/>
            <a:ext cx="1146225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3"/>
              </a:rPr>
              <a:t>https://www.ingenioempresa.com/matriz-foda/#Paso_2_Definiendo_amenazas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D. F. (19 de abril de 2018). </a:t>
            </a:r>
            <a:r>
              <a:rPr lang="es-ES" sz="2000" i="1" dirty="0">
                <a:latin typeface="Work Sans" pitchFamily="2" charset="0"/>
              </a:rPr>
              <a:t>Cómo hacer el análisis FODA (matriz FADO) paso a paso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4"/>
              </a:rPr>
              <a:t>https://www.ingenioempresa.com/arbol-de-objetivos/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Diego. </a:t>
            </a:r>
            <a:r>
              <a:rPr lang="es-ES" sz="2000" i="1" dirty="0">
                <a:latin typeface="Work Sans" pitchFamily="2" charset="0"/>
              </a:rPr>
              <a:t>Cómo hacer un árbol de objetivos(09 de AGOSTO de 2016)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5"/>
              </a:rPr>
              <a:t>https://www.ingenioempresa.com/arbol-de-problemas/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D. F. (05 de julio de 2016). </a:t>
            </a:r>
            <a:r>
              <a:rPr lang="es-ES" sz="2000" i="1" dirty="0">
                <a:latin typeface="Work Sans" pitchFamily="2" charset="0"/>
              </a:rPr>
              <a:t>Cómo hacer un árbol de problemas: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6"/>
              </a:rPr>
              <a:t>https://www.ejemplos.co/verbos-para-objetivos-generales-y-especificos/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Enciclopedia de Ejemplos (2022). "Verbos para Objetivos Generales y Específicos". 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7"/>
              </a:rPr>
              <a:t>https://neetwork.com/wp-content/uploads/2019/10/que-es-la-negociacion.jpg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8"/>
              </a:rPr>
              <a:t>https://www.protopie.io/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9"/>
              </a:rPr>
              <a:t>https://www.flaticon.es/?k=1629421547935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10"/>
              </a:rPr>
              <a:t>https://studio.tailorbrands.com/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11"/>
              </a:rPr>
              <a:t>https://www.ingenioempresa.com/mapa-de-empatia/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000" dirty="0">
              <a:solidFill>
                <a:srgbClr val="000000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5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1048821" y="511740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rgbClr val="38AA00"/>
                </a:solidFill>
                <a:latin typeface="Work Sans" pitchFamily="2" charset="0"/>
              </a:rPr>
              <a:t>Justificación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494395" y="1576234"/>
            <a:ext cx="51573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Work Sans" pitchFamily="2" charset="0"/>
              </a:rPr>
              <a:t>El proyecto se desea llevar a cabo debido a la falta de información sobre las personas que prestan servicios en la comunidad de manera independiente, ya que estos no tienen la posibilidad de aumentar su área de cobertura y no tienen un proceso efectivo para darse a conocer, estas oportunidades y/o necesidades serán cubiertas por estos actores en una negociación, y a su vez estos generaran beneficios económicos a todas las partes y mejoraran su calidad de vida.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435D44A-36F7-EC0D-3054-3DAAD760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CD0164-D9DD-7B26-EE77-B4FA6A96D1E9}"/>
              </a:ext>
            </a:extLst>
          </p:cNvPr>
          <p:cNvCxnSpPr>
            <a:cxnSpLocks/>
          </p:cNvCxnSpPr>
          <p:nvPr/>
        </p:nvCxnSpPr>
        <p:spPr>
          <a:xfrm>
            <a:off x="2204978" y="1194052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8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Árbol de soluciones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AAD7EA-4212-6636-61E2-B1165DDB71FD}"/>
              </a:ext>
            </a:extLst>
          </p:cNvPr>
          <p:cNvSpPr txBox="1"/>
          <p:nvPr/>
        </p:nvSpPr>
        <p:spPr>
          <a:xfrm>
            <a:off x="0" y="911076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49320-F497-54B3-CC02-C62C517F0907}"/>
              </a:ext>
            </a:extLst>
          </p:cNvPr>
          <p:cNvSpPr txBox="1"/>
          <p:nvPr/>
        </p:nvSpPr>
        <p:spPr>
          <a:xfrm>
            <a:off x="0" y="5464785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62B039D-2928-8E56-D838-8D80504A5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84" b="37852"/>
          <a:stretch/>
        </p:blipFill>
        <p:spPr>
          <a:xfrm>
            <a:off x="-1" y="1629267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0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Objetivos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678946-0F3E-E9A3-8E9E-A3B9E073032D}"/>
              </a:ext>
            </a:extLst>
          </p:cNvPr>
          <p:cNvSpPr txBox="1">
            <a:spLocks/>
          </p:cNvSpPr>
          <p:nvPr/>
        </p:nvSpPr>
        <p:spPr>
          <a:xfrm>
            <a:off x="0" y="1436044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38AA00"/>
                </a:solidFill>
                <a:latin typeface="Work Sans" pitchFamily="2" charset="0"/>
              </a:rPr>
              <a:t>General</a:t>
            </a:r>
            <a:r>
              <a:rPr lang="es-CO" sz="2000" dirty="0">
                <a:solidFill>
                  <a:srgbClr val="38AA00"/>
                </a:solidFill>
                <a:latin typeface="Work Sans" pitchFamily="2" charset="0"/>
              </a:rPr>
              <a:t>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B65D0C9-EA13-9940-1789-E39333CC5981}"/>
              </a:ext>
            </a:extLst>
          </p:cNvPr>
          <p:cNvCxnSpPr>
            <a:cxnSpLocks/>
          </p:cNvCxnSpPr>
          <p:nvPr/>
        </p:nvCxnSpPr>
        <p:spPr>
          <a:xfrm>
            <a:off x="181105" y="208749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2112642"/>
            <a:ext cx="11462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Desarrollar una aplicación web que permita conectar clientes y prestadores de servicios, para satisfacer las necesidades del mercado.</a:t>
            </a:r>
            <a:endParaRPr lang="es-ES" sz="2000" b="1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C4D5AC-74B4-6B5D-02A6-4E1DF7B3A225}"/>
              </a:ext>
            </a:extLst>
          </p:cNvPr>
          <p:cNvSpPr txBox="1">
            <a:spLocks/>
          </p:cNvSpPr>
          <p:nvPr/>
        </p:nvSpPr>
        <p:spPr>
          <a:xfrm>
            <a:off x="0" y="2971021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38AA00"/>
                </a:solidFill>
                <a:latin typeface="Work Sans" pitchFamily="2" charset="0"/>
              </a:rPr>
              <a:t>Específicos</a:t>
            </a:r>
            <a:endParaRPr lang="es-CO" sz="2000" dirty="0">
              <a:solidFill>
                <a:srgbClr val="38AA00"/>
              </a:solidFill>
              <a:latin typeface="Work Sans" pitchFamily="2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94183E-2086-8F83-572F-F8C2F6E462B8}"/>
              </a:ext>
            </a:extLst>
          </p:cNvPr>
          <p:cNvCxnSpPr>
            <a:cxnSpLocks/>
          </p:cNvCxnSpPr>
          <p:nvPr/>
        </p:nvCxnSpPr>
        <p:spPr>
          <a:xfrm>
            <a:off x="181105" y="3647619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7326BD8-8054-02FF-D6F7-F9790DA76311}"/>
              </a:ext>
            </a:extLst>
          </p:cNvPr>
          <p:cNvSpPr txBox="1"/>
          <p:nvPr/>
        </p:nvSpPr>
        <p:spPr>
          <a:xfrm>
            <a:off x="0" y="3798112"/>
            <a:ext cx="11462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</a:rPr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la solución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  <a:endParaRPr lang="es-ES" sz="2000" b="1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488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DOFA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7906AC-50B4-F2EB-1582-1EE79BC2B1FE}"/>
              </a:ext>
            </a:extLst>
          </p:cNvPr>
          <p:cNvSpPr/>
          <p:nvPr/>
        </p:nvSpPr>
        <p:spPr>
          <a:xfrm>
            <a:off x="1185611" y="1012995"/>
            <a:ext cx="4596211" cy="2717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E1A17F-16CA-BB65-9789-3141906ED38C}"/>
              </a:ext>
            </a:extLst>
          </p:cNvPr>
          <p:cNvSpPr/>
          <p:nvPr/>
        </p:nvSpPr>
        <p:spPr>
          <a:xfrm>
            <a:off x="1185611" y="3933926"/>
            <a:ext cx="4596211" cy="27003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068C02-9CC5-5E01-30FC-BCB881D69E30}"/>
              </a:ext>
            </a:extLst>
          </p:cNvPr>
          <p:cNvSpPr/>
          <p:nvPr/>
        </p:nvSpPr>
        <p:spPr>
          <a:xfrm>
            <a:off x="6293711" y="3933925"/>
            <a:ext cx="4712678" cy="27003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28B9D43-6EDD-DCF0-F0D1-AE152AA86A14}"/>
              </a:ext>
            </a:extLst>
          </p:cNvPr>
          <p:cNvSpPr/>
          <p:nvPr/>
        </p:nvSpPr>
        <p:spPr>
          <a:xfrm>
            <a:off x="6293711" y="1030408"/>
            <a:ext cx="4712678" cy="27003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6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Lean </a:t>
            </a:r>
            <a:r>
              <a:rPr lang="es-E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canvas</a:t>
            </a: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851BA08-5AEE-1118-54F9-D3E0A6A043FB}"/>
              </a:ext>
            </a:extLst>
          </p:cNvPr>
          <p:cNvSpPr txBox="1"/>
          <p:nvPr/>
        </p:nvSpPr>
        <p:spPr>
          <a:xfrm>
            <a:off x="92146" y="1364772"/>
            <a:ext cx="3104709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PROBLEMA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 algn="ctr"/>
            <a:r>
              <a:rPr lang="es-ES" sz="14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67F9DF-1229-B7D8-3DAB-78037E46D7E8}"/>
              </a:ext>
            </a:extLst>
          </p:cNvPr>
          <p:cNvSpPr txBox="1"/>
          <p:nvPr/>
        </p:nvSpPr>
        <p:spPr>
          <a:xfrm>
            <a:off x="3317358" y="1372732"/>
            <a:ext cx="3827717" cy="16607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SOLUCION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400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09902E-858A-C25B-F09C-02C14FC28FC6}"/>
              </a:ext>
            </a:extLst>
          </p:cNvPr>
          <p:cNvSpPr txBox="1"/>
          <p:nvPr/>
        </p:nvSpPr>
        <p:spPr>
          <a:xfrm>
            <a:off x="7265575" y="1372732"/>
            <a:ext cx="4834268" cy="24622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pPr algn="ctr"/>
            <a:endParaRPr lang="en-GB" sz="1400" b="1" u="sng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1B1CD7-755F-C007-6E23-151D5308BAA4}"/>
              </a:ext>
            </a:extLst>
          </p:cNvPr>
          <p:cNvSpPr txBox="1"/>
          <p:nvPr/>
        </p:nvSpPr>
        <p:spPr>
          <a:xfrm>
            <a:off x="92145" y="3490698"/>
            <a:ext cx="3104708" cy="3108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b="1" u="sng" dirty="0">
                <a:latin typeface="Work Sans" pitchFamily="2" charset="0"/>
                <a:cs typeface="Calibri" panose="020F0502020204030204" pitchFamily="34" charset="0"/>
              </a:rPr>
              <a:t>VENTAJAS</a:t>
            </a:r>
          </a:p>
          <a:p>
            <a:pPr algn="ctr"/>
            <a:endParaRPr lang="es-ES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2297BB-40CD-99C1-5959-C0167FE81760}"/>
              </a:ext>
            </a:extLst>
          </p:cNvPr>
          <p:cNvSpPr txBox="1"/>
          <p:nvPr/>
        </p:nvSpPr>
        <p:spPr>
          <a:xfrm>
            <a:off x="3317358" y="3167076"/>
            <a:ext cx="3827717" cy="2354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CANALES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216ABD-E7F5-A491-9CF3-D8089A056BC3}"/>
              </a:ext>
            </a:extLst>
          </p:cNvPr>
          <p:cNvSpPr txBox="1"/>
          <p:nvPr/>
        </p:nvSpPr>
        <p:spPr>
          <a:xfrm>
            <a:off x="7265575" y="4023714"/>
            <a:ext cx="4834268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Género: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Edad: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Ubicación: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Necesidad: </a:t>
            </a:r>
            <a:endParaRPr lang="es-ES" sz="1400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2F8783-B66C-AD5B-1DCB-FD8E8DB127C1}"/>
              </a:ext>
            </a:extLst>
          </p:cNvPr>
          <p:cNvSpPr txBox="1"/>
          <p:nvPr/>
        </p:nvSpPr>
        <p:spPr>
          <a:xfrm>
            <a:off x="3317353" y="5645134"/>
            <a:ext cx="3827719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pPr algn="ctr"/>
            <a:endParaRPr lang="en-GB" sz="1400" b="1" u="sng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Publicidad para prestadores de servicios.</a:t>
            </a:r>
          </a:p>
        </p:txBody>
      </p:sp>
    </p:spTree>
    <p:extLst>
      <p:ext uri="{BB962C8B-B14F-4D97-AF65-F5344CB8AC3E}">
        <p14:creationId xmlns:p14="http://schemas.microsoft.com/office/powerpoint/2010/main" val="286509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Lean </a:t>
            </a:r>
            <a:r>
              <a:rPr lang="es-E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canvas</a:t>
            </a: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16285A-5B39-1E3F-21E4-78065517A70E}"/>
              </a:ext>
            </a:extLst>
          </p:cNvPr>
          <p:cNvSpPr txBox="1"/>
          <p:nvPr/>
        </p:nvSpPr>
        <p:spPr>
          <a:xfrm>
            <a:off x="786806" y="1725374"/>
            <a:ext cx="4642887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Calificar comunicación entre cliente y prestador de servicios.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400" dirty="0">
                <a:latin typeface="Work Sans" pitchFamily="2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559307-0596-93C9-CDEE-40A49D401FB8}"/>
              </a:ext>
            </a:extLst>
          </p:cNvPr>
          <p:cNvSpPr txBox="1"/>
          <p:nvPr/>
        </p:nvSpPr>
        <p:spPr>
          <a:xfrm>
            <a:off x="5755759" y="1717899"/>
            <a:ext cx="5784112" cy="16757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COSTOS</a:t>
            </a:r>
          </a:p>
          <a:p>
            <a:pPr>
              <a:lnSpc>
                <a:spcPct val="107000"/>
              </a:lnSpc>
            </a:pPr>
            <a:endParaRPr lang="es-ES" sz="1400" b="1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400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74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3431</TotalTime>
  <Words>1428</Words>
  <Application>Microsoft Office PowerPoint</Application>
  <PresentationFormat>Panorámica</PresentationFormat>
  <Paragraphs>179</Paragraphs>
  <Slides>34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43</cp:revision>
  <dcterms:created xsi:type="dcterms:W3CDTF">2020-10-01T23:51:28Z</dcterms:created>
  <dcterms:modified xsi:type="dcterms:W3CDTF">2022-11-24T03:11:55Z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