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68" r:id="rId2"/>
    <p:sldId id="456" r:id="rId3"/>
    <p:sldId id="458" r:id="rId4"/>
    <p:sldId id="457" r:id="rId5"/>
    <p:sldId id="469" r:id="rId6"/>
    <p:sldId id="260" r:id="rId7"/>
    <p:sldId id="272" r:id="rId8"/>
    <p:sldId id="273" r:id="rId9"/>
    <p:sldId id="281" r:id="rId10"/>
    <p:sldId id="290" r:id="rId11"/>
    <p:sldId id="291" r:id="rId12"/>
    <p:sldId id="292" r:id="rId13"/>
    <p:sldId id="283" r:id="rId14"/>
    <p:sldId id="276" r:id="rId15"/>
    <p:sldId id="471" r:id="rId16"/>
    <p:sldId id="472" r:id="rId17"/>
    <p:sldId id="473" r:id="rId18"/>
    <p:sldId id="474" r:id="rId19"/>
    <p:sldId id="475" r:id="rId20"/>
    <p:sldId id="298" r:id="rId21"/>
    <p:sldId id="301" r:id="rId22"/>
    <p:sldId id="299" r:id="rId23"/>
    <p:sldId id="284" r:id="rId24"/>
    <p:sldId id="296" r:id="rId25"/>
    <p:sldId id="297" r:id="rId26"/>
    <p:sldId id="300" r:id="rId27"/>
    <p:sldId id="286" r:id="rId28"/>
    <p:sldId id="287" r:id="rId29"/>
    <p:sldId id="288" r:id="rId30"/>
    <p:sldId id="289" r:id="rId31"/>
    <p:sldId id="277" r:id="rId32"/>
    <p:sldId id="470" r:id="rId33"/>
    <p:sldId id="274" r:id="rId34"/>
    <p:sldId id="278" r:id="rId35"/>
    <p:sldId id="264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4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A13E2-FB16-431A-8B51-2A9ECDD3298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815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8DA6D-12AC-4BA1-8782-249E1E9419F8}" type="slidenum">
              <a:rPr lang="es-CO" smtClean="0"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92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7981" y="0"/>
            <a:ext cx="1374019" cy="12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5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1750109" y="67909"/>
            <a:ext cx="365931" cy="203171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CuadroTexto 4"/>
          <p:cNvSpPr txBox="1"/>
          <p:nvPr userDrawn="1"/>
        </p:nvSpPr>
        <p:spPr>
          <a:xfrm rot="16200000">
            <a:off x="11838342" y="1063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>
                <a:solidFill>
                  <a:srgbClr val="BDBE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1"/>
          <a:stretch/>
        </p:blipFill>
        <p:spPr>
          <a:xfrm>
            <a:off x="-7214" y="1315739"/>
            <a:ext cx="4133737" cy="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7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es/?k=1629421547935" TargetMode="External"/><Relationship Id="rId3" Type="http://schemas.openxmlformats.org/officeDocument/2006/relationships/hyperlink" Target="https://www.ingenioempresa.com/arbol-de-objetivos/" TargetMode="External"/><Relationship Id="rId7" Type="http://schemas.openxmlformats.org/officeDocument/2006/relationships/hyperlink" Target="https://www.protopie.io/" TargetMode="External"/><Relationship Id="rId2" Type="http://schemas.openxmlformats.org/officeDocument/2006/relationships/hyperlink" Target="https://www.ingenioempresa.com/matriz-foda/#Paso_2_Definiendo_amenazas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etwork.com/wp-content/uploads/2019/10/que-es-la-negociacion.jpg" TargetMode="External"/><Relationship Id="rId5" Type="http://schemas.openxmlformats.org/officeDocument/2006/relationships/hyperlink" Target="https://www.ejemplos.co/verbos-para-objetivos-generales-y-especificos/" TargetMode="External"/><Relationship Id="rId10" Type="http://schemas.openxmlformats.org/officeDocument/2006/relationships/hyperlink" Target="https://www.ingenioempresa.com/mapa-de-empatia/" TargetMode="External"/><Relationship Id="rId4" Type="http://schemas.openxmlformats.org/officeDocument/2006/relationships/hyperlink" Target="https://www.ingenioempresa.com/arbol-de-problemas/" TargetMode="External"/><Relationship Id="rId9" Type="http://schemas.openxmlformats.org/officeDocument/2006/relationships/hyperlink" Target="https://studio.tailorbrands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606542" y="1359344"/>
            <a:ext cx="553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FORMATIVO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A75453-ECDC-63DD-2D6C-170749637E25}"/>
              </a:ext>
            </a:extLst>
          </p:cNvPr>
          <p:cNvSpPr txBox="1"/>
          <p:nvPr/>
        </p:nvSpPr>
        <p:spPr>
          <a:xfrm>
            <a:off x="5479932" y="2474893"/>
            <a:ext cx="5532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Zapata Flórez</a:t>
            </a:r>
          </a:p>
          <a:p>
            <a:pPr algn="r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Yesenia Quejada Rojas 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5101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90134" y="1114745"/>
            <a:ext cx="11240086" cy="528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registrar información de los clientes y prestadores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visualizar la información anónimamente de la aplicación web.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capturar la información del servicio ofrecido incluyendo imagen, nombre, precio, categoría y términos.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usuarios visualizar los servicios disponibles.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 los clientes registrar solicitudes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realizados por un prestador de servicios.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generar un reporte sobre el historial de los servicios adquiridos por un cliente.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El sistema debe permitir al cliente registrarle una calificación al servicio adquirido.</a:t>
            </a:r>
          </a:p>
          <a:p>
            <a:pPr marL="457189" indent="-457189" algn="just" defTabSz="1257621" hangingPunct="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categorizar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 algn="just" defTabSz="1257621" hangingPunct="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3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23683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467833" y="1038379"/>
            <a:ext cx="10958624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búsqueda de los servicios.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al usuario añadir a la categoría de favoritos los servicios de su preferencia.</a:t>
            </a: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generar un numero de caso único para cada servicio.</a:t>
            </a: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AutoNum type="arabicPeriod" startAt="10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la comunicación por medio de un chat directo entre usuario y un prestador de servicio el cual no permita links externos o una serie de números (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números).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C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Requisitos NO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7AF7A1-CA27-7CDE-3034-4E2129FAFF7B}"/>
              </a:ext>
            </a:extLst>
          </p:cNvPr>
          <p:cNvSpPr txBox="1"/>
          <p:nvPr/>
        </p:nvSpPr>
        <p:spPr>
          <a:xfrm>
            <a:off x="1219823" y="1329022"/>
            <a:ext cx="10022336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07000"/>
              </a:lnSpc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visualizarse y funcionar correctamente en cualquier navegador y dispositivo.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debe permitir describir los términos para prestar un servicio en una publicación.</a:t>
            </a:r>
          </a:p>
          <a:p>
            <a:pPr marL="457189" indent="-457189">
              <a:lnSpc>
                <a:spcPct val="107000"/>
              </a:lnSpc>
              <a:buFontTx/>
              <a:buAutoNum type="arabicPeriod"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presentara una interfaz de usuario sencilla para que sea de fácil manejo para los usuarios del sistema.</a:t>
            </a:r>
          </a:p>
          <a:p>
            <a:pPr marL="457189" indent="-457189">
              <a:lnSpc>
                <a:spcPct val="107000"/>
              </a:lnSpc>
              <a:buAutoNum type="arabicPeriod" startAt="8"/>
            </a:pP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404346" y="591252"/>
            <a:ext cx="4270743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general de casos de usos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978D1420-CD5B-07B0-AC2A-730A77D9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" y="0"/>
            <a:ext cx="5821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561CCC6-C10E-20CC-AA45-D573D42B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89"/>
            <a:ext cx="9622302" cy="6738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281510" y="424025"/>
            <a:ext cx="429381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87294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FB275F-AB9C-A7A7-D974-85D2EA41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15" y="280846"/>
            <a:ext cx="5324970" cy="188914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E091164-CC5E-F837-DA2E-77F1D5E65618}"/>
              </a:ext>
            </a:extLst>
          </p:cNvPr>
          <p:cNvCxnSpPr>
            <a:cxnSpLocks/>
          </p:cNvCxnSpPr>
          <p:nvPr/>
        </p:nvCxnSpPr>
        <p:spPr>
          <a:xfrm>
            <a:off x="2101755" y="2606723"/>
            <a:ext cx="7751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06031E40-A344-D2FA-05F5-95249BBB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3043452"/>
            <a:ext cx="8115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E0FC7-27F4-B597-ABCF-BC0BF9A9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2" y="239051"/>
            <a:ext cx="6780378" cy="2324044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1C4F890-DF80-F47D-216D-2D03DA02EA3C}"/>
              </a:ext>
            </a:extLst>
          </p:cNvPr>
          <p:cNvCxnSpPr/>
          <p:nvPr/>
        </p:nvCxnSpPr>
        <p:spPr>
          <a:xfrm>
            <a:off x="1637731" y="3302758"/>
            <a:ext cx="8311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FB36B915-7105-0187-EE27-2316E86D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2" y="3771402"/>
            <a:ext cx="4671017" cy="242468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69BB329-7555-7D43-A365-1C177954B9E3}"/>
              </a:ext>
            </a:extLst>
          </p:cNvPr>
          <p:cNvCxnSpPr>
            <a:cxnSpLocks/>
          </p:cNvCxnSpPr>
          <p:nvPr/>
        </p:nvCxnSpPr>
        <p:spPr>
          <a:xfrm>
            <a:off x="6318913" y="3302758"/>
            <a:ext cx="0" cy="3138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29B1D9C-E35C-26A5-CE53-A5352999F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42" y="3555242"/>
            <a:ext cx="4800248" cy="173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6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F231B3-3138-7421-9D01-DD814DF3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" y="236419"/>
            <a:ext cx="8297839" cy="2179235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364404-059B-35D8-B616-D5E46327E9AD}"/>
              </a:ext>
            </a:extLst>
          </p:cNvPr>
          <p:cNvCxnSpPr/>
          <p:nvPr/>
        </p:nvCxnSpPr>
        <p:spPr>
          <a:xfrm>
            <a:off x="723331" y="2838734"/>
            <a:ext cx="852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6F8B8DE-AAD2-37E0-E7B0-F31CFD8C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3" y="3094631"/>
            <a:ext cx="7958175" cy="33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DA650-B8F6-367A-407C-57374162E987}"/>
              </a:ext>
            </a:extLst>
          </p:cNvPr>
          <p:cNvCxnSpPr>
            <a:cxnSpLocks/>
          </p:cNvCxnSpPr>
          <p:nvPr/>
        </p:nvCxnSpPr>
        <p:spPr>
          <a:xfrm>
            <a:off x="491319" y="3179928"/>
            <a:ext cx="10849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1D89609-2747-0E73-B655-19B1A1DF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31" y="211540"/>
            <a:ext cx="5781675" cy="2286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96ED0C4-E407-CC01-1661-933F22CC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3" y="3678072"/>
            <a:ext cx="5153025" cy="14954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468F4-B159-5C60-A786-979BFA87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4" y="3429000"/>
            <a:ext cx="4400505" cy="14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9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088D8E4-1346-87C2-5DF9-940F2F45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3" y="1619178"/>
            <a:ext cx="6564574" cy="24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59813" y="2228671"/>
            <a:ext cx="727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es-E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endParaRPr lang="es-ES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7728" y="3704143"/>
            <a:ext cx="9256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617008" y="342900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30702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88112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Guiones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8A64A-7639-8908-5933-5F788C155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1" y="629564"/>
            <a:ext cx="9945858" cy="62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D05E2E-F6F7-3265-9463-A975DAD1F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84" y="866921"/>
            <a:ext cx="9858432" cy="51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1811074" y="436925"/>
            <a:ext cx="856985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Historias de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262FA-29F3-F30B-F3DE-5DB64C42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48"/>
            <a:ext cx="12197578" cy="36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1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358793" y="1341416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5A894-F361-CB2E-B0C1-6939104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72" y="0"/>
            <a:ext cx="4470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5273733" y="1341415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Proveedor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EADA765-C4FF-9659-82FD-7AD43FC0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1" y="0"/>
            <a:ext cx="462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507109" y="1610773"/>
            <a:ext cx="619523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actividades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326373-7FA2-40EF-60A1-93DBE90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0"/>
            <a:ext cx="710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8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7346663" y="1687204"/>
            <a:ext cx="4845338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08438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1" y="11793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Mapa de empatía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EFDFD8-1179-6024-C86B-C405673F365F}"/>
              </a:ext>
            </a:extLst>
          </p:cNvPr>
          <p:cNvSpPr txBox="1"/>
          <p:nvPr/>
        </p:nvSpPr>
        <p:spPr>
          <a:xfrm>
            <a:off x="8276756" y="2167177"/>
            <a:ext cx="402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VE?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mal realizados</a:t>
            </a:r>
          </a:p>
          <a:p>
            <a:r>
              <a:rPr lang="es-ES" sz="1600" dirty="0">
                <a:latin typeface="+mj-lt"/>
              </a:rPr>
              <a:t>- Robos y perdidas de dinero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publicidad en su emprendimiento</a:t>
            </a:r>
          </a:p>
          <a:p>
            <a:r>
              <a:rPr lang="es-ES" sz="1600" dirty="0">
                <a:latin typeface="+mj-lt"/>
              </a:rPr>
              <a:t>- Desconfianza en la contratación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2A075-E71E-C5BA-2D4A-CE49B29A35E6}"/>
              </a:ext>
            </a:extLst>
          </p:cNvPr>
          <p:cNvSpPr txBox="1"/>
          <p:nvPr/>
        </p:nvSpPr>
        <p:spPr>
          <a:xfrm>
            <a:off x="3790693" y="628244"/>
            <a:ext cx="5402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¿QUÉ PIENSA Y SIENTE?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Desconfianza e inseguridad en el momento de adquirir servicios en línea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Poca cobertura en su emprendimiento</a:t>
            </a:r>
          </a:p>
          <a:p>
            <a:r>
              <a:rPr lang="es-ES" sz="1600" dirty="0">
                <a:latin typeface="+mj-lt"/>
              </a:rPr>
              <a:t>- Generar mayores ingresos</a:t>
            </a:r>
          </a:p>
          <a:p>
            <a:r>
              <a:rPr lang="es-ES" sz="1600" dirty="0">
                <a:latin typeface="+mj-lt"/>
              </a:rPr>
              <a:t>- Mejorar su calidad de vida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406FFEF-3BF6-0F2C-F859-3394149D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71" y="1209229"/>
            <a:ext cx="607236" cy="6072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EE1F78-67F5-E96C-2743-B1AFDA90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910" y="2753291"/>
            <a:ext cx="675709" cy="6757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D346F2-5647-BAA5-39E3-D66DDF78D20A}"/>
              </a:ext>
            </a:extLst>
          </p:cNvPr>
          <p:cNvSpPr txBox="1"/>
          <p:nvPr/>
        </p:nvSpPr>
        <p:spPr>
          <a:xfrm>
            <a:off x="3915246" y="3767616"/>
            <a:ext cx="4152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DICE Y HACE?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Busca opiniones en su comunidad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Presta servicios de buena calidad acordé a sus conocimientos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A66AC8-AC60-027E-56CD-720039D6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144" y="4074979"/>
            <a:ext cx="493269" cy="4932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5EC70C-EC0C-E100-6F6F-28E95B433653}"/>
              </a:ext>
            </a:extLst>
          </p:cNvPr>
          <p:cNvSpPr txBox="1"/>
          <p:nvPr/>
        </p:nvSpPr>
        <p:spPr>
          <a:xfrm>
            <a:off x="232214" y="2283572"/>
            <a:ext cx="3245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¿QUE ES LO QUE OYE?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Realización de servicios de baja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Oportunidades escasas </a:t>
            </a:r>
          </a:p>
          <a:p>
            <a:r>
              <a:rPr lang="es-ES" sz="1600" dirty="0">
                <a:latin typeface="+mj-lt"/>
              </a:rPr>
              <a:t>-Falta de apoyo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F682A5E-D7ED-6087-D88A-4407AFCB5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779" y="2513834"/>
            <a:ext cx="675711" cy="675711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1A5093F-4A92-EC09-2310-355323C2AC97}"/>
              </a:ext>
            </a:extLst>
          </p:cNvPr>
          <p:cNvCxnSpPr>
            <a:cxnSpLocks/>
          </p:cNvCxnSpPr>
          <p:nvPr/>
        </p:nvCxnSpPr>
        <p:spPr>
          <a:xfrm>
            <a:off x="44069" y="782885"/>
            <a:ext cx="12147932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B73BF79-FB72-C8F9-DEFA-78ECC4197BBB}"/>
              </a:ext>
            </a:extLst>
          </p:cNvPr>
          <p:cNvCxnSpPr>
            <a:cxnSpLocks/>
          </p:cNvCxnSpPr>
          <p:nvPr/>
        </p:nvCxnSpPr>
        <p:spPr>
          <a:xfrm flipH="1">
            <a:off x="-45595" y="782885"/>
            <a:ext cx="12237595" cy="4270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048461-5561-3ABE-ECEF-C0F2C6896E59}"/>
              </a:ext>
            </a:extLst>
          </p:cNvPr>
          <p:cNvCxnSpPr>
            <a:cxnSpLocks/>
          </p:cNvCxnSpPr>
          <p:nvPr/>
        </p:nvCxnSpPr>
        <p:spPr>
          <a:xfrm flipV="1">
            <a:off x="44068" y="5082467"/>
            <a:ext cx="12139707" cy="1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43C6928-0F5E-B932-CA55-0AEE5E2C42A8}"/>
              </a:ext>
            </a:extLst>
          </p:cNvPr>
          <p:cNvSpPr txBox="1"/>
          <p:nvPr/>
        </p:nvSpPr>
        <p:spPr>
          <a:xfrm>
            <a:off x="6073203" y="5185620"/>
            <a:ext cx="5577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RESULTADOS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Servicios adquiridos de excelente calidad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Emprendimiento a gran escala</a:t>
            </a:r>
          </a:p>
          <a:p>
            <a:r>
              <a:rPr lang="es-ES" sz="1600" dirty="0">
                <a:latin typeface="+mj-lt"/>
              </a:rPr>
              <a:t>- Superación personal </a:t>
            </a:r>
          </a:p>
          <a:p>
            <a:r>
              <a:rPr lang="es-ES" sz="1600" dirty="0">
                <a:latin typeface="+mj-lt"/>
              </a:rPr>
              <a:t>- Más recomendaciones de sus clientes</a:t>
            </a:r>
          </a:p>
          <a:p>
            <a:r>
              <a:rPr lang="es-ES" sz="1600" dirty="0">
                <a:latin typeface="+mj-lt"/>
              </a:rPr>
              <a:t>- Éxito en la prestación de servicios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859D8F0-D5A4-AD92-367C-61E7CC5F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417" y="5764846"/>
            <a:ext cx="672516" cy="672516"/>
          </a:xfrm>
          <a:prstGeom prst="rect">
            <a:avLst/>
          </a:prstGeom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F56039C-1692-4FEA-E302-615D52FD5E24}"/>
              </a:ext>
            </a:extLst>
          </p:cNvPr>
          <p:cNvCxnSpPr>
            <a:cxnSpLocks/>
          </p:cNvCxnSpPr>
          <p:nvPr/>
        </p:nvCxnSpPr>
        <p:spPr>
          <a:xfrm>
            <a:off x="5915943" y="5126535"/>
            <a:ext cx="1893" cy="1718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2FD7941-C039-8395-2138-C1E7ABB86D71}"/>
              </a:ext>
            </a:extLst>
          </p:cNvPr>
          <p:cNvSpPr txBox="1"/>
          <p:nvPr/>
        </p:nvSpPr>
        <p:spPr>
          <a:xfrm>
            <a:off x="44068" y="5300749"/>
            <a:ext cx="4906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+mj-lt"/>
              </a:rPr>
              <a:t>ESFUERZOS</a:t>
            </a:r>
          </a:p>
          <a:p>
            <a:r>
              <a:rPr lang="es-ES" sz="1600" b="1" dirty="0">
                <a:latin typeface="+mj-lt"/>
              </a:rPr>
              <a:t>Cliente: </a:t>
            </a:r>
            <a:r>
              <a:rPr lang="es-ES" sz="1600" dirty="0">
                <a:latin typeface="+mj-lt"/>
              </a:rPr>
              <a:t>- No hay soluciones a sus necesidades</a:t>
            </a:r>
          </a:p>
          <a:p>
            <a:r>
              <a:rPr lang="es-ES" sz="1600" b="1" dirty="0">
                <a:latin typeface="+mj-lt"/>
              </a:rPr>
              <a:t>Proveedor: </a:t>
            </a:r>
            <a:r>
              <a:rPr lang="es-ES" sz="1600" dirty="0">
                <a:latin typeface="+mj-lt"/>
              </a:rPr>
              <a:t>- No alcanzar sus metas propuestas</a:t>
            </a:r>
          </a:p>
          <a:p>
            <a:r>
              <a:rPr lang="es-ES" sz="1600" dirty="0">
                <a:latin typeface="+mj-lt"/>
              </a:rPr>
              <a:t>- Dificultad para darse a conocer</a:t>
            </a:r>
          </a:p>
          <a:p>
            <a:r>
              <a:rPr lang="es-ES" sz="1600" dirty="0">
                <a:latin typeface="+mj-lt"/>
              </a:rPr>
              <a:t>- Miedo al fracaso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09DC1441-E76F-7767-EFCB-062CF21A2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508" y="5718955"/>
            <a:ext cx="807477" cy="8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3012560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419618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-210038" y="398307"/>
            <a:ext cx="11078244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MER (Modelo Entidad Relación)</a:t>
            </a:r>
          </a:p>
        </p:txBody>
      </p:sp>
    </p:spTree>
    <p:extLst>
      <p:ext uri="{BB962C8B-B14F-4D97-AF65-F5344CB8AC3E}">
        <p14:creationId xmlns:p14="http://schemas.microsoft.com/office/powerpoint/2010/main" val="2798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238056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715109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Efectos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632915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Causas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4C49BD-19E2-043B-A989-6C687F86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16"/>
          <a:stretch/>
        </p:blipFill>
        <p:spPr>
          <a:xfrm>
            <a:off x="0" y="1179092"/>
            <a:ext cx="12192000" cy="51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6096000" y="5067059"/>
            <a:ext cx="586857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Modelado MR </a:t>
            </a:r>
          </a:p>
          <a:p>
            <a:pPr algn="ctr"/>
            <a:r>
              <a:rPr lang="es-ES" sz="3733" b="1" dirty="0">
                <a:solidFill>
                  <a:srgbClr val="FF6C00"/>
                </a:solidFill>
              </a:rPr>
              <a:t>(Modelo Relacional)</a:t>
            </a:r>
          </a:p>
        </p:txBody>
      </p:sp>
    </p:spTree>
    <p:extLst>
      <p:ext uri="{BB962C8B-B14F-4D97-AF65-F5344CB8AC3E}">
        <p14:creationId xmlns:p14="http://schemas.microsoft.com/office/powerpoint/2010/main" val="198026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Diseño del </a:t>
            </a:r>
            <a:r>
              <a:rPr lang="es-ES" sz="3733" b="1" dirty="0" err="1">
                <a:solidFill>
                  <a:srgbClr val="FF6C00"/>
                </a:solidFill>
              </a:rPr>
              <a:t>index</a:t>
            </a:r>
            <a:endParaRPr lang="es-ES" sz="3733" b="1" dirty="0">
              <a:solidFill>
                <a:srgbClr val="F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4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42113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</a:rPr>
              <a:t>Script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45887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1" y="332660"/>
            <a:ext cx="440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Conclusiones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21465"/>
            <a:ext cx="11823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Tras la documentación mostrada, podemos deducir que los objetivos planteados están dirigidos a solucionar la problemática principal de nuestro proyecto, dado que actualmente no se ve resuelta por completo en el mercado, y de allí se derivan oportunidades para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Service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 </a:t>
            </a:r>
            <a:r>
              <a:rPr lang="es-ES" sz="2400" dirty="0" err="1">
                <a:ea typeface="Helvetica Neue"/>
                <a:cs typeface="Calibir"/>
                <a:sym typeface="Helvetica Neue"/>
              </a:rPr>
              <a:t>Market</a:t>
            </a:r>
            <a:r>
              <a:rPr lang="es-ES" sz="2400" dirty="0">
                <a:ea typeface="Helvetica Neue"/>
                <a:cs typeface="Calibir"/>
                <a:sym typeface="Helvetica Neue"/>
              </a:rPr>
              <a:t>.</a:t>
            </a:r>
          </a:p>
          <a:p>
            <a:pPr marL="380990" indent="-380990" algn="just" defTabSz="1257621" hangingPunct="0">
              <a:buFontTx/>
              <a:buChar char="-"/>
            </a:pPr>
            <a:endParaRPr lang="es-ES" sz="2400" dirty="0">
              <a:ea typeface="Helvetica Neue"/>
              <a:cs typeface="Calibir"/>
              <a:sym typeface="Helvetica Neue"/>
            </a:endParaRP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ea typeface="Helvetica Neue"/>
                <a:cs typeface="Calibir"/>
                <a:sym typeface="Helvetica Neue"/>
              </a:rPr>
              <a:t>Según los datos expuestos, podemos concluir que nuestra aplicación web va a ser un canal de comunicación para clientes y prestadores de servicios que estén dispuestos a darse a conocer, generando así mas ganancias, una negociación a una escala mayor y aumentando la credibilidad de aquellos prestadores de servicios que requieran una ayuda.</a:t>
            </a:r>
          </a:p>
        </p:txBody>
      </p:sp>
    </p:spTree>
    <p:extLst>
      <p:ext uri="{BB962C8B-B14F-4D97-AF65-F5344CB8AC3E}">
        <p14:creationId xmlns:p14="http://schemas.microsoft.com/office/powerpoint/2010/main" val="22437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89" y="332661"/>
            <a:ext cx="946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Referencias bibliográficas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424" y="1806100"/>
            <a:ext cx="11823152" cy="501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2"/>
              </a:rPr>
              <a:t>https://www.ingenioempresa.com/matriz-foda/#Paso_2_Definiendo_amenazas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</a:p>
          <a:p>
            <a:pPr algn="just" defTabSz="1257621" hangingPunct="0"/>
            <a:r>
              <a:rPr lang="es-ES" sz="2133" dirty="0"/>
              <a:t>Betancourt, D. F. (19 de abril de 2018). </a:t>
            </a:r>
            <a:r>
              <a:rPr lang="es-ES" sz="2133" i="1" dirty="0"/>
              <a:t>Cómo hacer el análisis FODA (matriz FADO) paso a paso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3"/>
              </a:rPr>
              <a:t>https://www.ingenioempresa.com/arbol-de-objetivos/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Diego. </a:t>
            </a:r>
            <a:r>
              <a:rPr lang="es-ES" sz="2133" i="1" dirty="0"/>
              <a:t>Cómo hacer un árbol de objetivos(09 de AGOSTO de 2016)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4"/>
              </a:rPr>
              <a:t>https://www.ingenioempresa.com/arbol-de-problemas/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Betancourt, D. F. (05 de julio de 2016). </a:t>
            </a:r>
            <a:r>
              <a:rPr lang="es-ES" sz="2133" i="1" dirty="0"/>
              <a:t>Cómo hacer un árbol de problemas: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5"/>
              </a:rPr>
              <a:t>https://www.ejemplos.co/verbos-para-objetivos-generales-y-especificos/</a:t>
            </a:r>
            <a:endParaRPr lang="es-ES" sz="2133" dirty="0">
              <a:solidFill>
                <a:srgbClr val="404040"/>
              </a:solidFill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/>
              <a:t>Enciclopedia de Ejemplos (2022). "Verbos para Objetivos Generales y Específicos". </a:t>
            </a:r>
            <a:endParaRPr lang="es-ES" sz="2133" dirty="0"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6"/>
              </a:rPr>
              <a:t>https://neetwork.com/wp-content/uploads/2019/10/que-es-la-negociacion.jpg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(Imagen referente)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7"/>
              </a:rPr>
              <a:t>https://www.protopie.io/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(Plataforma interactiva de wireframe)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8"/>
              </a:rPr>
              <a:t>https://www.flaticon.es/?k=1629421547935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(Iconos)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  <a:hlinkClick r:id="rId9"/>
              </a:rPr>
              <a:t>https://studio.tailorbrands.com/</a:t>
            </a:r>
            <a:r>
              <a:rPr lang="es-ES" sz="2133" dirty="0">
                <a:solidFill>
                  <a:srgbClr val="404040"/>
                </a:solidFill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ea typeface="Helvetica Neue"/>
                <a:cs typeface="Calibir"/>
                <a:sym typeface="Helvetica Neue"/>
              </a:rPr>
              <a:t>(Diseño de Logo)</a:t>
            </a:r>
          </a:p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  <a:hlinkClick r:id="rId10"/>
              </a:rPr>
              <a:t>https://www.ingenioempresa.com/mapa-de-empatia/</a:t>
            </a:r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 </a:t>
            </a:r>
            <a:r>
              <a:rPr lang="es-ES" sz="2133" dirty="0">
                <a:latin typeface="Calibir"/>
                <a:ea typeface="Helvetica Neue"/>
                <a:cs typeface="Calibir"/>
                <a:sym typeface="Helvetica Neue"/>
              </a:rPr>
              <a:t>Ingenio Empresa. “Mapa de empatía”</a:t>
            </a:r>
          </a:p>
          <a:p>
            <a:pPr algn="just" defTabSz="1257621" hangingPunct="0"/>
            <a:endParaRPr lang="es-ES" sz="2133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  <a:p>
            <a:pPr algn="just" defTabSz="1257621" hangingPunct="0"/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999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E42CE7DD-1B5C-489F-A503-80B34D37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59" y="-589"/>
            <a:ext cx="12212442" cy="6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7359" y="652276"/>
            <a:ext cx="46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359" y="1565147"/>
            <a:ext cx="51986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El proyecto se desea llevar a cabo debido a la falta de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información sobre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en la comunidad de manera independiente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, ya que estos no tienen la posibilidad de aumentar su área de cobertura y no tienen un proceso efectivo para darse a conocer,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estas oportunidades y/o necesidades serán cubiertas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por estos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actores en una negociación, y a su vez estos generaran beneficios económicos </a:t>
            </a:r>
            <a:r>
              <a:rPr lang="es-ES" sz="2400" dirty="0">
                <a:ea typeface="Helvetica Neue"/>
                <a:cs typeface="Calibri" panose="020F0502020204030204" pitchFamily="34" charset="0"/>
                <a:sym typeface="Helvetica Neue"/>
              </a:rPr>
              <a:t>a </a:t>
            </a:r>
            <a:r>
              <a:rPr kumimoji="0" lang="es-ES" sz="24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todas las partes y mejoraran su calidad de vida.</a:t>
            </a:r>
            <a:endParaRPr kumimoji="0" lang="es-ES" sz="2400" b="1" i="0" u="none" strike="noStrike" cap="none" spc="0" normalizeH="0" baseline="0" dirty="0">
              <a:ln>
                <a:noFill/>
              </a:ln>
              <a:effectLst/>
              <a:uFillTx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28655" y="1452793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1F6FF2-2354-5E58-7608-4E5BD9A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277314"/>
            <a:ext cx="5550812" cy="55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7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CDFF6F-1FB8-1C95-A993-52D54888B2B5}"/>
              </a:ext>
            </a:extLst>
          </p:cNvPr>
          <p:cNvSpPr txBox="1"/>
          <p:nvPr/>
        </p:nvSpPr>
        <p:spPr>
          <a:xfrm>
            <a:off x="3112632" y="484277"/>
            <a:ext cx="596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8196"/>
            <a:r>
              <a:rPr lang="es-CO" sz="4000" b="1" dirty="0">
                <a:solidFill>
                  <a:srgbClr val="FF6C00"/>
                </a:solidFill>
                <a:cs typeface="Arial" panose="020B0604020202020204" pitchFamily="34" charset="0"/>
                <a:sym typeface="Helvetica Neue"/>
              </a:rPr>
              <a:t>Árbol de soluciones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14DB8B-506F-3288-25C6-F3D4FBF25337}"/>
              </a:ext>
            </a:extLst>
          </p:cNvPr>
          <p:cNvSpPr txBox="1"/>
          <p:nvPr/>
        </p:nvSpPr>
        <p:spPr>
          <a:xfrm>
            <a:off x="0" y="1515720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Fines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6B1D66-C84B-BDE6-E274-324FF1879698}"/>
              </a:ext>
            </a:extLst>
          </p:cNvPr>
          <p:cNvSpPr txBox="1"/>
          <p:nvPr/>
        </p:nvSpPr>
        <p:spPr>
          <a:xfrm>
            <a:off x="0" y="5746994"/>
            <a:ext cx="171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Medios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18C58-5D11-A797-946C-848D1CB7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84" b="37852"/>
          <a:stretch/>
        </p:blipFill>
        <p:spPr>
          <a:xfrm>
            <a:off x="-1" y="1932093"/>
            <a:ext cx="12192001" cy="35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0492" y="332660"/>
            <a:ext cx="318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7486B3-5A70-446D-A230-BD0B140CB2E7}"/>
              </a:ext>
            </a:extLst>
          </p:cNvPr>
          <p:cNvSpPr txBox="1"/>
          <p:nvPr/>
        </p:nvSpPr>
        <p:spPr>
          <a:xfrm>
            <a:off x="1" y="1520895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AD9E48-8CC0-44DA-A257-1524FD14E07B}"/>
              </a:ext>
            </a:extLst>
          </p:cNvPr>
          <p:cNvSpPr/>
          <p:nvPr/>
        </p:nvSpPr>
        <p:spPr>
          <a:xfrm>
            <a:off x="184551" y="2075490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FCC70-C5BD-4CC8-9C55-8925A65AFC00}"/>
              </a:ext>
            </a:extLst>
          </p:cNvPr>
          <p:cNvSpPr txBox="1"/>
          <p:nvPr/>
        </p:nvSpPr>
        <p:spPr>
          <a:xfrm>
            <a:off x="-1" y="3490446"/>
            <a:ext cx="318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6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Específicos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D0125E-A6EF-4320-BAC4-DA36D632AB5F}"/>
              </a:ext>
            </a:extLst>
          </p:cNvPr>
          <p:cNvSpPr/>
          <p:nvPr/>
        </p:nvSpPr>
        <p:spPr>
          <a:xfrm>
            <a:off x="184553" y="411361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7B26D-E9A2-4838-8972-83BB0387A627}"/>
              </a:ext>
            </a:extLst>
          </p:cNvPr>
          <p:cNvSpPr txBox="1"/>
          <p:nvPr/>
        </p:nvSpPr>
        <p:spPr>
          <a:xfrm>
            <a:off x="184553" y="2218412"/>
            <a:ext cx="1087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400" dirty="0">
                <a:solidFill>
                  <a:srgbClr val="000000"/>
                </a:solidFill>
                <a:effectLst/>
              </a:rPr>
              <a:t>Desarrollar una aplicación web que permita conectar clientes y prestadores de servicios, para satisfacer las necesidades del mercado.</a:t>
            </a:r>
            <a:endParaRPr lang="es-ES" sz="2400" b="1" dirty="0"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498DC-62DE-44B1-9B29-C64BCFBE0D2D}"/>
              </a:ext>
            </a:extLst>
          </p:cNvPr>
          <p:cNvSpPr txBox="1"/>
          <p:nvPr/>
        </p:nvSpPr>
        <p:spPr>
          <a:xfrm>
            <a:off x="184553" y="4449030"/>
            <a:ext cx="1118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Especificar los requisitos necesarios para desarrollar el sistema de información de acuerdo con las necesidades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/>
              <a:t>Analizar los requisitos del cliente para construir el sistema de información.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Diseñar el sistema de acuerdo con los requisitos del cliente.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Construir el sistema que cumpla con los requisitos de la solución</a:t>
            </a:r>
          </a:p>
          <a:p>
            <a:pPr marL="380990" indent="-380990" algn="just" defTabSz="1257621" hangingPunct="0">
              <a:buFontTx/>
              <a:buChar char="-"/>
            </a:pPr>
            <a:r>
              <a:rPr lang="es-ES" sz="2400" dirty="0"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Implantar la solución que cumpla con los requisitos para su operación.</a:t>
            </a: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867248" y="181947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DOFA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2DA93-4004-4336-B790-0390DFEB42B1}"/>
              </a:ext>
            </a:extLst>
          </p:cNvPr>
          <p:cNvSpPr/>
          <p:nvPr/>
        </p:nvSpPr>
        <p:spPr>
          <a:xfrm>
            <a:off x="1185611" y="1012995"/>
            <a:ext cx="4596211" cy="22169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DEBILIDADES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credibilidad del proceso.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 calidad de un servicio.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Nulo control sobre las negociaciones dadas en la aplicación.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Nueva página emergente.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48BC2D-2DBB-4960-81F2-2BADB8C507CB}"/>
              </a:ext>
            </a:extLst>
          </p:cNvPr>
          <p:cNvSpPr/>
          <p:nvPr/>
        </p:nvSpPr>
        <p:spPr>
          <a:xfrm>
            <a:off x="1185611" y="3425481"/>
            <a:ext cx="4596211" cy="22169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FORTALEZAS </a:t>
            </a:r>
          </a:p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Implementación de servicios adicionales a los que existen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No hay programas que aborden los procesos que vamos a cubrir.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Adaptabilidad al cambio.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Equipo orientado a la mejora activa.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0FAB3E-BCE2-48DB-AC0C-35E6FFF5270C}"/>
              </a:ext>
            </a:extLst>
          </p:cNvPr>
          <p:cNvSpPr/>
          <p:nvPr/>
        </p:nvSpPr>
        <p:spPr>
          <a:xfrm>
            <a:off x="6293711" y="3425481"/>
            <a:ext cx="4712678" cy="221691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AMENAZAS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Posibilidades de fraude.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Páginas similares en el mercado.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Baja calidad del servicio.</a:t>
            </a:r>
          </a:p>
          <a:p>
            <a:endParaRPr lang="es-CO" sz="2133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D98317-FE01-4C83-AA9E-76C4D995448D}"/>
              </a:ext>
            </a:extLst>
          </p:cNvPr>
          <p:cNvSpPr/>
          <p:nvPr/>
        </p:nvSpPr>
        <p:spPr>
          <a:xfrm>
            <a:off x="6293711" y="1030409"/>
            <a:ext cx="4712678" cy="22169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Posibilidad de cubrir necesidades de clientes de una manera oportuna.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Conectar clientes y prestadores de servicios.</a:t>
            </a:r>
            <a:endParaRPr lang="es-CO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1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9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E7FA7E-C3EC-4186-AFBD-5BB81C7A131D}"/>
              </a:ext>
            </a:extLst>
          </p:cNvPr>
          <p:cNvSpPr txBox="1"/>
          <p:nvPr/>
        </p:nvSpPr>
        <p:spPr>
          <a:xfrm>
            <a:off x="2998383" y="279741"/>
            <a:ext cx="6195235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>
                <a:solidFill>
                  <a:srgbClr val="FF6C00"/>
                </a:solidFill>
                <a:cs typeface="Calibri" panose="020F0502020204030204" pitchFamily="34" charset="0"/>
              </a:rPr>
              <a:t>Lean Canvas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D5602D-268E-5FB4-06B2-EA49236606B9}"/>
              </a:ext>
            </a:extLst>
          </p:cNvPr>
          <p:cNvSpPr txBox="1"/>
          <p:nvPr/>
        </p:nvSpPr>
        <p:spPr>
          <a:xfrm>
            <a:off x="92146" y="1364772"/>
            <a:ext cx="31047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  <a:p>
            <a:pPr algn="ctr"/>
            <a:r>
              <a:rPr lang="es-ES" sz="1600" dirty="0">
                <a:ea typeface="Helvetica Neue"/>
                <a:cs typeface="Calibri" panose="020F0502020204030204" pitchFamily="34" charset="0"/>
                <a:sym typeface="Helvetica Neue"/>
              </a:rPr>
              <a:t>Poca información sobre </a:t>
            </a:r>
            <a:r>
              <a:rPr kumimoji="0" lang="es-ES" sz="1600" b="0" i="0" u="none" strike="noStrike" cap="none" spc="0" normalizeH="0" baseline="0" dirty="0">
                <a:ln>
                  <a:noFill/>
                </a:ln>
                <a:effectLst/>
                <a:uFillTx/>
                <a:ea typeface="Helvetica Neue"/>
                <a:cs typeface="Calibri" panose="020F0502020204030204" pitchFamily="34" charset="0"/>
                <a:sym typeface="Helvetica Neue"/>
              </a:rPr>
              <a:t>las personas que prestan servicios como mantenimiento, trabajos domésticos, remodelación y albañilería, salud y belleza en la comunidad de manera independiente.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8B9F8F-799C-6279-25C1-CBBB7634EC9B}"/>
              </a:ext>
            </a:extLst>
          </p:cNvPr>
          <p:cNvSpPr txBox="1"/>
          <p:nvPr/>
        </p:nvSpPr>
        <p:spPr>
          <a:xfrm>
            <a:off x="3317358" y="1372732"/>
            <a:ext cx="3827717" cy="16386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SOLUCION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Brindar una aplicación web que permita comercializar servicios, generando herramientas que contribuyan con la efectividad y confianza del cliente. </a:t>
            </a:r>
            <a:endParaRPr lang="es-CO" sz="1600" dirty="0">
              <a:latin typeface="Calibri" panose="020F0502020204030204" pitchFamily="34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3E6E70-E842-C1EF-1061-9358EE91AAE7}"/>
              </a:ext>
            </a:extLst>
          </p:cNvPr>
          <p:cNvSpPr txBox="1"/>
          <p:nvPr/>
        </p:nvSpPr>
        <p:spPr>
          <a:xfrm>
            <a:off x="7265575" y="1372732"/>
            <a:ext cx="4834268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PROPUESTA DE VALOR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Conectar emprendimientos o negocios minoristas con clientes potenciales para mejorar sus ventas.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-Somos un canal de comunicación entre clientes y prestadores de servicios independientes.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Los emprendimientos o negocios minoristas tienen la posibilidad de ampliar la zona de cobertura.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Se cubren necesidades que en el mercado no se ven habitualmente resueltas de manera eficaz.</a:t>
            </a: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B41B45-FCBD-15C8-A7F5-8F2A864BBDBE}"/>
              </a:ext>
            </a:extLst>
          </p:cNvPr>
          <p:cNvSpPr txBox="1"/>
          <p:nvPr/>
        </p:nvSpPr>
        <p:spPr>
          <a:xfrm>
            <a:off x="92146" y="3531271"/>
            <a:ext cx="3104708" cy="30469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Nuevas oportunidades para expandir la prestación de servicios tanto minoristas como mayoristas.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Cercanía al usuario.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Eficacia en la prestación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La problemática cumple con la necesidad analizada, y de allí se derivan oportunidades para clientes directos y clientes indirectos.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33BA97-B7C7-FD62-1EE0-A7BC95369F91}"/>
              </a:ext>
            </a:extLst>
          </p:cNvPr>
          <p:cNvSpPr txBox="1"/>
          <p:nvPr/>
        </p:nvSpPr>
        <p:spPr>
          <a:xfrm>
            <a:off x="9144000" y="1364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4981A08-70B4-4503-FA8A-EEC73AA47210}"/>
              </a:ext>
            </a:extLst>
          </p:cNvPr>
          <p:cNvSpPr txBox="1"/>
          <p:nvPr/>
        </p:nvSpPr>
        <p:spPr>
          <a:xfrm>
            <a:off x="3317358" y="3167076"/>
            <a:ext cx="3827717" cy="24345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CANALES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-Publicidad en redes sociales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Correos electrónicos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Rápida actualización, gestión y eliminación de publicidad realizada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Mensajes de texto 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Descuento a usuarios registrados por invitar amigos nuevos</a:t>
            </a:r>
          </a:p>
          <a:p>
            <a:pPr>
              <a:lnSpc>
                <a:spcPct val="107000"/>
              </a:lnSpc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Voz a voz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935084-1638-6C76-EA0D-302909B171C2}"/>
              </a:ext>
            </a:extLst>
          </p:cNvPr>
          <p:cNvSpPr txBox="1"/>
          <p:nvPr/>
        </p:nvSpPr>
        <p:spPr>
          <a:xfrm>
            <a:off x="7265575" y="4023714"/>
            <a:ext cx="4834268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CLIENTES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Tipo de población: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Clientes directos: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Prestadores de servicios 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Solicitante de un servicio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Género: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Hombres y Mujeres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Edad: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Mayores de 18 años.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Ubicación: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Antioquia (Regional)</a:t>
            </a:r>
          </a:p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Necesidad: 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Adquirir y ofrecer servicios.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902418F-9428-D609-79B0-EF2F91ED5EFB}"/>
              </a:ext>
            </a:extLst>
          </p:cNvPr>
          <p:cNvSpPr txBox="1"/>
          <p:nvPr/>
        </p:nvSpPr>
        <p:spPr>
          <a:xfrm>
            <a:off x="3317357" y="5836621"/>
            <a:ext cx="3827719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INGRESOS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Publicidad para vendedores.</a:t>
            </a:r>
          </a:p>
        </p:txBody>
      </p:sp>
    </p:spTree>
    <p:extLst>
      <p:ext uri="{BB962C8B-B14F-4D97-AF65-F5344CB8AC3E}">
        <p14:creationId xmlns:p14="http://schemas.microsoft.com/office/powerpoint/2010/main" val="37430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6D3C45-4AA9-E272-FAA6-F164ECEE3F49}"/>
              </a:ext>
            </a:extLst>
          </p:cNvPr>
          <p:cNvSpPr txBox="1"/>
          <p:nvPr/>
        </p:nvSpPr>
        <p:spPr>
          <a:xfrm>
            <a:off x="786806" y="1725374"/>
            <a:ext cx="4642887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METRICAS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Satisfacción del servicio prestado.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Calificar comunicación entre cliente y prestador de servicios.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Trafico.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abandono.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servicios cumplidos satisfactoriamente.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- Clientes nuevos y recurrentes.</a:t>
            </a:r>
          </a:p>
          <a:p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- Tasa de vistas de publicidad.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345D03-61B7-D6A9-F71F-F030B3A7EF56}"/>
              </a:ext>
            </a:extLst>
          </p:cNvPr>
          <p:cNvSpPr txBox="1"/>
          <p:nvPr/>
        </p:nvSpPr>
        <p:spPr>
          <a:xfrm>
            <a:off x="5755759" y="1717899"/>
            <a:ext cx="5784112" cy="24118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COSTOS</a:t>
            </a:r>
          </a:p>
          <a:p>
            <a:pPr algn="ctr"/>
            <a:endParaRPr lang="es-CO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Pasarela de pagos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2.68 % + $ 900 por transacción exitosa con cuatro retiros gratis al mes.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Diseñador grafico por hora 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 dólares.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Hosting: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$140.000 (anual)</a:t>
            </a:r>
          </a:p>
          <a:p>
            <a:pPr>
              <a:lnSpc>
                <a:spcPct val="107000"/>
              </a:lnSpc>
            </a:pP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Dominio: 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36.900 (anual)</a:t>
            </a:r>
          </a:p>
          <a:p>
            <a:pPr>
              <a:lnSpc>
                <a:spcPct val="107000"/>
              </a:lnSpc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46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1482</Words>
  <Application>Microsoft Office PowerPoint</Application>
  <PresentationFormat>Panorámica</PresentationFormat>
  <Paragraphs>176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Calibir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yesenia quejada rojas</cp:lastModifiedBy>
  <cp:revision>31</cp:revision>
  <dcterms:created xsi:type="dcterms:W3CDTF">2020-10-01T23:51:28Z</dcterms:created>
  <dcterms:modified xsi:type="dcterms:W3CDTF">2022-11-03T20:03:25Z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