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468" r:id="rId2"/>
    <p:sldId id="456" r:id="rId3"/>
    <p:sldId id="458" r:id="rId4"/>
    <p:sldId id="457" r:id="rId5"/>
    <p:sldId id="469" r:id="rId6"/>
    <p:sldId id="260" r:id="rId7"/>
    <p:sldId id="272" r:id="rId8"/>
    <p:sldId id="273" r:id="rId9"/>
    <p:sldId id="281" r:id="rId10"/>
    <p:sldId id="290" r:id="rId11"/>
    <p:sldId id="291" r:id="rId12"/>
    <p:sldId id="292" r:id="rId13"/>
    <p:sldId id="283" r:id="rId14"/>
    <p:sldId id="276" r:id="rId15"/>
    <p:sldId id="471" r:id="rId16"/>
    <p:sldId id="472" r:id="rId17"/>
    <p:sldId id="473" r:id="rId18"/>
    <p:sldId id="474" r:id="rId19"/>
    <p:sldId id="475" r:id="rId20"/>
    <p:sldId id="298" r:id="rId21"/>
    <p:sldId id="301" r:id="rId22"/>
    <p:sldId id="299" r:id="rId23"/>
    <p:sldId id="476" r:id="rId24"/>
    <p:sldId id="477" r:id="rId25"/>
    <p:sldId id="284" r:id="rId26"/>
    <p:sldId id="296" r:id="rId27"/>
    <p:sldId id="297" r:id="rId28"/>
    <p:sldId id="300" r:id="rId29"/>
    <p:sldId id="286" r:id="rId30"/>
    <p:sldId id="287" r:id="rId31"/>
    <p:sldId id="288" r:id="rId32"/>
    <p:sldId id="289" r:id="rId33"/>
    <p:sldId id="277" r:id="rId34"/>
    <p:sldId id="470" r:id="rId35"/>
    <p:sldId id="274" r:id="rId36"/>
    <p:sldId id="278" r:id="rId37"/>
    <p:sldId id="264" r:id="rId3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9/11/2022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42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0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29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815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35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92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25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09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1750109" y="67909"/>
            <a:ext cx="365931" cy="203171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5" name="CuadroTexto 4"/>
          <p:cNvSpPr txBox="1"/>
          <p:nvPr userDrawn="1"/>
        </p:nvSpPr>
        <p:spPr>
          <a:xfrm rot="16200000">
            <a:off x="11838342" y="1063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>
                <a:solidFill>
                  <a:srgbClr val="BD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1"/>
          <a:stretch/>
        </p:blipFill>
        <p:spPr>
          <a:xfrm>
            <a:off x="-7214" y="1315739"/>
            <a:ext cx="4133737" cy="7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9/11/2022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7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es/?k=1629421547935" TargetMode="External"/><Relationship Id="rId3" Type="http://schemas.openxmlformats.org/officeDocument/2006/relationships/hyperlink" Target="https://www.ingenioempresa.com/arbol-de-objetivos/" TargetMode="External"/><Relationship Id="rId7" Type="http://schemas.openxmlformats.org/officeDocument/2006/relationships/hyperlink" Target="https://www.protopie.io/" TargetMode="External"/><Relationship Id="rId2" Type="http://schemas.openxmlformats.org/officeDocument/2006/relationships/hyperlink" Target="https://www.ingenioempresa.com/matriz-foda/#Paso_2_Definiendo_amenazas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neetwork.com/wp-content/uploads/2019/10/que-es-la-negociacion.jpg" TargetMode="External"/><Relationship Id="rId5" Type="http://schemas.openxmlformats.org/officeDocument/2006/relationships/hyperlink" Target="https://www.ejemplos.co/verbos-para-objetivos-generales-y-especificos/" TargetMode="External"/><Relationship Id="rId10" Type="http://schemas.openxmlformats.org/officeDocument/2006/relationships/hyperlink" Target="https://www.ingenioempresa.com/mapa-de-empatia/" TargetMode="External"/><Relationship Id="rId4" Type="http://schemas.openxmlformats.org/officeDocument/2006/relationships/hyperlink" Target="https://www.ingenioempresa.com/arbol-de-problemas/" TargetMode="External"/><Relationship Id="rId9" Type="http://schemas.openxmlformats.org/officeDocument/2006/relationships/hyperlink" Target="https://studio.tailorbrands.com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606542" y="1359344"/>
            <a:ext cx="553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FORMATIVO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A75453-ECDC-63DD-2D6C-170749637E25}"/>
              </a:ext>
            </a:extLst>
          </p:cNvPr>
          <p:cNvSpPr txBox="1"/>
          <p:nvPr/>
        </p:nvSpPr>
        <p:spPr>
          <a:xfrm>
            <a:off x="5479932" y="2474893"/>
            <a:ext cx="5532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Valentina Zapata Flórez</a:t>
            </a:r>
          </a:p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Yesenia Quejada Rojas 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5101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90134" y="1114745"/>
            <a:ext cx="11240086" cy="528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registrar información de los clientes y prestadores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la información anónimamente de la aplicación web.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capturar la información del servicio ofrecido incluyendo imagen, nombre, precio, categoría y términos.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usuarios visualizar los servicios disponibles.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clientes registrar solicitudes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realizados por un prestador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adquiridos por un cliente.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cliente registrarle una calificación al servicio adquirido.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categorizar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 algn="just" defTabSz="1257621" hangingPunct="0">
              <a:buFont typeface="+mj-lt"/>
              <a:buAutoNum type="arabicPeriod"/>
            </a:pPr>
            <a:endParaRPr lang="es-ES" sz="2400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5330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3683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67833" y="1038379"/>
            <a:ext cx="10958624" cy="323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búsqueda de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al usuario añadir a la categoría de favoritos los servicios de su preferencia.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generar un numero de caso único para cada servicio.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comunicación por medio de un chat directo entre usuario y un prestador de servicio el cual no permita links externos o una serie de números (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números).</a:t>
            </a: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5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NO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1219823" y="1329022"/>
            <a:ext cx="10022336" cy="2841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visualizarse y funcionar correctamente en cualquier navegador y dispositivo.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describir los términos para prestar un servicio en una publicación.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presentara una interfaz de usuario sencilla para que sea de fácil manejo para los usuarios del sistema.</a:t>
            </a: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2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404346" y="591252"/>
            <a:ext cx="4270743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general de casos de usos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BE1CDB-E22F-9FE7-4C72-44B1DDE9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162" y="0"/>
            <a:ext cx="6327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0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8561CCC6-C10E-20CC-AA45-D573D42BA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89"/>
            <a:ext cx="9622302" cy="67386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7281510" y="424025"/>
            <a:ext cx="429381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87294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BFB275F-AB9C-A7A7-D974-85D2EA41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515" y="280846"/>
            <a:ext cx="5324970" cy="188914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E091164-CC5E-F837-DA2E-77F1D5E65618}"/>
              </a:ext>
            </a:extLst>
          </p:cNvPr>
          <p:cNvCxnSpPr>
            <a:cxnSpLocks/>
          </p:cNvCxnSpPr>
          <p:nvPr/>
        </p:nvCxnSpPr>
        <p:spPr>
          <a:xfrm>
            <a:off x="2101755" y="2606723"/>
            <a:ext cx="7751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06031E40-A344-D2FA-05F5-95249BBB0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3043452"/>
            <a:ext cx="8115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9E0FC7-27F4-B597-ABCF-BC0BF9A9C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62" y="239051"/>
            <a:ext cx="6780378" cy="2324044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1C4F890-DF80-F47D-216D-2D03DA02EA3C}"/>
              </a:ext>
            </a:extLst>
          </p:cNvPr>
          <p:cNvCxnSpPr/>
          <p:nvPr/>
        </p:nvCxnSpPr>
        <p:spPr>
          <a:xfrm>
            <a:off x="1637731" y="3302758"/>
            <a:ext cx="8311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FB36B915-7105-0187-EE27-2316E86D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2" y="3771402"/>
            <a:ext cx="4671017" cy="2424681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69BB329-7555-7D43-A365-1C177954B9E3}"/>
              </a:ext>
            </a:extLst>
          </p:cNvPr>
          <p:cNvCxnSpPr>
            <a:cxnSpLocks/>
          </p:cNvCxnSpPr>
          <p:nvPr/>
        </p:nvCxnSpPr>
        <p:spPr>
          <a:xfrm>
            <a:off x="6318913" y="3302758"/>
            <a:ext cx="0" cy="31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829B1D9C-E35C-26A5-CE53-A5352999F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642" y="3555242"/>
            <a:ext cx="4800248" cy="17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66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F231B3-3138-7421-9D01-DD814DF3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1" y="236419"/>
            <a:ext cx="8297839" cy="217923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2364404-059B-35D8-B616-D5E46327E9AD}"/>
              </a:ext>
            </a:extLst>
          </p:cNvPr>
          <p:cNvCxnSpPr/>
          <p:nvPr/>
        </p:nvCxnSpPr>
        <p:spPr>
          <a:xfrm>
            <a:off x="723331" y="2838734"/>
            <a:ext cx="8529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A6F8B8DE-AAD2-37E0-E7B0-F31CFD8C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3" y="3094631"/>
            <a:ext cx="7958175" cy="33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9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64DA650-B8F6-367A-407C-57374162E987}"/>
              </a:ext>
            </a:extLst>
          </p:cNvPr>
          <p:cNvCxnSpPr>
            <a:cxnSpLocks/>
          </p:cNvCxnSpPr>
          <p:nvPr/>
        </p:nvCxnSpPr>
        <p:spPr>
          <a:xfrm>
            <a:off x="491319" y="3179928"/>
            <a:ext cx="10849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B1D89609-2747-0E73-B655-19B1A1DFC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031" y="211540"/>
            <a:ext cx="5781675" cy="2286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96ED0C4-E407-CC01-1661-933F22CC4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43" y="3678072"/>
            <a:ext cx="5153025" cy="14954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19468F4-B159-5C60-A786-979BFA872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134" y="3429000"/>
            <a:ext cx="4400505" cy="14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9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088D8E4-1346-87C2-5DF9-940F2F459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33" y="1619178"/>
            <a:ext cx="6564574" cy="24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5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459813" y="2228671"/>
            <a:ext cx="727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r>
              <a:rPr lang="es-E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Market</a:t>
            </a:r>
            <a:endParaRPr lang="es-E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467728" y="3704143"/>
            <a:ext cx="9256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ea typeface="Helvetica Neue"/>
                <a:cs typeface="Calibri" panose="020F0502020204030204" pitchFamily="34" charset="0"/>
                <a:sym typeface="Helvetica Neue"/>
              </a:rPr>
              <a:t>Poca información sobre </a:t>
            </a:r>
            <a:r>
              <a:rPr kumimoji="0" lang="es-ES" sz="28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como mantenimiento, trabajos domésticos, remodelación y albañilería, salud y belleza en la comunidad de manera independiente.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617008" y="342900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30702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88112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Guiones de casos de uso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DCDC87-7B13-3B41-203B-514B9E3CB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80" y="666975"/>
            <a:ext cx="9905640" cy="61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2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80FC71E-B77C-6436-161D-407FF47D1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4" y="1060316"/>
            <a:ext cx="10606452" cy="524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07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436925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Historias de usuario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E43095-B1D3-D4C2-7F2B-E39ABEE8D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08" y="1776412"/>
            <a:ext cx="3648075" cy="33051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5D2FD95-AC27-6C7F-4052-9436A1CFF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217" y="1776412"/>
            <a:ext cx="3648075" cy="32575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D95CAE-41C2-B9BC-AFA6-82B67BCFD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426" y="1785937"/>
            <a:ext cx="36576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6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436925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Historias de usuario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E791EB-5027-58C9-5CAE-363ACA686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71" y="1804987"/>
            <a:ext cx="3629025" cy="32480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5095B3B-36E3-94EA-1AD4-A7CBEA096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87" y="1790699"/>
            <a:ext cx="3629025" cy="32766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6FFDE6B-8D85-00E8-00BD-CE456CEC1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103" y="1804987"/>
            <a:ext cx="36385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67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436925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Historias de usuario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D4910DA-CA74-5376-D00C-AE98A077D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707" y="1692226"/>
            <a:ext cx="3638550" cy="32766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2570AF0-8334-3F4A-935E-E61CEDA98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45" y="1692226"/>
            <a:ext cx="36385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55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358793" y="1341416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B5A894-F361-CB2E-B0C1-69391041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2" y="0"/>
            <a:ext cx="4470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8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273733" y="1341415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Proveedor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AEADA765-C4FF-9659-82FD-7AD43FC0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1" y="0"/>
            <a:ext cx="4629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31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507109" y="1610773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Administrador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326373-7FA2-40EF-60A1-93DBE901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0"/>
            <a:ext cx="7109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68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7346663" y="1687204"/>
            <a:ext cx="4845338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clases</a:t>
            </a:r>
          </a:p>
        </p:txBody>
      </p:sp>
    </p:spTree>
    <p:extLst>
      <p:ext uri="{BB962C8B-B14F-4D97-AF65-F5344CB8AC3E}">
        <p14:creationId xmlns:p14="http://schemas.microsoft.com/office/powerpoint/2010/main" val="408438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1" y="1179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Mapa de empatía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8EFDFD8-1179-6024-C86B-C405673F365F}"/>
              </a:ext>
            </a:extLst>
          </p:cNvPr>
          <p:cNvSpPr txBox="1"/>
          <p:nvPr/>
        </p:nvSpPr>
        <p:spPr>
          <a:xfrm>
            <a:off x="8276756" y="2167177"/>
            <a:ext cx="4024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VE?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mal realizados</a:t>
            </a:r>
          </a:p>
          <a:p>
            <a:r>
              <a:rPr lang="es-ES" sz="1600" dirty="0">
                <a:latin typeface="+mj-lt"/>
              </a:rPr>
              <a:t>- Robos y perdidas de dinero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publicidad en su emprendimiento</a:t>
            </a:r>
          </a:p>
          <a:p>
            <a:r>
              <a:rPr lang="es-ES" sz="1600" dirty="0">
                <a:latin typeface="+mj-lt"/>
              </a:rPr>
              <a:t>- Desconfianza en la contratación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B2A075-E71E-C5BA-2D4A-CE49B29A35E6}"/>
              </a:ext>
            </a:extLst>
          </p:cNvPr>
          <p:cNvSpPr txBox="1"/>
          <p:nvPr/>
        </p:nvSpPr>
        <p:spPr>
          <a:xfrm>
            <a:off x="3790693" y="628244"/>
            <a:ext cx="5402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PIENSA Y SIENTE?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Desconfianza e inseguridad en el momento de adquirir servicios en línea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cobertura en su emprendimiento</a:t>
            </a:r>
          </a:p>
          <a:p>
            <a:r>
              <a:rPr lang="es-ES" sz="1600" dirty="0">
                <a:latin typeface="+mj-lt"/>
              </a:rPr>
              <a:t>- Generar mayores ingresos</a:t>
            </a:r>
          </a:p>
          <a:p>
            <a:r>
              <a:rPr lang="es-ES" sz="1600" dirty="0">
                <a:latin typeface="+mj-lt"/>
              </a:rPr>
              <a:t>- Mejorar su calidad de vida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406FFEF-3BF6-0F2C-F859-3394149D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171" y="1209229"/>
            <a:ext cx="607236" cy="6072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FEE1F78-67F5-E96C-2743-B1AFDA904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0910" y="2753291"/>
            <a:ext cx="675709" cy="67570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CD346F2-5647-BAA5-39E3-D66DDF78D20A}"/>
              </a:ext>
            </a:extLst>
          </p:cNvPr>
          <p:cNvSpPr txBox="1"/>
          <p:nvPr/>
        </p:nvSpPr>
        <p:spPr>
          <a:xfrm>
            <a:off x="3915246" y="3767616"/>
            <a:ext cx="4152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DICE Y HACE?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Busca opiniones en su comunidad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Presta servicios de buena calidad acordé a sus conocimientos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A66AC8-AC60-027E-56CD-720039D61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144" y="4074979"/>
            <a:ext cx="493269" cy="49326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95EC70C-EC0C-E100-6F6F-28E95B433653}"/>
              </a:ext>
            </a:extLst>
          </p:cNvPr>
          <p:cNvSpPr txBox="1"/>
          <p:nvPr/>
        </p:nvSpPr>
        <p:spPr>
          <a:xfrm>
            <a:off x="232214" y="2283572"/>
            <a:ext cx="3245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OYE?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Realización de servicios de baja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Oportunidades escasas </a:t>
            </a:r>
          </a:p>
          <a:p>
            <a:r>
              <a:rPr lang="es-ES" sz="1600" dirty="0">
                <a:latin typeface="+mj-lt"/>
              </a:rPr>
              <a:t>-Falta de apoyo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F682A5E-D7ED-6087-D88A-4407AFCB5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779" y="2513834"/>
            <a:ext cx="675711" cy="675711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1A5093F-4A92-EC09-2310-355323C2AC97}"/>
              </a:ext>
            </a:extLst>
          </p:cNvPr>
          <p:cNvCxnSpPr>
            <a:cxnSpLocks/>
          </p:cNvCxnSpPr>
          <p:nvPr/>
        </p:nvCxnSpPr>
        <p:spPr>
          <a:xfrm>
            <a:off x="44069" y="782885"/>
            <a:ext cx="12147932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B73BF79-FB72-C8F9-DEFA-78ECC4197BBB}"/>
              </a:ext>
            </a:extLst>
          </p:cNvPr>
          <p:cNvCxnSpPr>
            <a:cxnSpLocks/>
          </p:cNvCxnSpPr>
          <p:nvPr/>
        </p:nvCxnSpPr>
        <p:spPr>
          <a:xfrm flipH="1">
            <a:off x="-45595" y="782885"/>
            <a:ext cx="12237595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A048461-5561-3ABE-ECEF-C0F2C6896E59}"/>
              </a:ext>
            </a:extLst>
          </p:cNvPr>
          <p:cNvCxnSpPr>
            <a:cxnSpLocks/>
          </p:cNvCxnSpPr>
          <p:nvPr/>
        </p:nvCxnSpPr>
        <p:spPr>
          <a:xfrm flipV="1">
            <a:off x="44068" y="5082467"/>
            <a:ext cx="12139707" cy="14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43C6928-0F5E-B932-CA55-0AEE5E2C42A8}"/>
              </a:ext>
            </a:extLst>
          </p:cNvPr>
          <p:cNvSpPr txBox="1"/>
          <p:nvPr/>
        </p:nvSpPr>
        <p:spPr>
          <a:xfrm>
            <a:off x="6073203" y="5185620"/>
            <a:ext cx="5577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RESULTADOS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adquiridos de excelente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Emprendimiento a gran escala</a:t>
            </a:r>
          </a:p>
          <a:p>
            <a:r>
              <a:rPr lang="es-ES" sz="1600" dirty="0">
                <a:latin typeface="+mj-lt"/>
              </a:rPr>
              <a:t>- Superación personal </a:t>
            </a:r>
          </a:p>
          <a:p>
            <a:r>
              <a:rPr lang="es-ES" sz="1600" dirty="0">
                <a:latin typeface="+mj-lt"/>
              </a:rPr>
              <a:t>- Más recomendaciones de sus clientes</a:t>
            </a:r>
          </a:p>
          <a:p>
            <a:r>
              <a:rPr lang="es-ES" sz="1600" dirty="0">
                <a:latin typeface="+mj-lt"/>
              </a:rPr>
              <a:t>- Éxito en la prestación de servicios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4859D8F0-D5A4-AD92-367C-61E7CC5F4D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5417" y="5764846"/>
            <a:ext cx="672516" cy="672516"/>
          </a:xfrm>
          <a:prstGeom prst="rect">
            <a:avLst/>
          </a:prstGeom>
        </p:spPr>
      </p:pic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F56039C-1692-4FEA-E302-615D52FD5E24}"/>
              </a:ext>
            </a:extLst>
          </p:cNvPr>
          <p:cNvCxnSpPr>
            <a:cxnSpLocks/>
          </p:cNvCxnSpPr>
          <p:nvPr/>
        </p:nvCxnSpPr>
        <p:spPr>
          <a:xfrm>
            <a:off x="5915943" y="5126535"/>
            <a:ext cx="1893" cy="1718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2FD7941-C039-8395-2138-C1E7ABB86D71}"/>
              </a:ext>
            </a:extLst>
          </p:cNvPr>
          <p:cNvSpPr txBox="1"/>
          <p:nvPr/>
        </p:nvSpPr>
        <p:spPr>
          <a:xfrm>
            <a:off x="44068" y="5300749"/>
            <a:ext cx="4906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ESFUERZOS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No hay soluciones a sus necesidades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No alcanzar sus metas propuestas</a:t>
            </a:r>
          </a:p>
          <a:p>
            <a:r>
              <a:rPr lang="es-ES" sz="1600" dirty="0">
                <a:latin typeface="+mj-lt"/>
              </a:rPr>
              <a:t>- Dificultad para darse a conocer</a:t>
            </a:r>
          </a:p>
          <a:p>
            <a:r>
              <a:rPr lang="es-ES" sz="1600" dirty="0">
                <a:latin typeface="+mj-lt"/>
              </a:rPr>
              <a:t>- Miedo al fracaso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09DC1441-E76F-7767-EFCB-062CF21A20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508" y="5718955"/>
            <a:ext cx="807477" cy="80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2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238056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problemas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715109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Efectos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6329150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Causas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4C49BD-19E2-043B-A989-6C687F866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16"/>
          <a:stretch/>
        </p:blipFill>
        <p:spPr>
          <a:xfrm>
            <a:off x="0" y="1193160"/>
            <a:ext cx="12192000" cy="519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1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4196182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-210038" y="398307"/>
            <a:ext cx="11078244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MER (Modelo Entidad Relación)</a:t>
            </a:r>
          </a:p>
        </p:txBody>
      </p:sp>
    </p:spTree>
    <p:extLst>
      <p:ext uri="{BB962C8B-B14F-4D97-AF65-F5344CB8AC3E}">
        <p14:creationId xmlns:p14="http://schemas.microsoft.com/office/powerpoint/2010/main" val="279892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096000" y="5067059"/>
            <a:ext cx="5868571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MR 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</a:rPr>
              <a:t>(Modelo Relacional)</a:t>
            </a:r>
          </a:p>
        </p:txBody>
      </p:sp>
    </p:spTree>
    <p:extLst>
      <p:ext uri="{BB962C8B-B14F-4D97-AF65-F5344CB8AC3E}">
        <p14:creationId xmlns:p14="http://schemas.microsoft.com/office/powerpoint/2010/main" val="1980260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Diseño del </a:t>
            </a:r>
            <a:r>
              <a:rPr lang="es-ES" sz="3733" b="1" dirty="0" err="1">
                <a:solidFill>
                  <a:srgbClr val="FF6C00"/>
                </a:solidFill>
              </a:rPr>
              <a:t>index</a:t>
            </a:r>
            <a:endParaRPr lang="es-ES" sz="3733" b="1" dirty="0">
              <a:solidFill>
                <a:srgbClr val="FF6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40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Script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458874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1" y="332660"/>
            <a:ext cx="440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Conclusiones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21465"/>
            <a:ext cx="118231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Tras la documentación mostrada, podemos deducir que los objetivos planteados están dirigidos a solucionar la problemática principal de nuestro proyecto, dado que actualmente no se ve resuelta por completo en el mercado, y de allí se derivan oportunidades para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Service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Market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.</a:t>
            </a:r>
          </a:p>
          <a:p>
            <a:pPr marL="380990" indent="-380990" algn="just" defTabSz="1257621" hangingPunct="0">
              <a:buFontTx/>
              <a:buChar char="-"/>
            </a:pPr>
            <a:endParaRPr lang="es-ES" sz="2400" dirty="0">
              <a:ea typeface="Helvetica Neue"/>
              <a:cs typeface="Calibir"/>
              <a:sym typeface="Helvetica Neue"/>
            </a:endParaRP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Según los datos expuestos, podemos concluir que nuestra aplicación web va a ser un canal de comunicación para clientes y prestadores de servicios que estén dispuestos a darse a conocer, generando así mas ganancias, una negociación a una escala mayor y aumentando la credibilidad de aquellos prestadores de servicios que requieran una ayuda.</a:t>
            </a:r>
          </a:p>
        </p:txBody>
      </p:sp>
    </p:spTree>
    <p:extLst>
      <p:ext uri="{BB962C8B-B14F-4D97-AF65-F5344CB8AC3E}">
        <p14:creationId xmlns:p14="http://schemas.microsoft.com/office/powerpoint/2010/main" val="224373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89" y="332661"/>
            <a:ext cx="9469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Referencias bibliográficas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06100"/>
            <a:ext cx="11823152" cy="5015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2"/>
              </a:rPr>
              <a:t>https://www.ingenioempresa.com/matriz-foda/#Paso_2_Definiendo_amenazas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</a:p>
          <a:p>
            <a:pPr algn="just" defTabSz="1257621" hangingPunct="0"/>
            <a:r>
              <a:rPr lang="es-ES" sz="2133" dirty="0"/>
              <a:t>Betancourt, D. F. (19 de abril de 2018). </a:t>
            </a:r>
            <a:r>
              <a:rPr lang="es-ES" sz="2133" i="1" dirty="0"/>
              <a:t>Cómo hacer el análisis FODA (matriz FADO) paso a paso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3"/>
              </a:rPr>
              <a:t>https://www.ingenioempresa.com/arbol-de-objetivos/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Diego. </a:t>
            </a:r>
            <a:r>
              <a:rPr lang="es-ES" sz="2133" i="1" dirty="0"/>
              <a:t>Cómo hacer un árbol de objetivos(09 de AGOSTO de 2016)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4"/>
              </a:rPr>
              <a:t>https://www.ingenioempresa.com/arbol-de-problemas/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D. F. (05 de julio de 2016). </a:t>
            </a:r>
            <a:r>
              <a:rPr lang="es-ES" sz="2133" i="1" dirty="0"/>
              <a:t>Cómo hacer un árbol de problemas: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5"/>
              </a:rPr>
              <a:t>https://www.ejemplos.co/verbos-para-objetivos-generales-y-especificos/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Enciclopedia de Ejemplos (2022). "Verbos para Objetivos Generales y Específicos". 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6"/>
              </a:rPr>
              <a:t>https://neetwork.com/wp-content/uploads/2019/10/que-es-la-negociacion.jpg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(Imagen referente)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7"/>
              </a:rPr>
              <a:t>https://www.protopie.io/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(Plataforma interactiva de wireframe)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8"/>
              </a:rPr>
              <a:t>https://www.flaticon.es/?k=1629421547935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(Iconos)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9"/>
              </a:rPr>
              <a:t>https://studio.tailorbrands.com/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(Diseño de Logo)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  <a:hlinkClick r:id="rId10"/>
              </a:rPr>
              <a:t>https://www.ingenioempresa.com/mapa-de-empatia/</a:t>
            </a:r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latin typeface="Calibir"/>
                <a:ea typeface="Helvetica Neue"/>
                <a:cs typeface="Calibir"/>
                <a:sym typeface="Helvetica Neue"/>
              </a:rPr>
              <a:t>Ingenio Empresa. “Mapa de empatía”</a:t>
            </a:r>
          </a:p>
          <a:p>
            <a:pPr algn="just" defTabSz="1257621" hangingPunct="0"/>
            <a:endParaRPr lang="es-ES" sz="2133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endParaRPr lang="es-ES" sz="2133" b="1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9997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id="{E42CE7DD-1B5C-489F-A503-80B34D37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59" y="-589"/>
            <a:ext cx="12212442" cy="68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97359" y="652276"/>
            <a:ext cx="4668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97359" y="1565147"/>
            <a:ext cx="51986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El proyecto se desea llevar a cabo debido a la falta de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información sobre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en la comunidad de manera independiente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, ya que estos no tienen la posibilidad de aumentar su área de cobertura y no tienen un proceso efectivo para darse a conocer,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estas oportunidades y/o necesidades serán cubiertas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por estos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actores en una negociación, y a su vez estos generaran beneficios económicos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a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todas las partes y mejoraran su calidad de vida.</a:t>
            </a:r>
            <a:endParaRPr kumimoji="0" lang="es-ES" sz="2400" b="1" i="0" u="none" strike="noStrike" cap="none" spc="0" normalizeH="0" baseline="0" dirty="0">
              <a:ln>
                <a:noFill/>
              </a:ln>
              <a:effectLst/>
              <a:uFillTx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28655" y="1452793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1F6FF2-2354-5E58-7608-4E5BD9AD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83" y="1277314"/>
            <a:ext cx="5550812" cy="55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7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484277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soluciones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1515720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Fines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5746994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Medios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718C58-5D11-A797-946C-848D1CB7C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84" b="37852"/>
          <a:stretch/>
        </p:blipFill>
        <p:spPr>
          <a:xfrm>
            <a:off x="-1" y="1932093"/>
            <a:ext cx="12192001" cy="35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5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2" y="332660"/>
            <a:ext cx="318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7486B3-5A70-446D-A230-BD0B140CB2E7}"/>
              </a:ext>
            </a:extLst>
          </p:cNvPr>
          <p:cNvSpPr txBox="1"/>
          <p:nvPr/>
        </p:nvSpPr>
        <p:spPr>
          <a:xfrm>
            <a:off x="1" y="1520895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AD9E48-8CC0-44DA-A257-1524FD14E07B}"/>
              </a:ext>
            </a:extLst>
          </p:cNvPr>
          <p:cNvSpPr/>
          <p:nvPr/>
        </p:nvSpPr>
        <p:spPr>
          <a:xfrm>
            <a:off x="184551" y="207549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6FCC70-C5BD-4CC8-9C55-8925A65AFC00}"/>
              </a:ext>
            </a:extLst>
          </p:cNvPr>
          <p:cNvSpPr txBox="1"/>
          <p:nvPr/>
        </p:nvSpPr>
        <p:spPr>
          <a:xfrm>
            <a:off x="-1" y="3490446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Específicos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D0125E-A6EF-4320-BAC4-DA36D632AB5F}"/>
              </a:ext>
            </a:extLst>
          </p:cNvPr>
          <p:cNvSpPr/>
          <p:nvPr/>
        </p:nvSpPr>
        <p:spPr>
          <a:xfrm>
            <a:off x="184553" y="4113619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553" y="2218412"/>
            <a:ext cx="10871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400" dirty="0">
                <a:solidFill>
                  <a:srgbClr val="000000"/>
                </a:solidFill>
                <a:effectLst/>
              </a:rPr>
              <a:t>Desarrollar una aplicación web que permita conectar clientes y prestadores de servicios, para satisfacer las necesidades del mercado.</a:t>
            </a:r>
            <a:endParaRPr lang="es-ES" sz="2400" b="1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1498DC-62DE-44B1-9B29-C64BCFBE0D2D}"/>
              </a:ext>
            </a:extLst>
          </p:cNvPr>
          <p:cNvSpPr txBox="1"/>
          <p:nvPr/>
        </p:nvSpPr>
        <p:spPr>
          <a:xfrm>
            <a:off x="184553" y="4449030"/>
            <a:ext cx="11180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Especificar los requisitos necesarios para desarrollar el sistema de información de acuerdo con las necesidades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/>
              <a:t>Analizar los requisitos del cliente para construir el sistema de información.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Diseñar el sistema de acuerdo con los requisitos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Construir el sistema que cumpla con los requisitos de la solución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Implantar la solución que cumpla con los requisitos para su operación.</a:t>
            </a: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867248" y="181947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DOFA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B52DA93-4004-4336-B790-0390DFEB42B1}"/>
              </a:ext>
            </a:extLst>
          </p:cNvPr>
          <p:cNvSpPr/>
          <p:nvPr/>
        </p:nvSpPr>
        <p:spPr>
          <a:xfrm>
            <a:off x="1185611" y="1012995"/>
            <a:ext cx="4596211" cy="22169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DEBILIDADES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credibilidad del proceso.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 calidad de un servicio.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las negociaciones dadas en la aplicación.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Nueva página emergente.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48BC2D-2DBB-4960-81F2-2BADB8C507CB}"/>
              </a:ext>
            </a:extLst>
          </p:cNvPr>
          <p:cNvSpPr/>
          <p:nvPr/>
        </p:nvSpPr>
        <p:spPr>
          <a:xfrm>
            <a:off x="1185611" y="3425481"/>
            <a:ext cx="4596211" cy="22169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FORTALEZAS </a:t>
            </a:r>
          </a:p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Implementación de servicios adicionales a los que existen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No hay programas que aborden los procesos que vamos a cubrir.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Adaptabilidad al cambio.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Equipo orientado a la mejora activa.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70FAB3E-BCE2-48DB-AC0C-35E6FFF5270C}"/>
              </a:ext>
            </a:extLst>
          </p:cNvPr>
          <p:cNvSpPr/>
          <p:nvPr/>
        </p:nvSpPr>
        <p:spPr>
          <a:xfrm>
            <a:off x="6293711" y="3425481"/>
            <a:ext cx="4712678" cy="22169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AMENAZAS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Posibilidades de fraude.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Páginas similares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calidad del servicio.</a:t>
            </a:r>
          </a:p>
          <a:p>
            <a:endParaRPr lang="es-CO" sz="2133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D98317-FE01-4C83-AA9E-76C4D995448D}"/>
              </a:ext>
            </a:extLst>
          </p:cNvPr>
          <p:cNvSpPr/>
          <p:nvPr/>
        </p:nvSpPr>
        <p:spPr>
          <a:xfrm>
            <a:off x="6293711" y="1030409"/>
            <a:ext cx="4712678" cy="22169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OPORTUNIDADES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 de cubrir necesidades de clientes de una manera oportuna.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Conectar clientes y prestadores de servicios.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1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9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27974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Lean Canvas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D5602D-268E-5FB4-06B2-EA49236606B9}"/>
              </a:ext>
            </a:extLst>
          </p:cNvPr>
          <p:cNvSpPr txBox="1"/>
          <p:nvPr/>
        </p:nvSpPr>
        <p:spPr>
          <a:xfrm>
            <a:off x="92146" y="1364772"/>
            <a:ext cx="3104709" cy="2062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</a:p>
          <a:p>
            <a:pPr algn="ctr"/>
            <a:r>
              <a:rPr lang="es-ES" sz="1600" dirty="0">
                <a:ea typeface="Helvetica Neue"/>
                <a:cs typeface="Calibri" panose="020F0502020204030204" pitchFamily="34" charset="0"/>
                <a:sym typeface="Helvetica Neue"/>
              </a:rPr>
              <a:t>Poca información sobre </a:t>
            </a:r>
            <a:r>
              <a:rPr kumimoji="0" lang="es-ES" sz="16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como mantenimiento, trabajos domésticos, remodelación y albañilería, salud y belleza en la comunidad de manera independiente.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8B9F8F-799C-6279-25C1-CBBB7634EC9B}"/>
              </a:ext>
            </a:extLst>
          </p:cNvPr>
          <p:cNvSpPr txBox="1"/>
          <p:nvPr/>
        </p:nvSpPr>
        <p:spPr>
          <a:xfrm>
            <a:off x="3317358" y="1372732"/>
            <a:ext cx="3827717" cy="16386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SOLUCION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Brindar una aplicación web que permita comercializar servicios, generando herramientas que contribuyan con la efectividad y confianza del cliente. </a:t>
            </a:r>
            <a:endParaRPr lang="es-CO" sz="1600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3E6E70-E842-C1EF-1061-9358EE91AAE7}"/>
              </a:ext>
            </a:extLst>
          </p:cNvPr>
          <p:cNvSpPr txBox="1"/>
          <p:nvPr/>
        </p:nvSpPr>
        <p:spPr>
          <a:xfrm>
            <a:off x="7265575" y="1372732"/>
            <a:ext cx="4834268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PROPUESTA DE VALOR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Conectar emprendimientos o negocios minoristas con clientes potenciales para mejorar sus ventas.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-Somos un canal de comunicación entre clientes y prestadores de servicios independientes.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Los emprendimientos o negocios minoristas tienen la posibilidad de ampliar la zona de cobertura.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Se cubren necesidades que en el mercado no se ven habitualmente resueltas de manera eficaz.</a:t>
            </a: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B41B45-FCBD-15C8-A7F5-8F2A864BBDBE}"/>
              </a:ext>
            </a:extLst>
          </p:cNvPr>
          <p:cNvSpPr txBox="1"/>
          <p:nvPr/>
        </p:nvSpPr>
        <p:spPr>
          <a:xfrm>
            <a:off x="92146" y="3531271"/>
            <a:ext cx="3104708" cy="30469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VENTAJAS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Nuevas oportunidades para expandir la prestación de servicios tanto minoristas como mayoristas.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Cercanía al usuario.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Eficacia en la prestación de servicios.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La problemática cumple con la necesidad analizada, y de allí se derivan oportunidades para clientes directos y clientes indirectos.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E33BA97-B7C7-FD62-1EE0-A7BC95369F91}"/>
              </a:ext>
            </a:extLst>
          </p:cNvPr>
          <p:cNvSpPr txBox="1"/>
          <p:nvPr/>
        </p:nvSpPr>
        <p:spPr>
          <a:xfrm>
            <a:off x="9144000" y="136477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981A08-70B4-4503-FA8A-EEC73AA47210}"/>
              </a:ext>
            </a:extLst>
          </p:cNvPr>
          <p:cNvSpPr txBox="1"/>
          <p:nvPr/>
        </p:nvSpPr>
        <p:spPr>
          <a:xfrm>
            <a:off x="3317358" y="3167076"/>
            <a:ext cx="3827717" cy="24345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CANALES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-Publicidad en redes sociales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Correos electrónicos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Rápida actualización, gestión y eliminación de publicidad realizada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Mensajes de texto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Descuento a usuarios registrados por invitar amigos nuevos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Voz a voz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C935084-1638-6C76-EA0D-302909B171C2}"/>
              </a:ext>
            </a:extLst>
          </p:cNvPr>
          <p:cNvSpPr txBox="1"/>
          <p:nvPr/>
        </p:nvSpPr>
        <p:spPr>
          <a:xfrm>
            <a:off x="7265575" y="4023714"/>
            <a:ext cx="4834268" cy="25545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CLIENTES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Tipo de población: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Clientes directos: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Prestadores de servicios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Solicitante de un servicio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Género: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Hombres y Mujeres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Edad: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Mayores de 18 años.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Ubicación: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Antioquia (Regional)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Necesidad: 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Adquirir y ofrecer servicios.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902418F-9428-D609-79B0-EF2F91ED5EFB}"/>
              </a:ext>
            </a:extLst>
          </p:cNvPr>
          <p:cNvSpPr txBox="1"/>
          <p:nvPr/>
        </p:nvSpPr>
        <p:spPr>
          <a:xfrm>
            <a:off x="3317357" y="5836621"/>
            <a:ext cx="3827719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INGRESOS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Publicidad para vendedores.</a:t>
            </a:r>
          </a:p>
        </p:txBody>
      </p:sp>
    </p:spTree>
    <p:extLst>
      <p:ext uri="{BB962C8B-B14F-4D97-AF65-F5344CB8AC3E}">
        <p14:creationId xmlns:p14="http://schemas.microsoft.com/office/powerpoint/2010/main" val="374300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6D3C45-4AA9-E272-FAA6-F164ECEE3F49}"/>
              </a:ext>
            </a:extLst>
          </p:cNvPr>
          <p:cNvSpPr txBox="1"/>
          <p:nvPr/>
        </p:nvSpPr>
        <p:spPr>
          <a:xfrm>
            <a:off x="786806" y="1725374"/>
            <a:ext cx="4642887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METRICAS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Satisfacción del servicio prestado.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Calificar comunicación entre cliente y prestador de servicios.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Trafico.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abandono.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servicios cumplidos satisfactoriamente.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Clientes nuevos y recurrentes.</a:t>
            </a:r>
          </a:p>
          <a:p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vistas de publicidad.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345D03-61B7-D6A9-F71F-F030B3A7EF56}"/>
              </a:ext>
            </a:extLst>
          </p:cNvPr>
          <p:cNvSpPr txBox="1"/>
          <p:nvPr/>
        </p:nvSpPr>
        <p:spPr>
          <a:xfrm>
            <a:off x="5755759" y="1717899"/>
            <a:ext cx="5784112" cy="2411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COSTOS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Pasarela de pagos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2.68 % + $ 900 por transacción exitosa con cuatro retiros gratis al mes.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Diseñador grafico por hora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$10 dólares.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Hosting: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$140.000 (anual)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Dominio: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36.900 (anual)</a:t>
            </a:r>
          </a:p>
          <a:p>
            <a:pPr>
              <a:lnSpc>
                <a:spcPct val="107000"/>
              </a:lnSpc>
            </a:pP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46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1488</Words>
  <Application>Microsoft Office PowerPoint</Application>
  <PresentationFormat>Panorámica</PresentationFormat>
  <Paragraphs>178</Paragraphs>
  <Slides>37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Calibir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yesenia quejada rojas</cp:lastModifiedBy>
  <cp:revision>37</cp:revision>
  <dcterms:created xsi:type="dcterms:W3CDTF">2020-10-01T23:51:28Z</dcterms:created>
  <dcterms:modified xsi:type="dcterms:W3CDTF">2022-11-09T16:07:41Z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