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468" r:id="rId2"/>
    <p:sldId id="456" r:id="rId3"/>
    <p:sldId id="458" r:id="rId4"/>
    <p:sldId id="457" r:id="rId5"/>
    <p:sldId id="469" r:id="rId6"/>
    <p:sldId id="260" r:id="rId7"/>
    <p:sldId id="272" r:id="rId8"/>
    <p:sldId id="273" r:id="rId9"/>
    <p:sldId id="281" r:id="rId10"/>
    <p:sldId id="290" r:id="rId11"/>
    <p:sldId id="291" r:id="rId12"/>
    <p:sldId id="292" r:id="rId13"/>
    <p:sldId id="283" r:id="rId14"/>
    <p:sldId id="276" r:id="rId15"/>
    <p:sldId id="298" r:id="rId16"/>
    <p:sldId id="301" r:id="rId17"/>
    <p:sldId id="299" r:id="rId18"/>
    <p:sldId id="284" r:id="rId19"/>
    <p:sldId id="296" r:id="rId20"/>
    <p:sldId id="297" r:id="rId21"/>
    <p:sldId id="300" r:id="rId22"/>
    <p:sldId id="286" r:id="rId23"/>
    <p:sldId id="287" r:id="rId24"/>
    <p:sldId id="288" r:id="rId25"/>
    <p:sldId id="289" r:id="rId26"/>
    <p:sldId id="277" r:id="rId27"/>
    <p:sldId id="470" r:id="rId28"/>
    <p:sldId id="274" r:id="rId29"/>
    <p:sldId id="278" r:id="rId30"/>
    <p:sldId id="264" r:id="rId3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20/09/2022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A13E2-FB16-431A-8B51-2A9ECDD32980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142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A13E2-FB16-431A-8B51-2A9ECDD32980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00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8DA6D-12AC-4BA1-8782-249E1E9419F8}" type="slidenum">
              <a:rPr lang="es-CO" smtClean="0"/>
              <a:t>22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8150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8DA6D-12AC-4BA1-8782-249E1E9419F8}" type="slidenum">
              <a:rPr lang="es-CO" smtClean="0"/>
              <a:t>28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192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7981" y="0"/>
            <a:ext cx="1374019" cy="12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28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7981" y="0"/>
            <a:ext cx="1374019" cy="12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3CFEF-4B3E-1E40-B352-B3A390941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25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09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11750109" y="67909"/>
            <a:ext cx="365931" cy="203171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5" name="CuadroTexto 4"/>
          <p:cNvSpPr txBox="1"/>
          <p:nvPr userDrawn="1"/>
        </p:nvSpPr>
        <p:spPr>
          <a:xfrm rot="16200000">
            <a:off x="11838342" y="10638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>
                <a:solidFill>
                  <a:srgbClr val="BDBE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1"/>
          <a:stretch/>
        </p:blipFill>
        <p:spPr>
          <a:xfrm>
            <a:off x="-7214" y="1315739"/>
            <a:ext cx="4133737" cy="73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20/09/2022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20/09/2022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20/09/2022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20/09/2022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5" r:id="rId15"/>
    <p:sldLayoutId id="214748367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es/?k=1629421547935" TargetMode="External"/><Relationship Id="rId3" Type="http://schemas.openxmlformats.org/officeDocument/2006/relationships/hyperlink" Target="https://www.ingenioempresa.com/arbol-de-objetivos/" TargetMode="External"/><Relationship Id="rId7" Type="http://schemas.openxmlformats.org/officeDocument/2006/relationships/hyperlink" Target="https://www.protopie.io/" TargetMode="External"/><Relationship Id="rId2" Type="http://schemas.openxmlformats.org/officeDocument/2006/relationships/hyperlink" Target="https://www.ingenioempresa.com/matriz-foda/#Paso_2_Definiendo_amenazas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neetwork.com/wp-content/uploads/2019/10/que-es-la-negociacion.jpg" TargetMode="External"/><Relationship Id="rId5" Type="http://schemas.openxmlformats.org/officeDocument/2006/relationships/hyperlink" Target="https://www.ejemplos.co/verbos-para-objetivos-generales-y-especificos/" TargetMode="External"/><Relationship Id="rId10" Type="http://schemas.openxmlformats.org/officeDocument/2006/relationships/hyperlink" Target="https://www.ingenioempresa.com/mapa-de-empatia/" TargetMode="External"/><Relationship Id="rId4" Type="http://schemas.openxmlformats.org/officeDocument/2006/relationships/hyperlink" Target="https://www.ingenioempresa.com/arbol-de-problemas/" TargetMode="External"/><Relationship Id="rId9" Type="http://schemas.openxmlformats.org/officeDocument/2006/relationships/hyperlink" Target="https://studio.tailorbrands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606542" y="1359344"/>
            <a:ext cx="553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 FORMATIVO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8A75453-ECDC-63DD-2D6C-170749637E25}"/>
              </a:ext>
            </a:extLst>
          </p:cNvPr>
          <p:cNvSpPr txBox="1"/>
          <p:nvPr/>
        </p:nvSpPr>
        <p:spPr>
          <a:xfrm>
            <a:off x="5606541" y="2382386"/>
            <a:ext cx="55325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José David Amaya Ramírez</a:t>
            </a:r>
          </a:p>
          <a:p>
            <a:pPr algn="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Rosemberg Leandro Gómez Valencia</a:t>
            </a:r>
          </a:p>
          <a:p>
            <a:pPr algn="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Yesenia Quejada Rojas </a:t>
            </a: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25101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490134" y="1114745"/>
            <a:ext cx="11240086" cy="5288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registrar información de los clientes y proveedores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 la información anónimamente de la aplicación web.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capturar la información del servicio ofrecido incluyendo imagen, nombre, precio, categoría y términos.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usuarios visualizar los servicios disponibles.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usuarios registrar solicitudes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reporte sobre el historial de los servicios realizados por un proveedor.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reporte sobre el historial de los servicios adquiridos por un usuario.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al usuario registrarle una calificación al servicio adquirido.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categorizar los servicios.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 algn="just" defTabSz="1257621" hangingPunct="0">
              <a:buFont typeface="+mj-lt"/>
              <a:buAutoNum type="arabicPeriod"/>
            </a:pPr>
            <a:endParaRPr lang="es-ES" sz="2400" dirty="0"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53301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236833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467833" y="1038379"/>
            <a:ext cx="10958624" cy="521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la búsqueda de los servicios.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al usuario añadir a la categoría de favoritos los servicios de su preferencia.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generar un numero de caso único para cada servicio.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la comunicación por medio de un chat directo entre usuario y un proveedor de servicio el cual no permita links externos o una serie de números (</a:t>
            </a:r>
            <a:r>
              <a:rPr lang="es-E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 números).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que el cliente realice un pago a la hora de solicitar un servicio.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verificar si el pago fue exitoso para la confirmación del servicio.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entregar el pago al proveedor después de realizado el servicio.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buAutoNum type="arabicPeriod" startAt="8"/>
            </a:pP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5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NO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1219823" y="1329022"/>
            <a:ext cx="10022336" cy="2841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07000"/>
              </a:lnSpc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visualizarse y funcionar correctamente en cualquier navegador y dispositivo.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describir los términos para prestar un servicio en una publicación.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presentara una interfaz de usuario sencilla para que sea de fácil manejo para los usuarios del sistema.</a:t>
            </a:r>
          </a:p>
          <a:p>
            <a:pPr marL="457189" indent="-457189">
              <a:lnSpc>
                <a:spcPct val="107000"/>
              </a:lnSpc>
              <a:buAutoNum type="arabicPeriod" startAt="8"/>
            </a:pP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24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404346" y="591252"/>
            <a:ext cx="4270743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general de casos de usos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978D1420-CD5B-07B0-AC2A-730A77D91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3" y="0"/>
            <a:ext cx="5821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07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8561CCC6-C10E-20CC-AA45-D573D42BA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591"/>
            <a:ext cx="9428416" cy="660281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7281510" y="424025"/>
            <a:ext cx="429381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387294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1811074" y="88112"/>
            <a:ext cx="85698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Guiones de casos de uso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E78A64A-7639-8908-5933-5F788C155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71" y="629564"/>
            <a:ext cx="9945858" cy="62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2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6D05E2E-F6F7-3265-9463-A975DAD1F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84" y="866921"/>
            <a:ext cx="9858432" cy="512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07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1811074" y="436925"/>
            <a:ext cx="85698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Historias de usuario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B262FA-29F3-F30B-F3DE-5DB64C42C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9348"/>
            <a:ext cx="12197578" cy="367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61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5358793" y="1341416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B5A894-F361-CB2E-B0C1-693910414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72" y="0"/>
            <a:ext cx="4470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8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5273733" y="1341415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Proveedor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4444655-04B2-52F9-17D5-314473958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33" y="0"/>
            <a:ext cx="4443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3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459813" y="2228671"/>
            <a:ext cx="7272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  <a:r>
              <a:rPr lang="es-ES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6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Market</a:t>
            </a:r>
            <a:endParaRPr lang="es-ES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367043" y="3684634"/>
            <a:ext cx="74579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Poco conocimiento por parte de la comunidad acerca de los servicios que se pueden adquirir.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617008" y="3429000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330702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507109" y="1610773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Administrador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A326373-7FA2-40EF-60A1-93DBE9010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0"/>
            <a:ext cx="7109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68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548385" y="139758"/>
            <a:ext cx="509522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clases</a:t>
            </a:r>
          </a:p>
        </p:txBody>
      </p:sp>
    </p:spTree>
    <p:extLst>
      <p:ext uri="{BB962C8B-B14F-4D97-AF65-F5344CB8AC3E}">
        <p14:creationId xmlns:p14="http://schemas.microsoft.com/office/powerpoint/2010/main" val="408438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1" y="11793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Mapa de empatía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8EFDFD8-1179-6024-C86B-C405673F365F}"/>
              </a:ext>
            </a:extLst>
          </p:cNvPr>
          <p:cNvSpPr txBox="1"/>
          <p:nvPr/>
        </p:nvSpPr>
        <p:spPr>
          <a:xfrm>
            <a:off x="8276756" y="2167177"/>
            <a:ext cx="40248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¿QUÉ VE?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Servicios mal realizados</a:t>
            </a:r>
          </a:p>
          <a:p>
            <a:r>
              <a:rPr lang="es-ES" sz="1600" dirty="0">
                <a:latin typeface="+mj-lt"/>
              </a:rPr>
              <a:t>- Robos y perdidas de dinero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Poca publicidad en su emprendimiento</a:t>
            </a:r>
          </a:p>
          <a:p>
            <a:r>
              <a:rPr lang="es-ES" sz="1600" dirty="0">
                <a:latin typeface="+mj-lt"/>
              </a:rPr>
              <a:t>- Desconfianza en la contratación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AB2A075-E71E-C5BA-2D4A-CE49B29A35E6}"/>
              </a:ext>
            </a:extLst>
          </p:cNvPr>
          <p:cNvSpPr txBox="1"/>
          <p:nvPr/>
        </p:nvSpPr>
        <p:spPr>
          <a:xfrm>
            <a:off x="3790693" y="628244"/>
            <a:ext cx="5402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¿QUÉ PIENSA Y SIENTE?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Desconfianza e inseguridad en el momento de adquirir servicios en línea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Poca cobertura en su emprendimiento</a:t>
            </a:r>
          </a:p>
          <a:p>
            <a:r>
              <a:rPr lang="es-ES" sz="1600" dirty="0">
                <a:latin typeface="+mj-lt"/>
              </a:rPr>
              <a:t>- Generar mayores ingresos</a:t>
            </a:r>
          </a:p>
          <a:p>
            <a:r>
              <a:rPr lang="es-ES" sz="1600" dirty="0">
                <a:latin typeface="+mj-lt"/>
              </a:rPr>
              <a:t>- Mejorar su calidad de vida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406FFEF-3BF6-0F2C-F859-3394149D2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171" y="1209229"/>
            <a:ext cx="607236" cy="60723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FEE1F78-67F5-E96C-2743-B1AFDA904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0910" y="2753291"/>
            <a:ext cx="675709" cy="67570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CD346F2-5647-BAA5-39E3-D66DDF78D20A}"/>
              </a:ext>
            </a:extLst>
          </p:cNvPr>
          <p:cNvSpPr txBox="1"/>
          <p:nvPr/>
        </p:nvSpPr>
        <p:spPr>
          <a:xfrm>
            <a:off x="3915246" y="3767616"/>
            <a:ext cx="41529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¿QUE ES LO QUE DICE Y HACE?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Busca opiniones en su comunidad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Presta servicios de buena calidad acordé a sus conocimientos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A66AC8-AC60-027E-56CD-720039D61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144" y="4074979"/>
            <a:ext cx="493269" cy="49326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95EC70C-EC0C-E100-6F6F-28E95B433653}"/>
              </a:ext>
            </a:extLst>
          </p:cNvPr>
          <p:cNvSpPr txBox="1"/>
          <p:nvPr/>
        </p:nvSpPr>
        <p:spPr>
          <a:xfrm>
            <a:off x="232214" y="2283572"/>
            <a:ext cx="32450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¿QUE ES LO QUE OYE?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Realización de servicios de baja calidad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Oportunidades escasas </a:t>
            </a:r>
          </a:p>
          <a:p>
            <a:r>
              <a:rPr lang="es-ES" sz="1600" dirty="0">
                <a:latin typeface="+mj-lt"/>
              </a:rPr>
              <a:t>-Falta de apoyo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F682A5E-D7ED-6087-D88A-4407AFCB53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5779" y="2513834"/>
            <a:ext cx="675711" cy="675711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1A5093F-4A92-EC09-2310-355323C2AC97}"/>
              </a:ext>
            </a:extLst>
          </p:cNvPr>
          <p:cNvCxnSpPr>
            <a:cxnSpLocks/>
          </p:cNvCxnSpPr>
          <p:nvPr/>
        </p:nvCxnSpPr>
        <p:spPr>
          <a:xfrm>
            <a:off x="44069" y="782885"/>
            <a:ext cx="12147932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B73BF79-FB72-C8F9-DEFA-78ECC4197BBB}"/>
              </a:ext>
            </a:extLst>
          </p:cNvPr>
          <p:cNvCxnSpPr>
            <a:cxnSpLocks/>
          </p:cNvCxnSpPr>
          <p:nvPr/>
        </p:nvCxnSpPr>
        <p:spPr>
          <a:xfrm flipH="1">
            <a:off x="-45595" y="782885"/>
            <a:ext cx="12237595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A048461-5561-3ABE-ECEF-C0F2C6896E59}"/>
              </a:ext>
            </a:extLst>
          </p:cNvPr>
          <p:cNvCxnSpPr>
            <a:cxnSpLocks/>
          </p:cNvCxnSpPr>
          <p:nvPr/>
        </p:nvCxnSpPr>
        <p:spPr>
          <a:xfrm flipV="1">
            <a:off x="44068" y="5082467"/>
            <a:ext cx="12139707" cy="14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43C6928-0F5E-B932-CA55-0AEE5E2C42A8}"/>
              </a:ext>
            </a:extLst>
          </p:cNvPr>
          <p:cNvSpPr txBox="1"/>
          <p:nvPr/>
        </p:nvSpPr>
        <p:spPr>
          <a:xfrm>
            <a:off x="6073203" y="5185620"/>
            <a:ext cx="5577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RESULTADOS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Servicios adquiridos de excelente calidad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Emprendimiento a gran escala</a:t>
            </a:r>
          </a:p>
          <a:p>
            <a:r>
              <a:rPr lang="es-ES" sz="1600" dirty="0">
                <a:latin typeface="+mj-lt"/>
              </a:rPr>
              <a:t>- Superación personal </a:t>
            </a:r>
          </a:p>
          <a:p>
            <a:r>
              <a:rPr lang="es-ES" sz="1600" dirty="0">
                <a:latin typeface="+mj-lt"/>
              </a:rPr>
              <a:t>- Más recomendaciones de sus clientes</a:t>
            </a:r>
          </a:p>
          <a:p>
            <a:r>
              <a:rPr lang="es-ES" sz="1600" dirty="0">
                <a:latin typeface="+mj-lt"/>
              </a:rPr>
              <a:t>- Éxito en la prestación de servicios</a:t>
            </a: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4859D8F0-D5A4-AD92-367C-61E7CC5F4D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5417" y="5764846"/>
            <a:ext cx="672516" cy="672516"/>
          </a:xfrm>
          <a:prstGeom prst="rect">
            <a:avLst/>
          </a:prstGeom>
        </p:spPr>
      </p:pic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8F56039C-1692-4FEA-E302-615D52FD5E24}"/>
              </a:ext>
            </a:extLst>
          </p:cNvPr>
          <p:cNvCxnSpPr>
            <a:cxnSpLocks/>
          </p:cNvCxnSpPr>
          <p:nvPr/>
        </p:nvCxnSpPr>
        <p:spPr>
          <a:xfrm>
            <a:off x="5915943" y="5126535"/>
            <a:ext cx="1893" cy="1718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2FD7941-C039-8395-2138-C1E7ABB86D71}"/>
              </a:ext>
            </a:extLst>
          </p:cNvPr>
          <p:cNvSpPr txBox="1"/>
          <p:nvPr/>
        </p:nvSpPr>
        <p:spPr>
          <a:xfrm>
            <a:off x="44068" y="5300749"/>
            <a:ext cx="49061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ESFUERZOS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No hay soluciones a sus necesidades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No alcanzar sus metas propuestas</a:t>
            </a:r>
          </a:p>
          <a:p>
            <a:r>
              <a:rPr lang="es-ES" sz="1600" dirty="0">
                <a:latin typeface="+mj-lt"/>
              </a:rPr>
              <a:t>- Dificultad para darse a conocer</a:t>
            </a:r>
          </a:p>
          <a:p>
            <a:r>
              <a:rPr lang="es-ES" sz="1600" dirty="0">
                <a:latin typeface="+mj-lt"/>
              </a:rPr>
              <a:t>- Miedo al fracaso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09DC1441-E76F-7767-EFCB-062CF21A20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508" y="5718955"/>
            <a:ext cx="807477" cy="80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25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Diccionario de datos</a:t>
            </a:r>
          </a:p>
        </p:txBody>
      </p:sp>
    </p:spTree>
    <p:extLst>
      <p:ext uri="{BB962C8B-B14F-4D97-AF65-F5344CB8AC3E}">
        <p14:creationId xmlns:p14="http://schemas.microsoft.com/office/powerpoint/2010/main" val="4196182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-210038" y="398307"/>
            <a:ext cx="11078244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Modelado MER (Modelo Entidad Relación)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98C1205F-7A38-15B7-BFD3-B9C1C09AB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46" y="1049105"/>
            <a:ext cx="10394107" cy="580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2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A242E3A-5E54-4A9C-67E2-B7DF0AE41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0691446" cy="686857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096000" y="5067059"/>
            <a:ext cx="5868571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Modelado MR 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</a:rPr>
              <a:t>(Modelo Relacional)</a:t>
            </a:r>
          </a:p>
        </p:txBody>
      </p:sp>
    </p:spTree>
    <p:extLst>
      <p:ext uri="{BB962C8B-B14F-4D97-AF65-F5344CB8AC3E}">
        <p14:creationId xmlns:p14="http://schemas.microsoft.com/office/powerpoint/2010/main" val="1980260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Diseño del </a:t>
            </a:r>
            <a:r>
              <a:rPr lang="es-ES" sz="3733" b="1" dirty="0" err="1">
                <a:solidFill>
                  <a:srgbClr val="FF6C00"/>
                </a:solidFill>
              </a:rPr>
              <a:t>index</a:t>
            </a:r>
            <a:endParaRPr lang="es-ES" sz="3733" b="1" dirty="0">
              <a:solidFill>
                <a:srgbClr val="FF6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940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Script de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3458874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91" y="332660"/>
            <a:ext cx="4408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Conclusiones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424" y="1821465"/>
            <a:ext cx="118231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ea typeface="Helvetica Neue"/>
                <a:cs typeface="Calibir"/>
                <a:sym typeface="Helvetica Neue"/>
              </a:rPr>
              <a:t>Tras la documentación mostrada, podemos deducir que los objetivos planteados están dirigidos a solucionar la problemática principal de nuestro proyecto, dado que actualmente no se ve resuelta por completo en el mercado, y de allí se derivan oportunidades para </a:t>
            </a:r>
            <a:r>
              <a:rPr lang="es-ES" sz="2400" dirty="0" err="1">
                <a:ea typeface="Helvetica Neue"/>
                <a:cs typeface="Calibir"/>
                <a:sym typeface="Helvetica Neue"/>
              </a:rPr>
              <a:t>Service</a:t>
            </a:r>
            <a:r>
              <a:rPr lang="es-ES" sz="2400" dirty="0">
                <a:ea typeface="Helvetica Neue"/>
                <a:cs typeface="Calibir"/>
                <a:sym typeface="Helvetica Neue"/>
              </a:rPr>
              <a:t> </a:t>
            </a:r>
            <a:r>
              <a:rPr lang="es-ES" sz="2400" dirty="0" err="1">
                <a:ea typeface="Helvetica Neue"/>
                <a:cs typeface="Calibir"/>
                <a:sym typeface="Helvetica Neue"/>
              </a:rPr>
              <a:t>Market</a:t>
            </a:r>
            <a:r>
              <a:rPr lang="es-ES" sz="2400" dirty="0">
                <a:ea typeface="Helvetica Neue"/>
                <a:cs typeface="Calibir"/>
                <a:sym typeface="Helvetica Neue"/>
              </a:rPr>
              <a:t>.</a:t>
            </a:r>
          </a:p>
          <a:p>
            <a:pPr marL="380990" indent="-380990" algn="just" defTabSz="1257621" hangingPunct="0">
              <a:buFontTx/>
              <a:buChar char="-"/>
            </a:pPr>
            <a:endParaRPr lang="es-ES" sz="2400" dirty="0">
              <a:ea typeface="Helvetica Neue"/>
              <a:cs typeface="Calibir"/>
              <a:sym typeface="Helvetica Neue"/>
            </a:endParaRP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ea typeface="Helvetica Neue"/>
                <a:cs typeface="Calibir"/>
                <a:sym typeface="Helvetica Neue"/>
              </a:rPr>
              <a:t>Según los datos expuestos, podemos concluir que nuestra aplicación web va a ser un canal de comunicación para clientes y proveedores que estén dispuestos a dar a conocer sus servicios, generando así mas ganancias, una negociación a una escala mayor y aumentando la credibilidad de aquellos prestadores de servicios que requieran una ayuda.</a:t>
            </a:r>
          </a:p>
        </p:txBody>
      </p:sp>
    </p:spTree>
    <p:extLst>
      <p:ext uri="{BB962C8B-B14F-4D97-AF65-F5344CB8AC3E}">
        <p14:creationId xmlns:p14="http://schemas.microsoft.com/office/powerpoint/2010/main" val="224373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89" y="332661"/>
            <a:ext cx="9469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Referencias bibliográficas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424" y="1806100"/>
            <a:ext cx="11823152" cy="5015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2"/>
              </a:rPr>
              <a:t>https://www.ingenioempresa.com/matriz-foda/#Paso_2_Definiendo_amenazas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</a:p>
          <a:p>
            <a:pPr algn="just" defTabSz="1257621" hangingPunct="0"/>
            <a:r>
              <a:rPr lang="es-ES" sz="2133" dirty="0"/>
              <a:t>Betancourt, D. F. (19 de abril de 2018). </a:t>
            </a:r>
            <a:r>
              <a:rPr lang="es-ES" sz="2133" i="1" dirty="0"/>
              <a:t>Cómo hacer el análisis FODA (matriz FADO) paso a paso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3"/>
              </a:rPr>
              <a:t>https://www.ingenioempresa.com/arbol-de-objetivos/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BETANCOURT, Diego. </a:t>
            </a:r>
            <a:r>
              <a:rPr lang="es-ES" sz="2133" i="1" dirty="0"/>
              <a:t>Cómo hacer un árbol de objetivos(09 de AGOSTO de 2016)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4"/>
              </a:rPr>
              <a:t>https://www.ingenioempresa.com/arbol-de-problemas/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Betancourt, D. F. (05 de julio de 2016). </a:t>
            </a:r>
            <a:r>
              <a:rPr lang="es-ES" sz="2133" i="1" dirty="0"/>
              <a:t>Cómo hacer un árbol de problemas: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5"/>
              </a:rPr>
              <a:t>https://www.ejemplos.co/verbos-para-objetivos-generales-y-especificos/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Enciclopedia de Ejemplos (2022). "Verbos para Objetivos Generales y Específicos". 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6"/>
              </a:rPr>
              <a:t>https://neetwork.com/wp-content/uploads/2019/10/que-es-la-negociacion.jpg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(Imagen referente)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7"/>
              </a:rPr>
              <a:t>https://www.protopie.io/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(Plataforma interactiva de wireframe)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8"/>
              </a:rPr>
              <a:t>https://www.flaticon.es/?k=1629421547935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(Iconos)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9"/>
              </a:rPr>
              <a:t>https://studio.tailorbrands.com/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(Diseño de Logo)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  <a:hlinkClick r:id="rId10"/>
              </a:rPr>
              <a:t>https://www.ingenioempresa.com/mapa-de-empatia/</a:t>
            </a:r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latin typeface="Calibir"/>
                <a:ea typeface="Helvetica Neue"/>
                <a:cs typeface="Calibir"/>
                <a:sym typeface="Helvetica Neue"/>
              </a:rPr>
              <a:t>Ingenio Empresa. “Mapa de empatía”</a:t>
            </a:r>
          </a:p>
          <a:p>
            <a:pPr algn="just" defTabSz="1257621" hangingPunct="0"/>
            <a:endParaRPr lang="es-ES" sz="2133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endParaRPr lang="es-ES" sz="2133" b="1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4999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CDFF6F-1FB8-1C95-A993-52D54888B2B5}"/>
              </a:ext>
            </a:extLst>
          </p:cNvPr>
          <p:cNvSpPr txBox="1"/>
          <p:nvPr/>
        </p:nvSpPr>
        <p:spPr>
          <a:xfrm>
            <a:off x="3112632" y="484277"/>
            <a:ext cx="5966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8196"/>
            <a:r>
              <a:rPr lang="es-CO" sz="4000" b="1" dirty="0">
                <a:solidFill>
                  <a:srgbClr val="FF6C00"/>
                </a:solidFill>
                <a:cs typeface="Arial" panose="020B0604020202020204" pitchFamily="34" charset="0"/>
                <a:sym typeface="Helvetica Neue"/>
              </a:rPr>
              <a:t>Árbol de problemas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1B225C4-8D04-79A2-E7CC-1B004C864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" y="1755517"/>
            <a:ext cx="12189217" cy="436392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914DB8B-506F-3288-25C6-F3D4FBF25337}"/>
              </a:ext>
            </a:extLst>
          </p:cNvPr>
          <p:cNvSpPr txBox="1"/>
          <p:nvPr/>
        </p:nvSpPr>
        <p:spPr>
          <a:xfrm>
            <a:off x="0" y="1192163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Efectos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6B1D66-C84B-BDE6-E274-324FF1879698}"/>
              </a:ext>
            </a:extLst>
          </p:cNvPr>
          <p:cNvSpPr txBox="1"/>
          <p:nvPr/>
        </p:nvSpPr>
        <p:spPr>
          <a:xfrm>
            <a:off x="0" y="6119446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Causas</a:t>
            </a:r>
          </a:p>
        </p:txBody>
      </p:sp>
    </p:spTree>
    <p:extLst>
      <p:ext uri="{BB962C8B-B14F-4D97-AF65-F5344CB8AC3E}">
        <p14:creationId xmlns:p14="http://schemas.microsoft.com/office/powerpoint/2010/main" val="1947881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>
            <a:extLst>
              <a:ext uri="{FF2B5EF4-FFF2-40B4-BE49-F238E27FC236}">
                <a16:creationId xmlns:a16="http://schemas.microsoft.com/office/drawing/2014/main" id="{E42CE7DD-1B5C-489F-A503-80B34D37F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59" y="-589"/>
            <a:ext cx="12212442" cy="685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97359" y="652276"/>
            <a:ext cx="4668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97359" y="1565147"/>
            <a:ext cx="51986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El proyecto se desea llevar a cabo debido al desconocimiento por parte de los clientes acerca de los servicios ofrecidos por la comunidad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, ya que estos no tienen la posibilidad de aumentar su área de cobertura y no tienen un proceso efectivo para darse a conocer a los clientes potenciales, 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estas oportunidades y/o necesidades serán cubiertas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por estos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actores en una negociación, y a su vez estos generaran beneficios económicos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a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todas las partes y mejoraran su calidad de vida.</a:t>
            </a:r>
            <a:endParaRPr kumimoji="0" lang="es-ES" sz="2400" b="1" i="0" u="none" strike="noStrike" cap="none" spc="0" normalizeH="0" baseline="0" dirty="0">
              <a:ln>
                <a:noFill/>
              </a:ln>
              <a:effectLst/>
              <a:uFillTx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28655" y="1452793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1F6FF2-2354-5E58-7608-4E5BD9AD4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883" y="1277314"/>
            <a:ext cx="5550812" cy="555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7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CDFF6F-1FB8-1C95-A993-52D54888B2B5}"/>
              </a:ext>
            </a:extLst>
          </p:cNvPr>
          <p:cNvSpPr txBox="1"/>
          <p:nvPr/>
        </p:nvSpPr>
        <p:spPr>
          <a:xfrm>
            <a:off x="3112632" y="484277"/>
            <a:ext cx="5966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8196"/>
            <a:r>
              <a:rPr lang="es-CO" sz="4000" b="1" dirty="0">
                <a:solidFill>
                  <a:srgbClr val="FF6C00"/>
                </a:solidFill>
                <a:cs typeface="Arial" panose="020B0604020202020204" pitchFamily="34" charset="0"/>
                <a:sym typeface="Helvetica Neue"/>
              </a:rPr>
              <a:t>Árbol de soluciones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14DB8B-506F-3288-25C6-F3D4FBF25337}"/>
              </a:ext>
            </a:extLst>
          </p:cNvPr>
          <p:cNvSpPr txBox="1"/>
          <p:nvPr/>
        </p:nvSpPr>
        <p:spPr>
          <a:xfrm>
            <a:off x="0" y="1515720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Fines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6B1D66-C84B-BDE6-E274-324FF1879698}"/>
              </a:ext>
            </a:extLst>
          </p:cNvPr>
          <p:cNvSpPr txBox="1"/>
          <p:nvPr/>
        </p:nvSpPr>
        <p:spPr>
          <a:xfrm>
            <a:off x="0" y="5545417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Medios</a:t>
            </a:r>
          </a:p>
        </p:txBody>
      </p:sp>
      <p:pic>
        <p:nvPicPr>
          <p:cNvPr id="6" name="Imagen 5" descr="Tabla&#10;&#10;Descripción generada automáticamente con confianza baja">
            <a:extLst>
              <a:ext uri="{FF2B5EF4-FFF2-40B4-BE49-F238E27FC236}">
                <a16:creationId xmlns:a16="http://schemas.microsoft.com/office/drawing/2014/main" id="{FE3071A7-40B0-260A-5F40-D691510475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954" b="39205"/>
          <a:stretch/>
        </p:blipFill>
        <p:spPr>
          <a:xfrm>
            <a:off x="0" y="1977385"/>
            <a:ext cx="12192000" cy="356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5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92" y="332660"/>
            <a:ext cx="318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47486B3-5A70-446D-A230-BD0B140CB2E7}"/>
              </a:ext>
            </a:extLst>
          </p:cNvPr>
          <p:cNvSpPr txBox="1"/>
          <p:nvPr/>
        </p:nvSpPr>
        <p:spPr>
          <a:xfrm>
            <a:off x="1" y="1520895"/>
            <a:ext cx="318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CAD9E48-8CC0-44DA-A257-1524FD14E07B}"/>
              </a:ext>
            </a:extLst>
          </p:cNvPr>
          <p:cNvSpPr/>
          <p:nvPr/>
        </p:nvSpPr>
        <p:spPr>
          <a:xfrm>
            <a:off x="184551" y="2075490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66FCC70-C5BD-4CC8-9C55-8925A65AFC00}"/>
              </a:ext>
            </a:extLst>
          </p:cNvPr>
          <p:cNvSpPr txBox="1"/>
          <p:nvPr/>
        </p:nvSpPr>
        <p:spPr>
          <a:xfrm>
            <a:off x="-1" y="3490446"/>
            <a:ext cx="318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Específicos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0D0125E-A6EF-4320-BAC4-DA36D632AB5F}"/>
              </a:ext>
            </a:extLst>
          </p:cNvPr>
          <p:cNvSpPr/>
          <p:nvPr/>
        </p:nvSpPr>
        <p:spPr>
          <a:xfrm>
            <a:off x="184553" y="4113619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553" y="2218412"/>
            <a:ext cx="8704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Desarrollar una aplicación web que permita conectar clientes potenciales y se les informe acerca de los servicios que se pueden adquirir mediante esta.</a:t>
            </a:r>
            <a:endParaRPr lang="es-ES" sz="2400" b="1" dirty="0"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51498DC-62DE-44B1-9B29-C64BCFBE0D2D}"/>
              </a:ext>
            </a:extLst>
          </p:cNvPr>
          <p:cNvSpPr txBox="1"/>
          <p:nvPr/>
        </p:nvSpPr>
        <p:spPr>
          <a:xfrm>
            <a:off x="184553" y="4449030"/>
            <a:ext cx="9228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Relacionar los actores que intervienen en una negociación.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Justificar la veracidad del proveedor para generar confianza a los clientes.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Identificar las necesidades del mercado.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Registrar estadísticas de negociaciones realizadas.</a:t>
            </a:r>
          </a:p>
        </p:txBody>
      </p:sp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867248" y="181947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cs typeface="Calibri" panose="020F0502020204030204" pitchFamily="34" charset="0"/>
              </a:rPr>
              <a:t>DOFA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B52DA93-4004-4336-B790-0390DFEB42B1}"/>
              </a:ext>
            </a:extLst>
          </p:cNvPr>
          <p:cNvSpPr/>
          <p:nvPr/>
        </p:nvSpPr>
        <p:spPr>
          <a:xfrm>
            <a:off x="1185611" y="1012995"/>
            <a:ext cx="4596211" cy="22169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DEBILIDADES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Baja credibilidad del proceso.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Nulo control sobre la calidad de un servicio.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Nulo control sobre las negociaciones dadas en la aplicación.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Nueva página emergente.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848BC2D-2DBB-4960-81F2-2BADB8C507CB}"/>
              </a:ext>
            </a:extLst>
          </p:cNvPr>
          <p:cNvSpPr/>
          <p:nvPr/>
        </p:nvSpPr>
        <p:spPr>
          <a:xfrm>
            <a:off x="1185611" y="3425481"/>
            <a:ext cx="4596211" cy="22169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FORTALEZAS </a:t>
            </a:r>
          </a:p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Implementación de servicios adicionales a los que existen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No hay programas que aborden los procesos que vamos a cubrir.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Adaptabilidad al cambio.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Equipo orientado a la mejora activa.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70FAB3E-BCE2-48DB-AC0C-35E6FFF5270C}"/>
              </a:ext>
            </a:extLst>
          </p:cNvPr>
          <p:cNvSpPr/>
          <p:nvPr/>
        </p:nvSpPr>
        <p:spPr>
          <a:xfrm>
            <a:off x="6293711" y="3425481"/>
            <a:ext cx="4712678" cy="22169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AMENAZAS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Posibilidades de fraude.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Páginas similares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Baja calidad del servicio.</a:t>
            </a:r>
          </a:p>
          <a:p>
            <a:endParaRPr lang="es-CO" sz="2133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DD98317-FE01-4C83-AA9E-76C4D995448D}"/>
              </a:ext>
            </a:extLst>
          </p:cNvPr>
          <p:cNvSpPr/>
          <p:nvPr/>
        </p:nvSpPr>
        <p:spPr>
          <a:xfrm>
            <a:off x="6293711" y="1030409"/>
            <a:ext cx="4712678" cy="22169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OPORTUNIDADES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Posibilidad de cubrir necesidades de clientes de una manera oportuna.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Conectar clientes y proveedores.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1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9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27974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cs typeface="Calibri" panose="020F0502020204030204" pitchFamily="34" charset="0"/>
              </a:rPr>
              <a:t>Lean Canvas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D5602D-268E-5FB4-06B2-EA49236606B9}"/>
              </a:ext>
            </a:extLst>
          </p:cNvPr>
          <p:cNvSpPr txBox="1"/>
          <p:nvPr/>
        </p:nvSpPr>
        <p:spPr>
          <a:xfrm>
            <a:off x="92146" y="1364772"/>
            <a:ext cx="3104709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</a:p>
          <a:p>
            <a:r>
              <a:rPr lang="es-ES" sz="1600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Poco conocimiento por parte de la comunidad acerca de los servicios que se pueden adquirir.</a:t>
            </a:r>
            <a:endParaRPr lang="es-CO" sz="1600" dirty="0">
              <a:latin typeface="Calibri" panose="020F0502020204030204" pitchFamily="34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endParaRPr lang="es-ES" sz="1600" dirty="0">
              <a:latin typeface="Calibri" panose="020F0502020204030204" pitchFamily="34" charset="0"/>
              <a:ea typeface="MS Mincho" panose="02020609040205080304" pitchFamily="49" charset="-128"/>
              <a:cs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98B9F8F-799C-6279-25C1-CBBB7634EC9B}"/>
              </a:ext>
            </a:extLst>
          </p:cNvPr>
          <p:cNvSpPr txBox="1"/>
          <p:nvPr/>
        </p:nvSpPr>
        <p:spPr>
          <a:xfrm>
            <a:off x="3317358" y="1372732"/>
            <a:ext cx="3827717" cy="16386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SOLUCION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Brindar una aplicación web que permita comercializar servicios, generando herramientas que contribuyan con la efectividad y confianza del cliente. </a:t>
            </a:r>
            <a:endParaRPr lang="es-CO" sz="1600" dirty="0">
              <a:latin typeface="Calibri" panose="020F0502020204030204" pitchFamily="34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93E6E70-E842-C1EF-1061-9358EE91AAE7}"/>
              </a:ext>
            </a:extLst>
          </p:cNvPr>
          <p:cNvSpPr txBox="1"/>
          <p:nvPr/>
        </p:nvSpPr>
        <p:spPr>
          <a:xfrm>
            <a:off x="7265575" y="1372732"/>
            <a:ext cx="4834268" cy="25545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PROPUESTA DE VALOR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Conectar emprendimientos o negocios minoristas con clientes potenciales para mejorar sus ventas.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-Somos un canal de comunicación entre inversores y emprendedores independientes.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Los emprendimientos o negocios minoristas tienen la posibilidad de ampliar la zona de cobertura.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Se cubren necesidades que en el mercado no se ven habitualmente resueltas de manera eficaz.</a:t>
            </a: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B41B45-FCBD-15C8-A7F5-8F2A864BBDBE}"/>
              </a:ext>
            </a:extLst>
          </p:cNvPr>
          <p:cNvSpPr txBox="1"/>
          <p:nvPr/>
        </p:nvSpPr>
        <p:spPr>
          <a:xfrm>
            <a:off x="92146" y="2860871"/>
            <a:ext cx="3104708" cy="30469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VENTAJAS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Nuevas oportunidades para expandir la prestación de servicios tanto minoristas como mayoristas.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Cercanía al usuario.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Eficacia en la prestación de servicios.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La problemática cumple con la necesidad analizada, y de allí se derivan oportunidades para clientes directos y clientes indirectos.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E33BA97-B7C7-FD62-1EE0-A7BC95369F91}"/>
              </a:ext>
            </a:extLst>
          </p:cNvPr>
          <p:cNvSpPr txBox="1"/>
          <p:nvPr/>
        </p:nvSpPr>
        <p:spPr>
          <a:xfrm>
            <a:off x="9144000" y="136477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O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4981A08-70B4-4503-FA8A-EEC73AA47210}"/>
              </a:ext>
            </a:extLst>
          </p:cNvPr>
          <p:cNvSpPr txBox="1"/>
          <p:nvPr/>
        </p:nvSpPr>
        <p:spPr>
          <a:xfrm>
            <a:off x="3317358" y="3167076"/>
            <a:ext cx="3827717" cy="24345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CANALES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-Publicidad en redes sociales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Correos electrónicos 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Rápida actualización, gestión y eliminación de publicidad realizada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Mensajes de texto 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Descuento a usuarios registrados por invitar amigos nuevos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Voz a voz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C935084-1638-6C76-EA0D-302909B171C2}"/>
              </a:ext>
            </a:extLst>
          </p:cNvPr>
          <p:cNvSpPr txBox="1"/>
          <p:nvPr/>
        </p:nvSpPr>
        <p:spPr>
          <a:xfrm>
            <a:off x="7265575" y="4023714"/>
            <a:ext cx="4834268" cy="25545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CLIENTES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Tipo de población: 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Clientes directos: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Proveedores de servicios 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Solicitante de un servicio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Genero: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Hombres y Mujeres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Edad: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Mayores de 18 años.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Ubicación: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Antioquia(Regional)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Necesidad: 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Adquirir y ofrecer  servicios.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902418F-9428-D609-79B0-EF2F91ED5EFB}"/>
              </a:ext>
            </a:extLst>
          </p:cNvPr>
          <p:cNvSpPr txBox="1"/>
          <p:nvPr/>
        </p:nvSpPr>
        <p:spPr>
          <a:xfrm>
            <a:off x="3317357" y="5836621"/>
            <a:ext cx="3827719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INGRESOS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Publicidad para vendedores.</a:t>
            </a:r>
          </a:p>
        </p:txBody>
      </p:sp>
    </p:spTree>
    <p:extLst>
      <p:ext uri="{BB962C8B-B14F-4D97-AF65-F5344CB8AC3E}">
        <p14:creationId xmlns:p14="http://schemas.microsoft.com/office/powerpoint/2010/main" val="374300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6D3C45-4AA9-E272-FAA6-F164ECEE3F49}"/>
              </a:ext>
            </a:extLst>
          </p:cNvPr>
          <p:cNvSpPr txBox="1"/>
          <p:nvPr/>
        </p:nvSpPr>
        <p:spPr>
          <a:xfrm>
            <a:off x="786806" y="1725374"/>
            <a:ext cx="4642887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METRICAS</a:t>
            </a:r>
          </a:p>
          <a:p>
            <a:pPr algn="ctr"/>
            <a:endParaRPr lang="es-CO" sz="1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Satisfacción del servicio prestado.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Calificar comunicación entre cliente y proveedor.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Trafico.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abandono.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servicios cumplidos satisfactoriamente.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Clientes nuevos y recurrentes.</a:t>
            </a:r>
          </a:p>
          <a:p>
            <a:r>
              <a:rPr lang="es-CO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vistas de publicidad.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345D03-61B7-D6A9-F71F-F030B3A7EF56}"/>
              </a:ext>
            </a:extLst>
          </p:cNvPr>
          <p:cNvSpPr txBox="1"/>
          <p:nvPr/>
        </p:nvSpPr>
        <p:spPr>
          <a:xfrm>
            <a:off x="5755759" y="1717899"/>
            <a:ext cx="5784112" cy="24118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COSTOS</a:t>
            </a:r>
          </a:p>
          <a:p>
            <a:pPr algn="ctr"/>
            <a:endParaRPr lang="es-CO" sz="1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Pasarela de pagos 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2.68 % + $ 900 por transacción exitosa con cuatro retiros gratis al mes.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Diseñador grafico por hora 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$10 dólares.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Hosting: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$140.000 (anual)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Dominio: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36.900 (anual)</a:t>
            </a:r>
          </a:p>
          <a:p>
            <a:pPr>
              <a:lnSpc>
                <a:spcPct val="107000"/>
              </a:lnSpc>
            </a:pP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446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1477</Words>
  <Application>Microsoft Office PowerPoint</Application>
  <PresentationFormat>Panorámica</PresentationFormat>
  <Paragraphs>179</Paragraphs>
  <Slides>30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Arial</vt:lpstr>
      <vt:lpstr>Calibir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yesenia quejada rojas</cp:lastModifiedBy>
  <cp:revision>11</cp:revision>
  <dcterms:created xsi:type="dcterms:W3CDTF">2020-10-01T23:51:28Z</dcterms:created>
  <dcterms:modified xsi:type="dcterms:W3CDTF">2022-09-20T15:18:16Z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