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68" r:id="rId2"/>
    <p:sldId id="498" r:id="rId3"/>
    <p:sldId id="501" r:id="rId4"/>
    <p:sldId id="499" r:id="rId5"/>
    <p:sldId id="529" r:id="rId6"/>
    <p:sldId id="502" r:id="rId7"/>
    <p:sldId id="530" r:id="rId8"/>
    <p:sldId id="531" r:id="rId9"/>
    <p:sldId id="532" r:id="rId10"/>
    <p:sldId id="533" r:id="rId11"/>
    <p:sldId id="559" r:id="rId12"/>
    <p:sldId id="535" r:id="rId13"/>
    <p:sldId id="536" r:id="rId14"/>
    <p:sldId id="544" r:id="rId15"/>
    <p:sldId id="548" r:id="rId16"/>
    <p:sldId id="560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264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4"/>
    <p:restoredTop sz="94249" autoAdjust="0"/>
  </p:normalViewPr>
  <p:slideViewPr>
    <p:cSldViewPr snapToGrid="0">
      <p:cViewPr varScale="1">
        <p:scale>
          <a:sx n="79" d="100"/>
          <a:sy n="79" d="100"/>
        </p:scale>
        <p:origin x="114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801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1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0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matriz-foda/#Paso_2_Definiendo_amenazas" TargetMode="External"/><Relationship Id="rId7" Type="http://schemas.openxmlformats.org/officeDocument/2006/relationships/hyperlink" Target="https://neetwork.com/wp-content/uploads/2019/10/que-es-la-negociacion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jemplos.co/verbos-para-objetivos-generales-y-especificos/" TargetMode="External"/><Relationship Id="rId5" Type="http://schemas.openxmlformats.org/officeDocument/2006/relationships/hyperlink" Target="https://www.ingenioempresa.com/arbol-de-problema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objetivos/" TargetMode="External"/><Relationship Id="rId9" Type="http://schemas.openxmlformats.org/officeDocument/2006/relationships/hyperlink" Target="https://studio.tailorbrands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58846" y="2551837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Work Sans" pitchFamily="2" charset="77"/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E7CD95-76DE-3191-7FE0-B92B56F9C0C0}"/>
              </a:ext>
            </a:extLst>
          </p:cNvPr>
          <p:cNvSpPr txBox="1"/>
          <p:nvPr/>
        </p:nvSpPr>
        <p:spPr>
          <a:xfrm>
            <a:off x="958846" y="347516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77"/>
              </a:rPr>
              <a:t>Valentina Zapata Flórez</a:t>
            </a:r>
          </a:p>
          <a:p>
            <a:r>
              <a:rPr lang="es-ES" sz="2000" dirty="0">
                <a:latin typeface="Work Sans" pitchFamily="2" charset="77"/>
              </a:rPr>
              <a:t>Yesenia Quejada Rojas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487680" y="1054728"/>
            <a:ext cx="11192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usuarios.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el inicio de sesión a usuarios y administradores.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cerrar sesión.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gestión (CRUD entidades) de toda la base de datos a los administradores. 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selección del rol del usuario sea prestador de servicios o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que el usuario publique un servicio de acuerdo a sus conocimientos.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que el usuario publique una solicitud del servicio que requiere.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según el rol los servicios o solicitudes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búsqueda de los servicios o solicitudes.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categorizar (Mantenimiento, Salud y belleza, Trabajos domésticos, Remodelación y albañilería) los servicios o solicitudes.</a:t>
            </a:r>
          </a:p>
        </p:txBody>
      </p:sp>
    </p:spTree>
    <p:extLst>
      <p:ext uri="{BB962C8B-B14F-4D97-AF65-F5344CB8AC3E}">
        <p14:creationId xmlns:p14="http://schemas.microsoft.com/office/powerpoint/2010/main" val="41968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487679" y="1406561"/>
            <a:ext cx="11216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visualizar, editar y eliminar los servicios o solicitudes propias.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el historial de los servicios o solicitudes eliminadas por cada usuario.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y editar datos del perfil de cada usuario.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tener una paginación de 12 servicios.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poner PQRS a los usuarios.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mostrar más información de la publicación que se realizó.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comunicación vía WhatsApp.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tener diferentes apartados para los términos y condiciones, redes sociales, sobre Service Market y nuestros servicios.</a:t>
            </a:r>
          </a:p>
        </p:txBody>
      </p:sp>
    </p:spTree>
    <p:extLst>
      <p:ext uri="{BB962C8B-B14F-4D97-AF65-F5344CB8AC3E}">
        <p14:creationId xmlns:p14="http://schemas.microsoft.com/office/powerpoint/2010/main" val="110415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1611310" y="243512"/>
            <a:ext cx="896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NO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1005839" y="1074509"/>
            <a:ext cx="10180320" cy="435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interfaz de usuario debe ser intuitiva y fácil de usar, incluso para usuarios no técnicos.</a:t>
            </a:r>
          </a:p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debe ser compatible con diferentes dispositivos y tamaños de pantalla (responsive design).</a:t>
            </a:r>
          </a:p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Los tiempos de carga de la aplicación deben ser rápidos para proporcionar una experiencia fluida al usuario.</a:t>
            </a:r>
          </a:p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Las contraseñas transmitidas entre el cliente y el servidor deben estar encriptadas para prevenir accesos no autorizados.</a:t>
            </a:r>
          </a:p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debe ser estable y confiable, minimizando los fallos y asegurando un tiempo de actividad alto.</a:t>
            </a:r>
          </a:p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Debe ser posible agregar nuevas categorías o servicios a la aplicación sin requerir cambios significativos en la infraestructura existente.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Debe separar las funcionalidades de cada perfil por módulos.</a:t>
            </a:r>
          </a:p>
        </p:txBody>
      </p:sp>
    </p:spTree>
    <p:extLst>
      <p:ext uri="{BB962C8B-B14F-4D97-AF65-F5344CB8AC3E}">
        <p14:creationId xmlns:p14="http://schemas.microsoft.com/office/powerpoint/2010/main" val="74230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6381790" y="2036064"/>
            <a:ext cx="5724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general de casos de uso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8174B30-2101-14B8-6053-16CBD93D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21" y="0"/>
            <a:ext cx="443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5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271644E-15BA-4B78-FECA-C8648FF29AB0}"/>
              </a:ext>
            </a:extLst>
          </p:cNvPr>
          <p:cNvSpPr txBox="1"/>
          <p:nvPr/>
        </p:nvSpPr>
        <p:spPr>
          <a:xfrm>
            <a:off x="7940792" y="1503534"/>
            <a:ext cx="3770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Historias de usuario</a:t>
            </a:r>
          </a:p>
        </p:txBody>
      </p:sp>
    </p:spTree>
    <p:extLst>
      <p:ext uri="{BB962C8B-B14F-4D97-AF65-F5344CB8AC3E}">
        <p14:creationId xmlns:p14="http://schemas.microsoft.com/office/powerpoint/2010/main" val="169626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3825654" y="100269"/>
            <a:ext cx="4129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CBACB03-3ED9-8798-77F4-61365149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24" y="1564278"/>
            <a:ext cx="9290451" cy="51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031404" y="165033"/>
            <a:ext cx="4129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clases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CFDC6A5-2FBA-3A88-0D59-6F36AFE7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42" y="981456"/>
            <a:ext cx="6764716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8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10495" y="0"/>
            <a:ext cx="1072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Mapa de empatía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F60923-5FBB-81EA-1080-87B4060E6B2B}"/>
              </a:ext>
            </a:extLst>
          </p:cNvPr>
          <p:cNvSpPr txBox="1"/>
          <p:nvPr/>
        </p:nvSpPr>
        <p:spPr>
          <a:xfrm>
            <a:off x="8276756" y="2167177"/>
            <a:ext cx="4024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VE?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mal realizados</a:t>
            </a:r>
          </a:p>
          <a:p>
            <a:r>
              <a:rPr lang="es-ES" sz="1400" dirty="0">
                <a:latin typeface="Work Sans" pitchFamily="2" charset="0"/>
              </a:rPr>
              <a:t>- Robos y perdidas de dinero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publicidad en su emprendimiento</a:t>
            </a:r>
          </a:p>
          <a:p>
            <a:r>
              <a:rPr lang="es-ES" sz="1400" dirty="0">
                <a:latin typeface="Work Sans" pitchFamily="2" charset="0"/>
              </a:rPr>
              <a:t>- Desconfianza en la contratación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1967B-C006-5CC8-BA07-D2012EA5A35E}"/>
              </a:ext>
            </a:extLst>
          </p:cNvPr>
          <p:cNvSpPr txBox="1"/>
          <p:nvPr/>
        </p:nvSpPr>
        <p:spPr>
          <a:xfrm>
            <a:off x="3732394" y="820349"/>
            <a:ext cx="5402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PIENSA Y SIENTE?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Desconfianza e inseguridad en el momento de adquirir servicios en línea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cobertura en su emprendimiento</a:t>
            </a:r>
          </a:p>
          <a:p>
            <a:r>
              <a:rPr lang="es-ES" sz="1400" dirty="0">
                <a:latin typeface="Work Sans" pitchFamily="2" charset="0"/>
              </a:rPr>
              <a:t>- Generar mayores ingresos</a:t>
            </a:r>
          </a:p>
          <a:p>
            <a:r>
              <a:rPr lang="es-ES" sz="1400" dirty="0">
                <a:latin typeface="Work Sans" pitchFamily="2" charset="0"/>
              </a:rPr>
              <a:t>- Mejorar su calidad de vida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C5E84-1EAA-0FEF-66DF-258AA6F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13" y="1309189"/>
            <a:ext cx="607236" cy="6072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D3F99-C638-751B-2DB4-628549E0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BCA1DC-47AF-4EB0-E138-F088D53D72F2}"/>
              </a:ext>
            </a:extLst>
          </p:cNvPr>
          <p:cNvSpPr txBox="1"/>
          <p:nvPr/>
        </p:nvSpPr>
        <p:spPr>
          <a:xfrm>
            <a:off x="3915246" y="3767616"/>
            <a:ext cx="415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DICE Y HACE?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Busca opiniones en su comunidad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Presta servicios de buena calidad acordé a sus conocimientos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E3B61-EFC5-D6EB-6F48-873D90CD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1FE15-26FA-4775-EC57-310BB2DA0519}"/>
              </a:ext>
            </a:extLst>
          </p:cNvPr>
          <p:cNvSpPr txBox="1"/>
          <p:nvPr/>
        </p:nvSpPr>
        <p:spPr>
          <a:xfrm>
            <a:off x="-45596" y="2430409"/>
            <a:ext cx="4024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OYE?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Realización de servicios de baja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Oportunidades escasas </a:t>
            </a:r>
          </a:p>
          <a:p>
            <a:r>
              <a:rPr lang="es-ES" sz="1400" dirty="0">
                <a:latin typeface="Work Sans" pitchFamily="2" charset="0"/>
              </a:rPr>
              <a:t>-Falta de apoyo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878F63-41D4-20D9-2F1A-10841384F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245" y="2601092"/>
            <a:ext cx="675711" cy="67571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F79A93-0A63-5DE1-6457-B15CBACF9FE2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18B9FA-9E86-68E1-0AAA-792E4436DAA6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3E64-2602-7E1B-0F1E-645ED57CF6D9}"/>
              </a:ext>
            </a:extLst>
          </p:cNvPr>
          <p:cNvSpPr txBox="1"/>
          <p:nvPr/>
        </p:nvSpPr>
        <p:spPr>
          <a:xfrm>
            <a:off x="6073203" y="5185620"/>
            <a:ext cx="5577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RESULTADOS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adquiridos de excelente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Emprendimiento a gran escala</a:t>
            </a:r>
          </a:p>
          <a:p>
            <a:r>
              <a:rPr lang="es-ES" sz="1400" dirty="0">
                <a:latin typeface="Work Sans" pitchFamily="2" charset="0"/>
              </a:rPr>
              <a:t>- Superación personal </a:t>
            </a:r>
          </a:p>
          <a:p>
            <a:r>
              <a:rPr lang="es-ES" sz="1400" dirty="0">
                <a:latin typeface="Work Sans" pitchFamily="2" charset="0"/>
              </a:rPr>
              <a:t>- Más recomendaciones de sus clientes</a:t>
            </a:r>
          </a:p>
          <a:p>
            <a:r>
              <a:rPr lang="es-ES" sz="1400" dirty="0">
                <a:latin typeface="Work Sans" pitchFamily="2" charset="0"/>
              </a:rPr>
              <a:t>- Éxito en la prestación de servicios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6FF5465-3F4C-C0BA-80F1-0C53BFB26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5F768A1-014F-BE07-999E-41AC1BCDF88F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E4FFC-9065-B811-1D36-A794C2F09C3E}"/>
              </a:ext>
            </a:extLst>
          </p:cNvPr>
          <p:cNvSpPr txBox="1"/>
          <p:nvPr/>
        </p:nvSpPr>
        <p:spPr>
          <a:xfrm>
            <a:off x="44068" y="5300749"/>
            <a:ext cx="4906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ESFUERZOS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No hay soluciones a sus necesidades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No alcanzar sus metas propuestas</a:t>
            </a:r>
          </a:p>
          <a:p>
            <a:r>
              <a:rPr lang="es-ES" sz="1400" dirty="0">
                <a:latin typeface="Work Sans" pitchFamily="2" charset="0"/>
              </a:rPr>
              <a:t>- Dificultad para darse a conocer</a:t>
            </a:r>
          </a:p>
          <a:p>
            <a:r>
              <a:rPr lang="es-ES" sz="1400" dirty="0">
                <a:latin typeface="Work Sans" pitchFamily="2" charset="0"/>
              </a:rPr>
              <a:t>- Miedo al fracaso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11A5BA-7A2F-6247-CE50-F504F8F4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9F7CF4-E3B2-9EDB-7B9B-8EA12B749878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83631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0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MER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0DACB37-A4EA-85F9-7F19-90A4EFA2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4" y="1011935"/>
            <a:ext cx="10725413" cy="56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3761066" y="2228671"/>
            <a:ext cx="4669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latin typeface="Work Sans" pitchFamily="2" charset="0"/>
              </a:rPr>
              <a:t>Service</a:t>
            </a:r>
            <a:r>
              <a:rPr lang="es-CO" sz="4800" dirty="0">
                <a:latin typeface="Work Sans" pitchFamily="2" charset="0"/>
              </a:rPr>
              <a:t> </a:t>
            </a:r>
            <a:r>
              <a:rPr lang="es-CO" sz="4800" dirty="0" err="1">
                <a:latin typeface="Work Sans" pitchFamily="2" charset="0"/>
              </a:rPr>
              <a:t>Market</a:t>
            </a:r>
            <a:endParaRPr lang="es-CO" sz="4800" dirty="0">
              <a:latin typeface="Work Sans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2816096" y="3463724"/>
            <a:ext cx="6559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Work Sans" pitchFamily="2" charset="0"/>
              </a:rPr>
              <a:t>Poca información sobre las personas que prestan servicios como mantenimiento, trabajos domésticos, remodelación y albañilería, salud y belleza en la comunidad de manera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81685" y="987573"/>
            <a:ext cx="710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MR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4A1557-2DE8-4F63-E511-98FADFC2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77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788323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364873" y="1576194"/>
            <a:ext cx="114622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1257621" hangingPunct="0">
              <a:buFontTx/>
              <a:buChar char="-"/>
            </a:pP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Service Market.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latin typeface="Work Sans" pitchFamily="2" charset="0"/>
            </a:endParaRPr>
          </a:p>
          <a:p>
            <a:pPr marL="342900" indent="-342900" algn="just" defTabSz="1257621" hangingPunct="0">
              <a:buFontTx/>
              <a:buChar char="-"/>
            </a:pP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Según los datos expuestos, podemos concluir que nuestra aplicación web se convertirá en un canal de comunicación efectivo entre los clientes y los prestadores de servicios. Al brindar a estos últimos la posibilidad de darse a conocer a través de la plataforma, se generará un aumento en la demanda de sus servicios, lo que a su vez resultará en mayores ganancias para ellos. Además, al facilitar una negociación a una escala mayor, nuestra aplicación permitirá a los prestadores de servicios expandir su alcance y acceder a un mercado más amplio. Esto no solo mejorará su rentabilidad, sino que también contribuirá a aumentar su credibilidad y reputación entre los usuarios que buscan ayuda en estas categorías.</a:t>
            </a:r>
          </a:p>
        </p:txBody>
      </p:sp>
    </p:spTree>
    <p:extLst>
      <p:ext uri="{BB962C8B-B14F-4D97-AF65-F5344CB8AC3E}">
        <p14:creationId xmlns:p14="http://schemas.microsoft.com/office/powerpoint/2010/main" val="102220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Bibliografías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1685922"/>
            <a:ext cx="114622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3"/>
              </a:rPr>
              <a:t>https://www.ingenioempresa.com/matriz-foda/#Paso_2_Definiendo_amenazas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(19 de abril de 2018). </a:t>
            </a:r>
            <a:r>
              <a:rPr lang="es-ES" sz="2000" i="1" dirty="0">
                <a:latin typeface="Work Sans" pitchFamily="2" charset="0"/>
              </a:rPr>
              <a:t>Cómo hacer el análisis FODA (matriz FADO) paso a paso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4"/>
              </a:rPr>
              <a:t>https://www.ingenioempresa.com/arbol-de-objetivos/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Diego. </a:t>
            </a:r>
            <a:r>
              <a:rPr lang="es-ES" sz="2000" i="1" dirty="0">
                <a:latin typeface="Work Sans" pitchFamily="2" charset="0"/>
              </a:rPr>
              <a:t>Cómo hacer un árbol de objetivos(09 de AGOSTO de 2016)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5"/>
              </a:rPr>
              <a:t>https://www.ingenioempresa.com/arbol-de-problemas/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(05 de julio de 2016). </a:t>
            </a:r>
            <a:r>
              <a:rPr lang="es-ES" sz="2000" i="1" dirty="0">
                <a:latin typeface="Work Sans" pitchFamily="2" charset="0"/>
              </a:rPr>
              <a:t>Cómo hacer un árbol de problemas: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6"/>
              </a:rPr>
              <a:t>https://www.ejemplos.co/verbos-para-objetivos-generales-y-especificos/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Enciclopedia de Ejemplos (2022). "Verbos para Objetivos Generales y Específicos". 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7"/>
              </a:rPr>
              <a:t>https://neetwork.com/wp-content/uploads/2019/10/que-es-la-negociacion.jpg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9" y="223165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problemas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FCC8B8-CE6F-AE76-728B-5A05AC6F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715109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1048821" y="511740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rgbClr val="38AA00"/>
                </a:solidFill>
                <a:latin typeface="Work Sans" pitchFamily="2" charset="0"/>
              </a:rPr>
              <a:t>Justificación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94395" y="1576234"/>
            <a:ext cx="5157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0"/>
              </a:rPr>
              <a:t>El proyecto se desea llevar a cabo debido a la falta de información sobre las personas que prestan servicios en la comunidad de manera independiente, ya que estos no tienen la posibilidad de aumentar su área de cobertura y no tienen un proceso efectivo para darse a conocer, estas oportunidades y/o necesidades serán cubiertas por estos actores en una negociación, y a su vez estos generaran beneficios económicos a todas las partes y mejoraran su calidad de vida.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35D44A-36F7-EC0D-3054-3DAAD760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CD0164-D9DD-7B26-EE77-B4FA6A96D1E9}"/>
              </a:ext>
            </a:extLst>
          </p:cNvPr>
          <p:cNvCxnSpPr>
            <a:cxnSpLocks/>
          </p:cNvCxnSpPr>
          <p:nvPr/>
        </p:nvCxnSpPr>
        <p:spPr>
          <a:xfrm>
            <a:off x="2204978" y="1194052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911076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2B039D-2928-8E56-D838-8D80504A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 b="37852"/>
          <a:stretch/>
        </p:blipFill>
        <p:spPr>
          <a:xfrm>
            <a:off x="-1" y="1629267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Objetivos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678946-0F3E-E9A3-8E9E-A3B9E073032D}"/>
              </a:ext>
            </a:extLst>
          </p:cNvPr>
          <p:cNvSpPr txBox="1">
            <a:spLocks/>
          </p:cNvSpPr>
          <p:nvPr/>
        </p:nvSpPr>
        <p:spPr>
          <a:xfrm>
            <a:off x="0" y="1436044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General</a:t>
            </a:r>
            <a:r>
              <a:rPr lang="es-CO" sz="2000" dirty="0">
                <a:solidFill>
                  <a:srgbClr val="38AA00"/>
                </a:solidFill>
                <a:latin typeface="Work Sans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65D0C9-EA13-9940-1789-E39333CC5981}"/>
              </a:ext>
            </a:extLst>
          </p:cNvPr>
          <p:cNvCxnSpPr>
            <a:cxnSpLocks/>
          </p:cNvCxnSpPr>
          <p:nvPr/>
        </p:nvCxnSpPr>
        <p:spPr>
          <a:xfrm>
            <a:off x="181105" y="208749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Desarrollar una aplicación web que permita conectar clientes y prestadores de servicios, para satisfacer las necesidades del mercado.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4D5AC-74B4-6B5D-02A6-4E1DF7B3A225}"/>
              </a:ext>
            </a:extLst>
          </p:cNvPr>
          <p:cNvSpPr txBox="1">
            <a:spLocks/>
          </p:cNvSpPr>
          <p:nvPr/>
        </p:nvSpPr>
        <p:spPr>
          <a:xfrm>
            <a:off x="0" y="2971021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Específicos</a:t>
            </a:r>
            <a:endParaRPr lang="es-CO" sz="2000" dirty="0">
              <a:solidFill>
                <a:srgbClr val="38AA00"/>
              </a:solidFill>
              <a:latin typeface="Work Sans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94183E-2086-8F83-572F-F8C2F6E462B8}"/>
              </a:ext>
            </a:extLst>
          </p:cNvPr>
          <p:cNvCxnSpPr>
            <a:cxnSpLocks/>
          </p:cNvCxnSpPr>
          <p:nvPr/>
        </p:nvCxnSpPr>
        <p:spPr>
          <a:xfrm>
            <a:off x="181105" y="3647619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26BD8-8054-02FF-D6F7-F9790DA76311}"/>
              </a:ext>
            </a:extLst>
          </p:cNvPr>
          <p:cNvSpPr txBox="1"/>
          <p:nvPr/>
        </p:nvSpPr>
        <p:spPr>
          <a:xfrm>
            <a:off x="181106" y="3798112"/>
            <a:ext cx="11462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</a:rPr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</a:t>
            </a:r>
            <a:r>
              <a:rPr lang="es-ES" sz="200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 solución.</a:t>
            </a:r>
            <a:endParaRPr lang="es-ES" sz="2000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DOFA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7906AC-50B4-F2EB-1582-1EE79BC2B1FE}"/>
              </a:ext>
            </a:extLst>
          </p:cNvPr>
          <p:cNvSpPr/>
          <p:nvPr/>
        </p:nvSpPr>
        <p:spPr>
          <a:xfrm>
            <a:off x="1185611" y="1012995"/>
            <a:ext cx="4596211" cy="2717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E1A17F-16CA-BB65-9789-3141906ED38C}"/>
              </a:ext>
            </a:extLst>
          </p:cNvPr>
          <p:cNvSpPr/>
          <p:nvPr/>
        </p:nvSpPr>
        <p:spPr>
          <a:xfrm>
            <a:off x="1185611" y="3933926"/>
            <a:ext cx="4596211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Adaptabilidad al cambio.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68C02-9CC5-5E01-30FC-BCB881D69E30}"/>
              </a:ext>
            </a:extLst>
          </p:cNvPr>
          <p:cNvSpPr/>
          <p:nvPr/>
        </p:nvSpPr>
        <p:spPr>
          <a:xfrm>
            <a:off x="6293711" y="3933925"/>
            <a:ext cx="4712678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8B9D43-6EDD-DCF0-F0D1-AE152AA86A14}"/>
              </a:ext>
            </a:extLst>
          </p:cNvPr>
          <p:cNvSpPr/>
          <p:nvPr/>
        </p:nvSpPr>
        <p:spPr>
          <a:xfrm>
            <a:off x="6293711" y="1030408"/>
            <a:ext cx="4712678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51BA08-5AEE-1118-54F9-D3E0A6A043FB}"/>
              </a:ext>
            </a:extLst>
          </p:cNvPr>
          <p:cNvSpPr txBox="1"/>
          <p:nvPr/>
        </p:nvSpPr>
        <p:spPr>
          <a:xfrm>
            <a:off x="92146" y="1364772"/>
            <a:ext cx="310470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PROBLEMA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 algn="ctr"/>
            <a:r>
              <a:rPr lang="es-ES" sz="14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7F9DF-1229-B7D8-3DAB-78037E46D7E8}"/>
              </a:ext>
            </a:extLst>
          </p:cNvPr>
          <p:cNvSpPr txBox="1"/>
          <p:nvPr/>
        </p:nvSpPr>
        <p:spPr>
          <a:xfrm>
            <a:off x="3317358" y="1372732"/>
            <a:ext cx="3827717" cy="1660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SOLUCION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400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09902E-858A-C25B-F09C-02C14FC28FC6}"/>
              </a:ext>
            </a:extLst>
          </p:cNvPr>
          <p:cNvSpPr txBox="1"/>
          <p:nvPr/>
        </p:nvSpPr>
        <p:spPr>
          <a:xfrm>
            <a:off x="7265575" y="1372732"/>
            <a:ext cx="483426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1B1CD7-755F-C007-6E23-151D5308BAA4}"/>
              </a:ext>
            </a:extLst>
          </p:cNvPr>
          <p:cNvSpPr txBox="1"/>
          <p:nvPr/>
        </p:nvSpPr>
        <p:spPr>
          <a:xfrm>
            <a:off x="92145" y="3490698"/>
            <a:ext cx="3104708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u="sng" dirty="0">
                <a:latin typeface="Work Sans" pitchFamily="2" charset="0"/>
                <a:cs typeface="Calibri" panose="020F0502020204030204" pitchFamily="34" charset="0"/>
              </a:rPr>
              <a:t>VENTAJAS</a:t>
            </a:r>
          </a:p>
          <a:p>
            <a:pPr algn="ctr"/>
            <a:endParaRPr lang="es-ES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2297BB-40CD-99C1-5959-C0167FE81760}"/>
              </a:ext>
            </a:extLst>
          </p:cNvPr>
          <p:cNvSpPr txBox="1"/>
          <p:nvPr/>
        </p:nvSpPr>
        <p:spPr>
          <a:xfrm>
            <a:off x="3317358" y="3167076"/>
            <a:ext cx="3827717" cy="189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CANALES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Publicidad en redes sociales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16ABD-E7F5-A491-9CF3-D8089A056BC3}"/>
              </a:ext>
            </a:extLst>
          </p:cNvPr>
          <p:cNvSpPr txBox="1"/>
          <p:nvPr/>
        </p:nvSpPr>
        <p:spPr>
          <a:xfrm>
            <a:off x="7265575" y="4023714"/>
            <a:ext cx="483426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Género: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Edad: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Ubicación: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Necesidad: </a:t>
            </a:r>
            <a:endParaRPr lang="es-ES" sz="1400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Adquirir, ofrecer y solicitar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2F8783-B66C-AD5B-1DCB-FD8E8DB127C1}"/>
              </a:ext>
            </a:extLst>
          </p:cNvPr>
          <p:cNvSpPr txBox="1"/>
          <p:nvPr/>
        </p:nvSpPr>
        <p:spPr>
          <a:xfrm>
            <a:off x="3317353" y="5194048"/>
            <a:ext cx="382771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Publicidad para prestadores de servicios.</a:t>
            </a:r>
          </a:p>
        </p:txBody>
      </p:sp>
    </p:spTree>
    <p:extLst>
      <p:ext uri="{BB962C8B-B14F-4D97-AF65-F5344CB8AC3E}">
        <p14:creationId xmlns:p14="http://schemas.microsoft.com/office/powerpoint/2010/main" val="2865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416285A-5B39-1E3F-21E4-78065517A70E}"/>
              </a:ext>
            </a:extLst>
          </p:cNvPr>
          <p:cNvSpPr txBox="1"/>
          <p:nvPr/>
        </p:nvSpPr>
        <p:spPr>
          <a:xfrm>
            <a:off x="786805" y="1725373"/>
            <a:ext cx="483370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Tasa de vistas de publicidad.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Comentarios.</a:t>
            </a:r>
          </a:p>
          <a:p>
            <a:pPr marL="285750" indent="-285750">
              <a:buFontTx/>
              <a:buChar char="-"/>
            </a:pPr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59307-0596-93C9-CDEE-40A49D401FB8}"/>
              </a:ext>
            </a:extLst>
          </p:cNvPr>
          <p:cNvSpPr txBox="1"/>
          <p:nvPr/>
        </p:nvSpPr>
        <p:spPr>
          <a:xfrm>
            <a:off x="5755759" y="1717899"/>
            <a:ext cx="5241425" cy="1660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ES" sz="1400" b="1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$8.791 por hora.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Hosting y dominio: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$180.000 (anual)</a:t>
            </a: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7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1595</Words>
  <Application>Microsoft Office PowerPoint</Application>
  <PresentationFormat>Panorámica</PresentationFormat>
  <Paragraphs>179</Paragraphs>
  <Slides>24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Bibliografías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79</cp:revision>
  <dcterms:created xsi:type="dcterms:W3CDTF">2020-10-01T23:51:28Z</dcterms:created>
  <dcterms:modified xsi:type="dcterms:W3CDTF">2023-06-26T11:44:23Z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