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3" r:id="rId6"/>
    <p:sldId id="270" r:id="rId7"/>
    <p:sldId id="262" r:id="rId8"/>
    <p:sldId id="264" r:id="rId9"/>
    <p:sldId id="265" r:id="rId10"/>
    <p:sldId id="269" r:id="rId11"/>
    <p:sldId id="266" r:id="rId12"/>
    <p:sldId id="267" r:id="rId13"/>
    <p:sldId id="268" r:id="rId14"/>
    <p:sldId id="258" r:id="rId15"/>
  </p:sldIdLst>
  <p:sldSz cx="9144000" cy="6858000" type="screen4x3"/>
  <p:notesSz cx="6858000" cy="9144000"/>
  <p:embeddedFontLst>
    <p:embeddedFont>
      <p:font typeface="나눔바른고딕" panose="020B0600000101010101" charset="-127"/>
      <p:regular r:id="rId16"/>
      <p:bold r:id="rId17"/>
    </p:embeddedFont>
    <p:embeddedFont>
      <p:font typeface="Consolas" panose="020B0609020204030204" pitchFamily="49" charset="0"/>
      <p:regular r:id="rId18"/>
      <p:bold r:id="rId19"/>
      <p:italic r:id="rId20"/>
      <p:boldItalic r:id="rId21"/>
    </p:embeddedFont>
    <p:embeddedFont>
      <p:font typeface="맑은 고딕" panose="020B0503020000020004" pitchFamily="50" charset="-127"/>
      <p:regular r:id="rId22"/>
      <p:bold r:id="rId2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93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59" d="100"/>
          <a:sy n="159" d="100"/>
        </p:scale>
        <p:origin x="1854" y="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11CB-ECA3-431A-A5DF-DEECA16C46E9}" type="datetimeFigureOut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7CF4-333F-45EF-8065-02812BFFA9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11CB-ECA3-431A-A5DF-DEECA16C46E9}" type="datetimeFigureOut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7CF4-333F-45EF-8065-02812BFFA9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11CB-ECA3-431A-A5DF-DEECA16C46E9}" type="datetimeFigureOut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7CF4-333F-45EF-8065-02812BFFA9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11CB-ECA3-431A-A5DF-DEECA16C46E9}" type="datetimeFigureOut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7CF4-333F-45EF-8065-02812BFFA9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11CB-ECA3-431A-A5DF-DEECA16C46E9}" type="datetimeFigureOut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7CF4-333F-45EF-8065-02812BFFA9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11CB-ECA3-431A-A5DF-DEECA16C46E9}" type="datetimeFigureOut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7CF4-333F-45EF-8065-02812BFFA9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11CB-ECA3-431A-A5DF-DEECA16C46E9}" type="datetimeFigureOut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7CF4-333F-45EF-8065-02812BFFA9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11CB-ECA3-431A-A5DF-DEECA16C46E9}" type="datetimeFigureOut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7CF4-333F-45EF-8065-02812BFFA9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11CB-ECA3-431A-A5DF-DEECA16C46E9}" type="datetimeFigureOut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7CF4-333F-45EF-8065-02812BFFA9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11CB-ECA3-431A-A5DF-DEECA16C46E9}" type="datetimeFigureOut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7CF4-333F-45EF-8065-02812BFFA9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11CB-ECA3-431A-A5DF-DEECA16C46E9}" type="datetimeFigureOut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7CF4-333F-45EF-8065-02812BFFA9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411CB-ECA3-431A-A5DF-DEECA16C46E9}" type="datetimeFigureOut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C7CF4-333F-45EF-8065-02812BFFA9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 anchor="ctr">
            <a:spAutoFit/>
          </a:bodyPr>
          <a:lstStyle/>
          <a:p>
            <a:pPr marL="182563" indent="-182563" algn="ctr" latinLnBrk="0"/>
            <a:endParaRPr lang="ko-KR" altLang="en-US" sz="900" b="1" dirty="0">
              <a:solidFill>
                <a:srgbClr val="FF0000"/>
              </a:solidFill>
              <a:latin typeface="+mj-lt"/>
              <a:ea typeface="나눔고딕 ExtraBold" pitchFamily="50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1115616" y="1916832"/>
            <a:ext cx="2880320" cy="360040"/>
            <a:chOff x="1619672" y="2060848"/>
            <a:chExt cx="2160240" cy="216024"/>
          </a:xfrm>
        </p:grpSpPr>
        <p:sp>
          <p:nvSpPr>
            <p:cNvPr id="15" name="TextBox 25"/>
            <p:cNvSpPr txBox="1">
              <a:spLocks noChangeArrowheads="1"/>
            </p:cNvSpPr>
            <p:nvPr/>
          </p:nvSpPr>
          <p:spPr bwMode="auto">
            <a:xfrm>
              <a:off x="1619672" y="2060848"/>
              <a:ext cx="2088232" cy="144016"/>
            </a:xfrm>
            <a:prstGeom prst="rect">
              <a:avLst/>
            </a:prstGeom>
            <a:solidFill>
              <a:srgbClr val="7FAEEF">
                <a:alpha val="4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square" anchor="b">
              <a:noAutofit/>
            </a:bodyPr>
            <a:lstStyle/>
            <a:p>
              <a:pPr algn="ctr"/>
              <a:endPara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  <a:cs typeface="Verdana" pitchFamily="34" charset="0"/>
              </a:endParaRPr>
            </a:p>
          </p:txBody>
        </p:sp>
        <p:sp>
          <p:nvSpPr>
            <p:cNvPr id="16" name="TextBox 25"/>
            <p:cNvSpPr txBox="1">
              <a:spLocks noChangeArrowheads="1"/>
            </p:cNvSpPr>
            <p:nvPr/>
          </p:nvSpPr>
          <p:spPr bwMode="auto">
            <a:xfrm>
              <a:off x="1691680" y="2132856"/>
              <a:ext cx="2088232" cy="144016"/>
            </a:xfrm>
            <a:prstGeom prst="rect">
              <a:avLst/>
            </a:prstGeom>
            <a:solidFill>
              <a:srgbClr val="7FAEEF">
                <a:alpha val="4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square" anchor="b">
              <a:noAutofit/>
            </a:bodyPr>
            <a:lstStyle/>
            <a:p>
              <a:pPr algn="ctr"/>
              <a:endPara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  <a:cs typeface="Verdana" pitchFamily="34" charset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115616" y="2560548"/>
            <a:ext cx="3600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202447021 </a:t>
            </a:r>
            <a:r>
              <a:rPr lang="ko-KR" altLang="en-US" sz="13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하예성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43608" y="1169457"/>
            <a:ext cx="56166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LSTM</a:t>
            </a:r>
            <a:r>
              <a:rPr lang="ko-KR" altLang="en-US" sz="4000" dirty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을 이용한</a:t>
            </a:r>
            <a:endParaRPr lang="en-US" altLang="ko-KR" sz="4000" dirty="0">
              <a:solidFill>
                <a:schemeClr val="bg1"/>
              </a:solidFill>
              <a:latin typeface="다음_SemiBold" pitchFamily="2" charset="-127"/>
              <a:ea typeface="다음_SemiBold" pitchFamily="2" charset="-127"/>
            </a:endParaRPr>
          </a:p>
          <a:p>
            <a:r>
              <a:rPr lang="ko-KR" altLang="en-US" sz="4000" dirty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스타벅스 주가 예측</a:t>
            </a:r>
          </a:p>
        </p:txBody>
      </p:sp>
      <p:cxnSp>
        <p:nvCxnSpPr>
          <p:cNvPr id="21" name="직선 연결선 20"/>
          <p:cNvCxnSpPr/>
          <p:nvPr/>
        </p:nvCxnSpPr>
        <p:spPr>
          <a:xfrm flipH="1">
            <a:off x="1043608" y="2488540"/>
            <a:ext cx="496855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0" y="0"/>
            <a:ext cx="1043608" cy="105273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8100392" y="5805264"/>
            <a:ext cx="1043608" cy="105273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3F9972-BBCD-606A-CA86-7037E5EF18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5">
            <a:extLst>
              <a:ext uri="{FF2B5EF4-FFF2-40B4-BE49-F238E27FC236}">
                <a16:creationId xmlns:a16="http://schemas.microsoft.com/office/drawing/2014/main" id="{F490A907-E34A-E7B0-77A0-FCC2ADA734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603121"/>
            <a:ext cx="51845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ko-KR" altLang="en-US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모델 정의 코드</a:t>
            </a:r>
            <a:endParaRPr lang="en-US" altLang="ko-KR" sz="2800" dirty="0">
              <a:solidFill>
                <a:prstClr val="black">
                  <a:lumMod val="65000"/>
                  <a:lumOff val="35000"/>
                </a:prstClr>
              </a:solidFill>
              <a:latin typeface="다음_SemiBold" pitchFamily="2" charset="-127"/>
              <a:ea typeface="다음_SemiBold" pitchFamily="2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179DFB9-0757-C651-44CD-F81EE6AAD65F}"/>
              </a:ext>
            </a:extLst>
          </p:cNvPr>
          <p:cNvCxnSpPr/>
          <p:nvPr/>
        </p:nvCxnSpPr>
        <p:spPr>
          <a:xfrm>
            <a:off x="428355" y="475655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C4DA7B1-72B4-1E68-1DC0-87774E30BE52}"/>
              </a:ext>
            </a:extLst>
          </p:cNvPr>
          <p:cNvSpPr txBox="1"/>
          <p:nvPr/>
        </p:nvSpPr>
        <p:spPr>
          <a:xfrm>
            <a:off x="542741" y="1543566"/>
            <a:ext cx="8058517" cy="4004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ko-KR" sz="1400" b="0" dirty="0">
                <a:effectLst/>
                <a:latin typeface="Consolas" panose="020B0609020204030204" pitchFamily="49" charset="0"/>
                <a:ea typeface="맑은 고딕" panose="020B0503020000020004" pitchFamily="50" charset="-127"/>
              </a:rPr>
              <a:t>def forward(self, x):</a:t>
            </a:r>
          </a:p>
          <a:p>
            <a:pPr>
              <a:lnSpc>
                <a:spcPts val="1800"/>
              </a:lnSpc>
            </a:pPr>
            <a:r>
              <a:rPr lang="en-US" altLang="ko-KR" sz="1400" b="0" dirty="0">
                <a:effectLst/>
                <a:latin typeface="Consolas" panose="020B0609020204030204" pitchFamily="49" charset="0"/>
                <a:ea typeface="맑은 고딕" panose="020B0503020000020004" pitchFamily="50" charset="-127"/>
              </a:rPr>
              <a:t>        </a:t>
            </a:r>
            <a:r>
              <a:rPr lang="en-US" altLang="ko-KR" sz="1400" b="0" dirty="0">
                <a:solidFill>
                  <a:srgbClr val="0070C0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</a:rPr>
              <a:t># LSTM </a:t>
            </a:r>
            <a:r>
              <a:rPr lang="ko-KR" altLang="en-US" sz="1400" b="0" dirty="0">
                <a:solidFill>
                  <a:srgbClr val="0070C0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</a:rPr>
              <a:t>초기 은닉 상태 </a:t>
            </a:r>
            <a:r>
              <a:rPr lang="en-US" altLang="ko-KR" sz="1400" b="0" dirty="0">
                <a:solidFill>
                  <a:srgbClr val="0070C0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</a:rPr>
              <a:t>(h_0)</a:t>
            </a:r>
            <a:r>
              <a:rPr lang="ko-KR" altLang="en-US" sz="1400" b="0" dirty="0">
                <a:solidFill>
                  <a:srgbClr val="0070C0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</a:rPr>
              <a:t>와 셀 상태 </a:t>
            </a:r>
            <a:r>
              <a:rPr lang="en-US" altLang="ko-KR" sz="1400" b="0" dirty="0">
                <a:solidFill>
                  <a:srgbClr val="0070C0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</a:rPr>
              <a:t>(c_0) </a:t>
            </a:r>
            <a:r>
              <a:rPr lang="ko-KR" altLang="en-US" sz="1400" b="0" dirty="0">
                <a:solidFill>
                  <a:srgbClr val="0070C0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</a:rPr>
              <a:t>설정</a:t>
            </a:r>
          </a:p>
          <a:p>
            <a:pPr>
              <a:lnSpc>
                <a:spcPts val="1800"/>
              </a:lnSpc>
            </a:pPr>
            <a:r>
              <a:rPr lang="ko-KR" altLang="en-US" sz="1400" b="0" dirty="0">
                <a:effectLst/>
                <a:latin typeface="Consolas" panose="020B0609020204030204" pitchFamily="49" charset="0"/>
                <a:ea typeface="맑은 고딕" panose="020B0503020000020004" pitchFamily="50" charset="-127"/>
              </a:rPr>
              <a:t>        </a:t>
            </a:r>
            <a:r>
              <a:rPr lang="en-US" altLang="ko-KR" sz="1400" b="0" dirty="0">
                <a:effectLst/>
                <a:latin typeface="Consolas" panose="020B0609020204030204" pitchFamily="49" charset="0"/>
                <a:ea typeface="맑은 고딕" panose="020B0503020000020004" pitchFamily="50" charset="-127"/>
              </a:rPr>
              <a:t>h_0 = 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  <a:ea typeface="맑은 고딕" panose="020B0503020000020004" pitchFamily="50" charset="-127"/>
              </a:rPr>
              <a:t>torch.zeros</a:t>
            </a:r>
            <a:r>
              <a:rPr lang="en-US" altLang="ko-KR" sz="1400" b="0" dirty="0">
                <a:effectLst/>
                <a:latin typeface="Consolas" panose="020B0609020204030204" pitchFamily="49" charset="0"/>
                <a:ea typeface="맑은 고딕" panose="020B0503020000020004" pitchFamily="50" charset="-127"/>
              </a:rPr>
              <a:t>(</a:t>
            </a:r>
          </a:p>
          <a:p>
            <a:pPr>
              <a:lnSpc>
                <a:spcPts val="1800"/>
              </a:lnSpc>
            </a:pPr>
            <a:r>
              <a:rPr lang="en-US" altLang="ko-KR" sz="1400" b="0" dirty="0">
                <a:effectLst/>
                <a:latin typeface="Consolas" panose="020B0609020204030204" pitchFamily="49" charset="0"/>
                <a:ea typeface="맑은 고딕" panose="020B0503020000020004" pitchFamily="50" charset="-127"/>
              </a:rPr>
              <a:t>            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  <a:ea typeface="맑은 고딕" panose="020B0503020000020004" pitchFamily="50" charset="-127"/>
              </a:rPr>
              <a:t>self.num_layers</a:t>
            </a:r>
            <a:r>
              <a:rPr lang="en-US" altLang="ko-KR" sz="1400" b="0" dirty="0">
                <a:effectLst/>
                <a:latin typeface="Consolas" panose="020B0609020204030204" pitchFamily="49" charset="0"/>
                <a:ea typeface="맑은 고딕" panose="020B0503020000020004" pitchFamily="50" charset="-127"/>
              </a:rPr>
              <a:t>, 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  <a:ea typeface="맑은 고딕" panose="020B0503020000020004" pitchFamily="50" charset="-127"/>
              </a:rPr>
              <a:t>x.size</a:t>
            </a:r>
            <a:r>
              <a:rPr lang="en-US" altLang="ko-KR" sz="1400" b="0" dirty="0">
                <a:effectLst/>
                <a:latin typeface="Consolas" panose="020B0609020204030204" pitchFamily="49" charset="0"/>
                <a:ea typeface="맑은 고딕" panose="020B0503020000020004" pitchFamily="50" charset="-127"/>
              </a:rPr>
              <a:t>(0), 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  <a:ea typeface="맑은 고딕" panose="020B0503020000020004" pitchFamily="50" charset="-127"/>
              </a:rPr>
              <a:t>self.hidden_size,device</a:t>
            </a:r>
            <a:r>
              <a:rPr lang="en-US" altLang="ko-KR" sz="1400" b="0" dirty="0">
                <a:effectLst/>
                <a:latin typeface="Consolas" panose="020B0609020204030204" pitchFamily="49" charset="0"/>
                <a:ea typeface="맑은 고딕" panose="020B0503020000020004" pitchFamily="50" charset="-127"/>
              </a:rPr>
              <a:t>=device)</a:t>
            </a:r>
          </a:p>
          <a:p>
            <a:pPr>
              <a:lnSpc>
                <a:spcPts val="1800"/>
              </a:lnSpc>
            </a:pPr>
            <a:endParaRPr lang="en-US" altLang="ko-KR" sz="1400" b="0" dirty="0">
              <a:effectLst/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pPr>
              <a:lnSpc>
                <a:spcPts val="1800"/>
              </a:lnSpc>
            </a:pPr>
            <a:r>
              <a:rPr lang="en-US" altLang="ko-KR" sz="1400" b="0" dirty="0">
                <a:effectLst/>
                <a:latin typeface="Consolas" panose="020B0609020204030204" pitchFamily="49" charset="0"/>
                <a:ea typeface="맑은 고딕" panose="020B0503020000020004" pitchFamily="50" charset="-127"/>
              </a:rPr>
              <a:t>        c_0 = 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  <a:ea typeface="맑은 고딕" panose="020B0503020000020004" pitchFamily="50" charset="-127"/>
              </a:rPr>
              <a:t>torch.zeros</a:t>
            </a:r>
            <a:r>
              <a:rPr lang="en-US" altLang="ko-KR" sz="1400" b="0" dirty="0">
                <a:effectLst/>
                <a:latin typeface="Consolas" panose="020B0609020204030204" pitchFamily="49" charset="0"/>
                <a:ea typeface="맑은 고딕" panose="020B0503020000020004" pitchFamily="50" charset="-127"/>
              </a:rPr>
              <a:t>(</a:t>
            </a:r>
          </a:p>
          <a:p>
            <a:pPr>
              <a:lnSpc>
                <a:spcPts val="1800"/>
              </a:lnSpc>
            </a:pPr>
            <a:r>
              <a:rPr lang="en-US" altLang="ko-KR" sz="1400" b="0" dirty="0">
                <a:effectLst/>
                <a:latin typeface="Consolas" panose="020B0609020204030204" pitchFamily="49" charset="0"/>
                <a:ea typeface="맑은 고딕" panose="020B0503020000020004" pitchFamily="50" charset="-127"/>
              </a:rPr>
              <a:t>            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  <a:ea typeface="맑은 고딕" panose="020B0503020000020004" pitchFamily="50" charset="-127"/>
              </a:rPr>
              <a:t>self.num_layers</a:t>
            </a:r>
            <a:r>
              <a:rPr lang="en-US" altLang="ko-KR" sz="1400" b="0" dirty="0">
                <a:effectLst/>
                <a:latin typeface="Consolas" panose="020B0609020204030204" pitchFamily="49" charset="0"/>
                <a:ea typeface="맑은 고딕" panose="020B0503020000020004" pitchFamily="50" charset="-127"/>
              </a:rPr>
              <a:t>, 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  <a:ea typeface="맑은 고딕" panose="020B0503020000020004" pitchFamily="50" charset="-127"/>
              </a:rPr>
              <a:t>x.size</a:t>
            </a:r>
            <a:r>
              <a:rPr lang="en-US" altLang="ko-KR" sz="1400" b="0" dirty="0">
                <a:effectLst/>
                <a:latin typeface="Consolas" panose="020B0609020204030204" pitchFamily="49" charset="0"/>
                <a:ea typeface="맑은 고딕" panose="020B0503020000020004" pitchFamily="50" charset="-127"/>
              </a:rPr>
              <a:t>(0), 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  <a:ea typeface="맑은 고딕" panose="020B0503020000020004" pitchFamily="50" charset="-127"/>
              </a:rPr>
              <a:t>self.hidden_size,device</a:t>
            </a:r>
            <a:r>
              <a:rPr lang="en-US" altLang="ko-KR" sz="1400" b="0" dirty="0">
                <a:effectLst/>
                <a:latin typeface="Consolas" panose="020B0609020204030204" pitchFamily="49" charset="0"/>
                <a:ea typeface="맑은 고딕" panose="020B0503020000020004" pitchFamily="50" charset="-127"/>
              </a:rPr>
              <a:t>=device)</a:t>
            </a:r>
          </a:p>
          <a:p>
            <a:pPr>
              <a:lnSpc>
                <a:spcPts val="1800"/>
              </a:lnSpc>
            </a:pPr>
            <a:endParaRPr lang="en-US" altLang="ko-KR" sz="1400" b="0" dirty="0">
              <a:effectLst/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pPr>
              <a:lnSpc>
                <a:spcPts val="1800"/>
              </a:lnSpc>
            </a:pPr>
            <a:r>
              <a:rPr lang="en-US" altLang="ko-KR" sz="1400" b="0" dirty="0">
                <a:effectLst/>
                <a:latin typeface="Consolas" panose="020B0609020204030204" pitchFamily="49" charset="0"/>
                <a:ea typeface="맑은 고딕" panose="020B0503020000020004" pitchFamily="50" charset="-127"/>
              </a:rPr>
              <a:t>        </a:t>
            </a:r>
            <a:r>
              <a:rPr lang="en-US" altLang="ko-KR" sz="1400" b="0" dirty="0">
                <a:solidFill>
                  <a:srgbClr val="0070C0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</a:rPr>
              <a:t># LSTM</a:t>
            </a:r>
            <a:r>
              <a:rPr lang="ko-KR" altLang="en-US" sz="1400" b="0" dirty="0">
                <a:solidFill>
                  <a:srgbClr val="0070C0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</a:rPr>
              <a:t>에 입력 데이터</a:t>
            </a:r>
            <a:r>
              <a:rPr lang="en-US" altLang="ko-KR" sz="1400" b="0" dirty="0">
                <a:solidFill>
                  <a:srgbClr val="0070C0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</a:rPr>
              <a:t>(x)</a:t>
            </a:r>
            <a:r>
              <a:rPr lang="ko-KR" altLang="en-US" sz="1400" b="0" dirty="0">
                <a:solidFill>
                  <a:srgbClr val="0070C0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</a:rPr>
              <a:t>와 초기 상태</a:t>
            </a:r>
            <a:r>
              <a:rPr lang="en-US" altLang="ko-KR" sz="1400" b="0" dirty="0">
                <a:solidFill>
                  <a:srgbClr val="0070C0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</a:rPr>
              <a:t>(h_0, c_0)</a:t>
            </a:r>
            <a:r>
              <a:rPr lang="ko-KR" altLang="en-US" sz="1400" b="0" dirty="0">
                <a:solidFill>
                  <a:srgbClr val="0070C0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</a:rPr>
              <a:t>를 전달</a:t>
            </a:r>
          </a:p>
          <a:p>
            <a:pPr>
              <a:lnSpc>
                <a:spcPts val="1800"/>
              </a:lnSpc>
            </a:pPr>
            <a:r>
              <a:rPr lang="ko-KR" altLang="en-US" sz="1400" b="0" dirty="0">
                <a:effectLst/>
                <a:latin typeface="Consolas" panose="020B0609020204030204" pitchFamily="49" charset="0"/>
                <a:ea typeface="맑은 고딕" panose="020B0503020000020004" pitchFamily="50" charset="-127"/>
              </a:rPr>
              <a:t>        </a:t>
            </a:r>
            <a:r>
              <a:rPr lang="en-US" altLang="ko-KR" sz="1400" b="0" dirty="0">
                <a:effectLst/>
                <a:latin typeface="Consolas" panose="020B0609020204030204" pitchFamily="49" charset="0"/>
                <a:ea typeface="맑은 고딕" panose="020B0503020000020004" pitchFamily="50" charset="-127"/>
              </a:rPr>
              <a:t>output, (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  <a:ea typeface="맑은 고딕" panose="020B0503020000020004" pitchFamily="50" charset="-127"/>
              </a:rPr>
              <a:t>h_n</a:t>
            </a:r>
            <a:r>
              <a:rPr lang="en-US" altLang="ko-KR" sz="1400" b="0" dirty="0">
                <a:effectLst/>
                <a:latin typeface="Consolas" panose="020B0609020204030204" pitchFamily="49" charset="0"/>
                <a:ea typeface="맑은 고딕" panose="020B0503020000020004" pitchFamily="50" charset="-127"/>
              </a:rPr>
              <a:t>, 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  <a:ea typeface="맑은 고딕" panose="020B0503020000020004" pitchFamily="50" charset="-127"/>
              </a:rPr>
              <a:t>c_n</a:t>
            </a:r>
            <a:r>
              <a:rPr lang="en-US" altLang="ko-KR" sz="1400" b="0" dirty="0">
                <a:effectLst/>
                <a:latin typeface="Consolas" panose="020B0609020204030204" pitchFamily="49" charset="0"/>
                <a:ea typeface="맑은 고딕" panose="020B0503020000020004" pitchFamily="50" charset="-127"/>
              </a:rPr>
              <a:t>) = 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  <a:ea typeface="맑은 고딕" panose="020B0503020000020004" pitchFamily="50" charset="-127"/>
              </a:rPr>
              <a:t>self.lstm</a:t>
            </a:r>
            <a:r>
              <a:rPr lang="en-US" altLang="ko-KR" sz="1400" b="0" dirty="0">
                <a:effectLst/>
                <a:latin typeface="Consolas" panose="020B0609020204030204" pitchFamily="49" charset="0"/>
                <a:ea typeface="맑은 고딕" panose="020B0503020000020004" pitchFamily="50" charset="-127"/>
              </a:rPr>
              <a:t>(x, (h_0, c_0))</a:t>
            </a:r>
          </a:p>
          <a:p>
            <a:pPr>
              <a:lnSpc>
                <a:spcPts val="1800"/>
              </a:lnSpc>
            </a:pPr>
            <a:endParaRPr lang="en-US" altLang="ko-KR" sz="1400" b="0" dirty="0">
              <a:effectLst/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pPr>
              <a:lnSpc>
                <a:spcPts val="1800"/>
              </a:lnSpc>
            </a:pPr>
            <a:r>
              <a:rPr lang="en-US" altLang="ko-KR" sz="1400" b="0" dirty="0">
                <a:effectLst/>
                <a:latin typeface="Consolas" panose="020B0609020204030204" pitchFamily="49" charset="0"/>
                <a:ea typeface="맑은 고딕" panose="020B0503020000020004" pitchFamily="50" charset="-127"/>
              </a:rPr>
              <a:t>        </a:t>
            </a:r>
            <a:r>
              <a:rPr lang="en-US" altLang="ko-KR" sz="1400" b="0" dirty="0">
                <a:solidFill>
                  <a:srgbClr val="0070C0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</a:rPr>
              <a:t># LSTM </a:t>
            </a:r>
            <a:r>
              <a:rPr lang="ko-KR" altLang="en-US" sz="1400" b="0" dirty="0">
                <a:solidFill>
                  <a:srgbClr val="0070C0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</a:rPr>
              <a:t>마지막 레이어의 은닉 상태</a:t>
            </a:r>
            <a:r>
              <a:rPr lang="en-US" altLang="ko-KR" sz="1400" b="0" dirty="0">
                <a:solidFill>
                  <a:srgbClr val="0070C0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</a:rPr>
              <a:t>(</a:t>
            </a:r>
            <a:r>
              <a:rPr lang="en-US" altLang="ko-KR" sz="14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</a:rPr>
              <a:t>h_n</a:t>
            </a:r>
            <a:r>
              <a:rPr lang="en-US" altLang="ko-KR" sz="1400" b="0" dirty="0">
                <a:solidFill>
                  <a:srgbClr val="0070C0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</a:rPr>
              <a:t>[-1])</a:t>
            </a:r>
            <a:r>
              <a:rPr lang="ko-KR" altLang="en-US" sz="1400" b="0" dirty="0">
                <a:solidFill>
                  <a:srgbClr val="0070C0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</a:rPr>
              <a:t>를 추출</a:t>
            </a:r>
          </a:p>
          <a:p>
            <a:pPr>
              <a:lnSpc>
                <a:spcPts val="1800"/>
              </a:lnSpc>
            </a:pPr>
            <a:r>
              <a:rPr lang="ko-KR" altLang="en-US" sz="1400" b="0" dirty="0">
                <a:effectLst/>
                <a:latin typeface="Consolas" panose="020B0609020204030204" pitchFamily="49" charset="0"/>
                <a:ea typeface="맑은 고딕" panose="020B0503020000020004" pitchFamily="50" charset="-127"/>
              </a:rPr>
              <a:t>        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  <a:ea typeface="맑은 고딕" panose="020B0503020000020004" pitchFamily="50" charset="-127"/>
              </a:rPr>
              <a:t>h_n</a:t>
            </a:r>
            <a:r>
              <a:rPr lang="en-US" altLang="ko-KR" sz="1400" b="0" dirty="0">
                <a:effectLst/>
                <a:latin typeface="Consolas" panose="020B0609020204030204" pitchFamily="49" charset="0"/>
                <a:ea typeface="맑은 고딕" panose="020B0503020000020004" pitchFamily="50" charset="-127"/>
              </a:rPr>
              <a:t> = 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  <a:ea typeface="맑은 고딕" panose="020B0503020000020004" pitchFamily="50" charset="-127"/>
              </a:rPr>
              <a:t>h_n</a:t>
            </a:r>
            <a:r>
              <a:rPr lang="en-US" altLang="ko-KR" sz="1400" b="0" dirty="0">
                <a:effectLst/>
                <a:latin typeface="Consolas" panose="020B0609020204030204" pitchFamily="49" charset="0"/>
                <a:ea typeface="맑은 고딕" panose="020B0503020000020004" pitchFamily="50" charset="-127"/>
              </a:rPr>
              <a:t>[-1]  # (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  <a:ea typeface="맑은 고딕" panose="020B0503020000020004" pitchFamily="50" charset="-127"/>
              </a:rPr>
              <a:t>batch_size</a:t>
            </a:r>
            <a:r>
              <a:rPr lang="en-US" altLang="ko-KR" sz="1400" b="0" dirty="0">
                <a:effectLst/>
                <a:latin typeface="Consolas" panose="020B0609020204030204" pitchFamily="49" charset="0"/>
                <a:ea typeface="맑은 고딕" panose="020B0503020000020004" pitchFamily="50" charset="-127"/>
              </a:rPr>
              <a:t>, 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  <a:ea typeface="맑은 고딕" panose="020B0503020000020004" pitchFamily="50" charset="-127"/>
              </a:rPr>
              <a:t>hidden_size</a:t>
            </a:r>
            <a:r>
              <a:rPr lang="en-US" altLang="ko-KR" sz="1400" b="0" dirty="0">
                <a:effectLst/>
                <a:latin typeface="Consolas" panose="020B0609020204030204" pitchFamily="49" charset="0"/>
                <a:ea typeface="맑은 고딕" panose="020B0503020000020004" pitchFamily="50" charset="-127"/>
              </a:rPr>
              <a:t>)</a:t>
            </a:r>
          </a:p>
          <a:p>
            <a:pPr>
              <a:lnSpc>
                <a:spcPts val="1800"/>
              </a:lnSpc>
            </a:pPr>
            <a:endParaRPr lang="en-US" altLang="ko-KR" sz="1400" b="0" dirty="0">
              <a:effectLst/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pPr>
              <a:lnSpc>
                <a:spcPts val="1800"/>
              </a:lnSpc>
            </a:pPr>
            <a:r>
              <a:rPr lang="en-US" altLang="ko-KR" sz="1400" b="0" dirty="0">
                <a:effectLst/>
                <a:latin typeface="Consolas" panose="020B0609020204030204" pitchFamily="49" charset="0"/>
                <a:ea typeface="맑은 고딕" panose="020B0503020000020004" pitchFamily="50" charset="-127"/>
              </a:rPr>
              <a:t>        result = 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  <a:ea typeface="맑은 고딕" panose="020B0503020000020004" pitchFamily="50" charset="-127"/>
              </a:rPr>
              <a:t>self.fc</a:t>
            </a:r>
            <a:r>
              <a:rPr lang="en-US" altLang="ko-KR" sz="1400" b="0" dirty="0">
                <a:effectLst/>
                <a:latin typeface="Consolas" panose="020B0609020204030204" pitchFamily="49" charset="0"/>
                <a:ea typeface="맑은 고딕" panose="020B0503020000020004" pitchFamily="50" charset="-127"/>
              </a:rPr>
              <a:t>(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  <a:ea typeface="맑은 고딕" panose="020B0503020000020004" pitchFamily="50" charset="-127"/>
              </a:rPr>
              <a:t>h_n</a:t>
            </a:r>
            <a:r>
              <a:rPr lang="en-US" altLang="ko-KR" sz="1400" b="0" dirty="0">
                <a:effectLst/>
                <a:latin typeface="Consolas" panose="020B0609020204030204" pitchFamily="49" charset="0"/>
                <a:ea typeface="맑은 고딕" panose="020B0503020000020004" pitchFamily="50" charset="-127"/>
              </a:rPr>
              <a:t>)</a:t>
            </a:r>
          </a:p>
          <a:p>
            <a:pPr>
              <a:lnSpc>
                <a:spcPts val="1800"/>
              </a:lnSpc>
            </a:pPr>
            <a:endParaRPr lang="en-US" altLang="ko-KR" sz="1400" b="0" dirty="0">
              <a:effectLst/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pPr>
              <a:lnSpc>
                <a:spcPts val="1800"/>
              </a:lnSpc>
            </a:pPr>
            <a:r>
              <a:rPr lang="en-US" altLang="ko-KR" sz="1400" b="0" dirty="0">
                <a:effectLst/>
                <a:latin typeface="Consolas" panose="020B0609020204030204" pitchFamily="49" charset="0"/>
                <a:ea typeface="맑은 고딕" panose="020B0503020000020004" pitchFamily="50" charset="-127"/>
              </a:rPr>
              <a:t>        return result</a:t>
            </a:r>
          </a:p>
        </p:txBody>
      </p:sp>
    </p:spTree>
    <p:extLst>
      <p:ext uri="{BB962C8B-B14F-4D97-AF65-F5344CB8AC3E}">
        <p14:creationId xmlns:p14="http://schemas.microsoft.com/office/powerpoint/2010/main" val="381543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06C0A7-B6EA-A712-C054-D8C28965B5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5">
            <a:extLst>
              <a:ext uri="{FF2B5EF4-FFF2-40B4-BE49-F238E27FC236}">
                <a16:creationId xmlns:a16="http://schemas.microsoft.com/office/drawing/2014/main" id="{41679BBE-F9E6-443E-FDE9-5541FACE89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603121"/>
            <a:ext cx="51845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ko-KR" altLang="en-US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실험 결과</a:t>
            </a:r>
            <a:endParaRPr lang="en-US" altLang="ko-KR" sz="2800" dirty="0">
              <a:solidFill>
                <a:prstClr val="black">
                  <a:lumMod val="65000"/>
                  <a:lumOff val="35000"/>
                </a:prstClr>
              </a:solidFill>
              <a:latin typeface="다음_SemiBold" pitchFamily="2" charset="-127"/>
              <a:ea typeface="다음_SemiBold" pitchFamily="2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2EBDC6E-8268-11B4-3775-9BE839E53C9E}"/>
              </a:ext>
            </a:extLst>
          </p:cNvPr>
          <p:cNvCxnSpPr/>
          <p:nvPr/>
        </p:nvCxnSpPr>
        <p:spPr>
          <a:xfrm>
            <a:off x="428355" y="475655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D3C0C6E-E534-08A7-BB9B-F96799E393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8238227"/>
              </p:ext>
            </p:extLst>
          </p:nvPr>
        </p:nvGraphicFramePr>
        <p:xfrm>
          <a:off x="1006546" y="2131060"/>
          <a:ext cx="7130907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5548">
                  <a:extLst>
                    <a:ext uri="{9D8B030D-6E8A-4147-A177-3AD203B41FA5}">
                      <a16:colId xmlns:a16="http://schemas.microsoft.com/office/drawing/2014/main" val="2922855571"/>
                    </a:ext>
                  </a:extLst>
                </a:gridCol>
                <a:gridCol w="1005548">
                  <a:extLst>
                    <a:ext uri="{9D8B030D-6E8A-4147-A177-3AD203B41FA5}">
                      <a16:colId xmlns:a16="http://schemas.microsoft.com/office/drawing/2014/main" val="62175153"/>
                    </a:ext>
                  </a:extLst>
                </a:gridCol>
                <a:gridCol w="1005548">
                  <a:extLst>
                    <a:ext uri="{9D8B030D-6E8A-4147-A177-3AD203B41FA5}">
                      <a16:colId xmlns:a16="http://schemas.microsoft.com/office/drawing/2014/main" val="723195193"/>
                    </a:ext>
                  </a:extLst>
                </a:gridCol>
                <a:gridCol w="1445790">
                  <a:extLst>
                    <a:ext uri="{9D8B030D-6E8A-4147-A177-3AD203B41FA5}">
                      <a16:colId xmlns:a16="http://schemas.microsoft.com/office/drawing/2014/main" val="4144048103"/>
                    </a:ext>
                  </a:extLst>
                </a:gridCol>
                <a:gridCol w="1364089">
                  <a:extLst>
                    <a:ext uri="{9D8B030D-6E8A-4147-A177-3AD203B41FA5}">
                      <a16:colId xmlns:a16="http://schemas.microsoft.com/office/drawing/2014/main" val="1809664899"/>
                    </a:ext>
                  </a:extLst>
                </a:gridCol>
                <a:gridCol w="1304384">
                  <a:extLst>
                    <a:ext uri="{9D8B030D-6E8A-4147-A177-3AD203B41FA5}">
                      <a16:colId xmlns:a16="http://schemas.microsoft.com/office/drawing/2014/main" val="38055651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lr_rate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epoch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input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hidden_size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seq_length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RMSE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149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1.6472511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0314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0.001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2.0398302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020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5000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1.4834223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6489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32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1.7452507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497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3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1.93566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4038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14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1.347202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2674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911F3B0-5469-2E25-F5DB-FD09D6A8D73E}"/>
              </a:ext>
            </a:extLst>
          </p:cNvPr>
          <p:cNvSpPr txBox="1"/>
          <p:nvPr/>
        </p:nvSpPr>
        <p:spPr>
          <a:xfrm>
            <a:off x="1475655" y="5013176"/>
            <a:ext cx="61926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실험 결과 </a:t>
            </a:r>
            <a:r>
              <a:rPr lang="en-US" altLang="ko-KR" dirty="0"/>
              <a:t>epoch</a:t>
            </a:r>
            <a:r>
              <a:rPr lang="ko-KR" altLang="en-US" dirty="0"/>
              <a:t>를 많이 했을 때 손실 값이 가장 낮았음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그러나</a:t>
            </a:r>
            <a:r>
              <a:rPr lang="en-US" altLang="ko-KR" dirty="0"/>
              <a:t>, </a:t>
            </a:r>
            <a:r>
              <a:rPr lang="ko-KR" altLang="en-US" dirty="0"/>
              <a:t>과적합일 가능성이 높아서 중간 정도의 손실을 보이는 </a:t>
            </a:r>
            <a:r>
              <a:rPr lang="ko-KR" altLang="en-US" dirty="0" err="1"/>
              <a:t>하이퍼파라미터를</a:t>
            </a:r>
            <a:r>
              <a:rPr lang="ko-KR" altLang="en-US" dirty="0"/>
              <a:t> 채택</a:t>
            </a:r>
          </a:p>
        </p:txBody>
      </p:sp>
    </p:spTree>
    <p:extLst>
      <p:ext uri="{BB962C8B-B14F-4D97-AF65-F5344CB8AC3E}">
        <p14:creationId xmlns:p14="http://schemas.microsoft.com/office/powerpoint/2010/main" val="3738510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A97E4F-0E74-BBC7-E77F-2E265DCB76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5">
            <a:extLst>
              <a:ext uri="{FF2B5EF4-FFF2-40B4-BE49-F238E27FC236}">
                <a16:creationId xmlns:a16="http://schemas.microsoft.com/office/drawing/2014/main" id="{B10F6CF4-3A68-A622-983C-914C1D0404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603121"/>
            <a:ext cx="51845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ko-KR" altLang="en-US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모델 성능</a:t>
            </a:r>
            <a:endParaRPr lang="en-US" altLang="ko-KR" sz="2800" dirty="0">
              <a:solidFill>
                <a:prstClr val="black">
                  <a:lumMod val="65000"/>
                  <a:lumOff val="35000"/>
                </a:prstClr>
              </a:solidFill>
              <a:latin typeface="다음_SemiBold" pitchFamily="2" charset="-127"/>
              <a:ea typeface="다음_SemiBold" pitchFamily="2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119810B-048F-56A8-C80B-91741AC49131}"/>
              </a:ext>
            </a:extLst>
          </p:cNvPr>
          <p:cNvCxnSpPr/>
          <p:nvPr/>
        </p:nvCxnSpPr>
        <p:spPr>
          <a:xfrm>
            <a:off x="428355" y="475655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D864BF6-CC9D-B6DA-F7BE-B7DB29B9B588}"/>
              </a:ext>
            </a:extLst>
          </p:cNvPr>
          <p:cNvSpPr txBox="1"/>
          <p:nvPr/>
        </p:nvSpPr>
        <p:spPr>
          <a:xfrm>
            <a:off x="3095834" y="5883389"/>
            <a:ext cx="2952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최종 예측 주가</a:t>
            </a:r>
            <a:r>
              <a:rPr lang="en-US" altLang="ko-KR" dirty="0"/>
              <a:t>: 101.02214</a:t>
            </a:r>
          </a:p>
          <a:p>
            <a:pPr algn="ctr"/>
            <a:r>
              <a:rPr lang="en-US" altLang="ko-KR" dirty="0"/>
              <a:t>RMSE: 1.64</a:t>
            </a:r>
            <a:endParaRPr lang="ko-KR" altLang="en-US" dirty="0"/>
          </a:p>
        </p:txBody>
      </p:sp>
      <p:pic>
        <p:nvPicPr>
          <p:cNvPr id="8" name="그림 7" descr="텍스트, 스크린샷, 그래프, 도표이(가) 표시된 사진&#10;&#10;자동 생성된 설명">
            <a:extLst>
              <a:ext uri="{FF2B5EF4-FFF2-40B4-BE49-F238E27FC236}">
                <a16:creationId xmlns:a16="http://schemas.microsoft.com/office/drawing/2014/main" id="{CCAEFAA9-6392-9469-D737-99D463DE83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677" y="1397169"/>
            <a:ext cx="5056642" cy="4215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456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BE9FC9-19E2-4B3E-45FD-843243E14A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5">
            <a:extLst>
              <a:ext uri="{FF2B5EF4-FFF2-40B4-BE49-F238E27FC236}">
                <a16:creationId xmlns:a16="http://schemas.microsoft.com/office/drawing/2014/main" id="{0511C52E-DBCB-D808-49FE-EA32620171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603121"/>
            <a:ext cx="51845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ko-KR" altLang="en-US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결론</a:t>
            </a:r>
            <a:endParaRPr lang="en-US" altLang="ko-KR" sz="2800" dirty="0">
              <a:solidFill>
                <a:prstClr val="black">
                  <a:lumMod val="65000"/>
                  <a:lumOff val="35000"/>
                </a:prstClr>
              </a:solidFill>
              <a:latin typeface="다음_SemiBold" pitchFamily="2" charset="-127"/>
              <a:ea typeface="다음_SemiBold" pitchFamily="2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E21D32A-0229-4938-AFEE-FEBDF99E2B9E}"/>
              </a:ext>
            </a:extLst>
          </p:cNvPr>
          <p:cNvCxnSpPr/>
          <p:nvPr/>
        </p:nvCxnSpPr>
        <p:spPr>
          <a:xfrm>
            <a:off x="428355" y="475655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7C555D-B3F5-C710-28AB-E7162FF29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목표</a:t>
            </a:r>
            <a:endParaRPr lang="en-US" altLang="ko-KR" sz="1800" dirty="0"/>
          </a:p>
          <a:p>
            <a:pPr lvl="1"/>
            <a:r>
              <a:rPr lang="en-US" altLang="ko-KR" sz="1800" dirty="0"/>
              <a:t>LSTM</a:t>
            </a:r>
            <a:r>
              <a:rPr lang="ko-KR" altLang="en-US" sz="1800" dirty="0"/>
              <a:t>을 활용하여 </a:t>
            </a:r>
            <a:r>
              <a:rPr lang="ko-KR" altLang="en-US" sz="1800" dirty="0" err="1"/>
              <a:t>몇일간의</a:t>
            </a:r>
            <a:r>
              <a:rPr lang="ko-KR" altLang="en-US" sz="1800" dirty="0"/>
              <a:t> 주가 데이터를 기반으로 다음 날 종가를 예측</a:t>
            </a:r>
            <a:endParaRPr lang="en-US" altLang="ko-KR" sz="1800" dirty="0"/>
          </a:p>
          <a:p>
            <a:r>
              <a:rPr lang="ko-KR" altLang="en-US" sz="1800" dirty="0"/>
              <a:t>사용한 기법</a:t>
            </a:r>
            <a:endParaRPr lang="en-US" altLang="ko-KR" sz="1800" dirty="0"/>
          </a:p>
          <a:p>
            <a:pPr lvl="1"/>
            <a:r>
              <a:rPr lang="ko-KR" altLang="en-US" sz="1800" dirty="0"/>
              <a:t>데이터 정규화</a:t>
            </a:r>
            <a:r>
              <a:rPr lang="en-US" altLang="ko-KR" sz="1800" dirty="0"/>
              <a:t>(Normalization), </a:t>
            </a:r>
            <a:r>
              <a:rPr lang="ko-KR" altLang="en-US" sz="1800" dirty="0"/>
              <a:t>슬라이딩 윈도우</a:t>
            </a:r>
            <a:r>
              <a:rPr lang="en-US" altLang="ko-KR" sz="1800" dirty="0"/>
              <a:t>, LSTM+FNN</a:t>
            </a:r>
          </a:p>
          <a:p>
            <a:r>
              <a:rPr lang="ko-KR" altLang="en-US" sz="1800" dirty="0"/>
              <a:t>한계점</a:t>
            </a:r>
            <a:endParaRPr lang="en-US" altLang="ko-KR" sz="1800" dirty="0"/>
          </a:p>
          <a:p>
            <a:pPr lvl="1"/>
            <a:r>
              <a:rPr lang="ko-KR" altLang="en-US" sz="1800" dirty="0"/>
              <a:t>외부 요인 부족</a:t>
            </a:r>
            <a:r>
              <a:rPr lang="en-US" altLang="ko-KR" sz="1800" dirty="0"/>
              <a:t>: </a:t>
            </a:r>
            <a:r>
              <a:rPr lang="ko-KR" altLang="en-US" sz="1800" dirty="0"/>
              <a:t>거래량</a:t>
            </a:r>
            <a:r>
              <a:rPr lang="en-US" altLang="ko-KR" sz="1800" dirty="0"/>
              <a:t>, </a:t>
            </a:r>
            <a:r>
              <a:rPr lang="ko-KR" altLang="en-US" sz="1800" dirty="0"/>
              <a:t>경제 지표 등 추가 적인 외부 변수 </a:t>
            </a:r>
            <a:r>
              <a:rPr lang="ko-KR" altLang="en-US" sz="1800" dirty="0" err="1"/>
              <a:t>미반영</a:t>
            </a:r>
            <a:endParaRPr lang="en-US" altLang="ko-KR" sz="1800" dirty="0"/>
          </a:p>
          <a:p>
            <a:pPr lvl="1"/>
            <a:r>
              <a:rPr lang="ko-KR" altLang="en-US" sz="1800" dirty="0"/>
              <a:t>데이터 크기 제한</a:t>
            </a:r>
            <a:r>
              <a:rPr lang="en-US" altLang="ko-KR" sz="1800" dirty="0"/>
              <a:t>: </a:t>
            </a:r>
            <a:r>
              <a:rPr lang="ko-KR" altLang="en-US" sz="1800" dirty="0"/>
              <a:t>학습 데이터가 적어 모델의 일반화 성능 평가가 부족</a:t>
            </a:r>
            <a:endParaRPr lang="en-US" altLang="ko-KR" sz="1800" dirty="0"/>
          </a:p>
          <a:p>
            <a:pPr lvl="1"/>
            <a:r>
              <a:rPr lang="ko-KR" altLang="en-US" sz="1800" dirty="0" err="1"/>
              <a:t>과적합</a:t>
            </a:r>
            <a:r>
              <a:rPr lang="ko-KR" altLang="en-US" sz="1800" dirty="0"/>
              <a:t> 방지</a:t>
            </a:r>
            <a:r>
              <a:rPr lang="en-US" altLang="ko-KR" sz="1800" dirty="0"/>
              <a:t>: Validation </a:t>
            </a:r>
            <a:r>
              <a:rPr lang="ko-KR" altLang="en-US" sz="1800" dirty="0"/>
              <a:t>데이터를 활용한 </a:t>
            </a:r>
            <a:r>
              <a:rPr lang="ko-KR" altLang="en-US" sz="1800" dirty="0" err="1"/>
              <a:t>과적합</a:t>
            </a:r>
            <a:r>
              <a:rPr lang="ko-KR" altLang="en-US" sz="1800" dirty="0"/>
              <a:t> 방지가 없어 과적화 가능성</a:t>
            </a:r>
            <a:endParaRPr lang="en-US" altLang="ko-KR" sz="1800" dirty="0"/>
          </a:p>
          <a:p>
            <a:pPr lvl="1"/>
            <a:r>
              <a:rPr lang="ko-KR" altLang="en-US" sz="1800" dirty="0"/>
              <a:t>프로젝트 형식의 파일 구성</a:t>
            </a:r>
            <a:r>
              <a:rPr lang="en-US" altLang="ko-KR" sz="1800" dirty="0"/>
              <a:t>: model.py, train.py, trainer.py, predict.py </a:t>
            </a:r>
            <a:r>
              <a:rPr lang="ko-KR" altLang="en-US" sz="1800" dirty="0"/>
              <a:t>같은 구성이 아닌 </a:t>
            </a:r>
            <a:r>
              <a:rPr lang="en-US" altLang="ko-KR" sz="1800" dirty="0" err="1"/>
              <a:t>ipynb</a:t>
            </a:r>
            <a:r>
              <a:rPr lang="en-US" altLang="ko-KR" sz="1800" dirty="0"/>
              <a:t> </a:t>
            </a:r>
            <a:r>
              <a:rPr lang="ko-KR" altLang="en-US" sz="1800" dirty="0"/>
              <a:t>단일 파일 구성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r>
              <a:rPr lang="en-US" altLang="ko-KR" sz="1800" dirty="0" err="1"/>
              <a:t>Github</a:t>
            </a:r>
            <a:r>
              <a:rPr lang="en-US" altLang="ko-KR" sz="1800" dirty="0"/>
              <a:t> </a:t>
            </a:r>
            <a:r>
              <a:rPr lang="ko-KR" altLang="en-US" sz="1800" dirty="0"/>
              <a:t>주소</a:t>
            </a:r>
            <a:r>
              <a:rPr lang="en-US" altLang="ko-KR" sz="1800" dirty="0"/>
              <a:t>: https://github.com/yeseong9769/SBUX_Predict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0536860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 anchor="ctr">
            <a:spAutoFit/>
          </a:bodyPr>
          <a:lstStyle/>
          <a:p>
            <a:pPr marL="182563" indent="-182563" algn="ctr" latinLnBrk="0"/>
            <a:endParaRPr lang="ko-KR" altLang="en-US" sz="900" b="1" dirty="0">
              <a:solidFill>
                <a:srgbClr val="FF0000"/>
              </a:solidFill>
              <a:latin typeface="+mj-lt"/>
              <a:ea typeface="나눔고딕 ExtraBold" pitchFamily="50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1115616" y="1271372"/>
            <a:ext cx="2664296" cy="504056"/>
            <a:chOff x="1619672" y="2060848"/>
            <a:chExt cx="2160240" cy="216024"/>
          </a:xfrm>
        </p:grpSpPr>
        <p:sp>
          <p:nvSpPr>
            <p:cNvPr id="18" name="TextBox 25"/>
            <p:cNvSpPr txBox="1">
              <a:spLocks noChangeArrowheads="1"/>
            </p:cNvSpPr>
            <p:nvPr/>
          </p:nvSpPr>
          <p:spPr bwMode="auto">
            <a:xfrm>
              <a:off x="1619672" y="2060848"/>
              <a:ext cx="2088232" cy="144016"/>
            </a:xfrm>
            <a:prstGeom prst="rect">
              <a:avLst/>
            </a:prstGeom>
            <a:solidFill>
              <a:srgbClr val="7FAEEF">
                <a:alpha val="4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square" anchor="b">
              <a:noAutofit/>
            </a:bodyPr>
            <a:lstStyle/>
            <a:p>
              <a:pPr algn="ctr"/>
              <a:endPara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  <a:cs typeface="Verdana" pitchFamily="34" charset="0"/>
              </a:endParaRPr>
            </a:p>
          </p:txBody>
        </p:sp>
        <p:sp>
          <p:nvSpPr>
            <p:cNvPr id="19" name="TextBox 25"/>
            <p:cNvSpPr txBox="1">
              <a:spLocks noChangeArrowheads="1"/>
            </p:cNvSpPr>
            <p:nvPr/>
          </p:nvSpPr>
          <p:spPr bwMode="auto">
            <a:xfrm>
              <a:off x="1691680" y="2132856"/>
              <a:ext cx="2088232" cy="144016"/>
            </a:xfrm>
            <a:prstGeom prst="rect">
              <a:avLst/>
            </a:prstGeom>
            <a:solidFill>
              <a:srgbClr val="7FAEEF">
                <a:alpha val="4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square" anchor="b">
              <a:noAutofit/>
            </a:bodyPr>
            <a:lstStyle/>
            <a:p>
              <a:pPr algn="ctr"/>
              <a:endPara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  <a:cs typeface="Verdana" pitchFamily="34" charset="0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043608" y="1169457"/>
            <a:ext cx="56166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감사합니다</a:t>
            </a:r>
            <a:r>
              <a:rPr lang="en-US" altLang="ko-KR" sz="4000" dirty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.</a:t>
            </a:r>
            <a:endParaRPr lang="ko-KR" altLang="en-US" sz="4000" dirty="0">
              <a:solidFill>
                <a:schemeClr val="bg1"/>
              </a:solidFill>
              <a:latin typeface="다음_SemiBold" pitchFamily="2" charset="-127"/>
              <a:ea typeface="다음_SemiBold" pitchFamily="2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0" y="0"/>
            <a:ext cx="1043608" cy="105273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8100392" y="5805264"/>
            <a:ext cx="1043608" cy="105273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6614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5"/>
          <p:cNvSpPr txBox="1">
            <a:spLocks noChangeArrowheads="1"/>
          </p:cNvSpPr>
          <p:nvPr/>
        </p:nvSpPr>
        <p:spPr bwMode="auto">
          <a:xfrm>
            <a:off x="323528" y="603121"/>
            <a:ext cx="352839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ko-KR" altLang="en-US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목차</a:t>
            </a:r>
            <a:endParaRPr lang="en-US" altLang="ko-KR" sz="2800" dirty="0">
              <a:solidFill>
                <a:prstClr val="black">
                  <a:lumMod val="65000"/>
                  <a:lumOff val="35000"/>
                </a:prstClr>
              </a:solidFill>
              <a:latin typeface="다음_SemiBold" pitchFamily="2" charset="-127"/>
              <a:ea typeface="다음_SemiBold" pitchFamily="2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428355" y="475655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238D824-BC87-DEFE-1F53-1ABA81BCCC04}"/>
              </a:ext>
            </a:extLst>
          </p:cNvPr>
          <p:cNvSpPr txBox="1"/>
          <p:nvPr/>
        </p:nvSpPr>
        <p:spPr>
          <a:xfrm>
            <a:off x="755576" y="1253806"/>
            <a:ext cx="4896544" cy="4406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2400" dirty="0"/>
              <a:t>프로젝트 목표</a:t>
            </a:r>
            <a:endParaRPr lang="en-US" altLang="ko-KR" sz="2400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2400" dirty="0"/>
              <a:t>사용한 데이터</a:t>
            </a:r>
            <a:endParaRPr lang="en-US" altLang="ko-KR" sz="2400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2400" dirty="0"/>
              <a:t>모델 구조</a:t>
            </a:r>
            <a:endParaRPr lang="en-US" altLang="ko-KR" sz="2400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2400" dirty="0"/>
              <a:t>실험 결과</a:t>
            </a:r>
            <a:endParaRPr lang="en-US" altLang="ko-KR" sz="2400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2400" dirty="0"/>
              <a:t>모델 성능</a:t>
            </a:r>
            <a:endParaRPr lang="en-US" altLang="ko-KR" sz="2400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2400" dirty="0"/>
              <a:t>결론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5"/>
          <p:cNvSpPr txBox="1">
            <a:spLocks noChangeArrowheads="1"/>
          </p:cNvSpPr>
          <p:nvPr/>
        </p:nvSpPr>
        <p:spPr bwMode="auto">
          <a:xfrm>
            <a:off x="323528" y="603121"/>
            <a:ext cx="51845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ko-KR" altLang="en-US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프로젝트 목표</a:t>
            </a:r>
            <a:endParaRPr lang="en-US" altLang="ko-KR" sz="2800" dirty="0">
              <a:solidFill>
                <a:prstClr val="black">
                  <a:lumMod val="65000"/>
                  <a:lumOff val="35000"/>
                </a:prstClr>
              </a:solidFill>
              <a:latin typeface="다음_SemiBold" pitchFamily="2" charset="-127"/>
              <a:ea typeface="다음_SemiBold" pitchFamily="2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428355" y="475655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8028E29C-1C36-ED73-B204-EBB0D6C70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입력 데이터</a:t>
            </a:r>
            <a:r>
              <a:rPr lang="en-US" altLang="ko-KR" sz="2400" dirty="0"/>
              <a:t>:</a:t>
            </a:r>
          </a:p>
          <a:p>
            <a:pPr lvl="1"/>
            <a:r>
              <a:rPr lang="ko-KR" altLang="en-US" sz="2000" dirty="0"/>
              <a:t>시간 순서대로 정렬된 스타벅스 주가 데이터</a:t>
            </a:r>
            <a:r>
              <a:rPr lang="en-US" altLang="ko-KR" sz="2000" dirty="0"/>
              <a:t>(</a:t>
            </a:r>
            <a:r>
              <a:rPr lang="ko-KR" altLang="en-US" sz="2000" dirty="0"/>
              <a:t>시가</a:t>
            </a:r>
            <a:r>
              <a:rPr lang="en-US" altLang="ko-KR" sz="2000" dirty="0"/>
              <a:t>, </a:t>
            </a:r>
            <a:r>
              <a:rPr lang="ko-KR" altLang="en-US" sz="2000" dirty="0"/>
              <a:t>고가</a:t>
            </a:r>
            <a:r>
              <a:rPr lang="en-US" altLang="ko-KR" sz="2000" dirty="0"/>
              <a:t>, </a:t>
            </a:r>
            <a:r>
              <a:rPr lang="ko-KR" altLang="en-US" sz="2000" dirty="0"/>
              <a:t>저가</a:t>
            </a:r>
            <a:r>
              <a:rPr lang="en-US" altLang="ko-KR" sz="2000" dirty="0"/>
              <a:t>, </a:t>
            </a:r>
            <a:r>
              <a:rPr lang="ko-KR" altLang="en-US" sz="2000" dirty="0"/>
              <a:t>종가</a:t>
            </a:r>
            <a:r>
              <a:rPr lang="en-US" altLang="ko-KR" sz="2000" dirty="0"/>
              <a:t>)</a:t>
            </a:r>
          </a:p>
          <a:p>
            <a:pPr lvl="1"/>
            <a:r>
              <a:rPr lang="ko-KR" altLang="en-US" sz="2000" dirty="0"/>
              <a:t>과거 일정 시간의 정보를 바탕으로 미래의 주가 예측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r>
              <a:rPr lang="ko-KR" altLang="en-US" sz="2400" dirty="0"/>
              <a:t>출력 데이터</a:t>
            </a:r>
            <a:endParaRPr lang="en-US" altLang="ko-KR" sz="2400" dirty="0"/>
          </a:p>
          <a:p>
            <a:pPr lvl="1"/>
            <a:r>
              <a:rPr lang="ko-KR" altLang="en-US" sz="2000" dirty="0"/>
              <a:t>과거 </a:t>
            </a:r>
            <a:r>
              <a:rPr lang="en-US" altLang="ko-KR" sz="2000" dirty="0"/>
              <a:t>7</a:t>
            </a:r>
            <a:r>
              <a:rPr lang="ko-KR" altLang="en-US" sz="2000" dirty="0"/>
              <a:t>일 간의 데이터를 바탕으로 향후 하루의 주가 예측 값 </a:t>
            </a:r>
            <a:r>
              <a:rPr lang="en-US" altLang="ko-KR" sz="2000" dirty="0"/>
              <a:t>(</a:t>
            </a:r>
            <a:r>
              <a:rPr lang="ko-KR" altLang="en-US" sz="2000" dirty="0"/>
              <a:t>종가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00784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EFB9E5-7782-6848-0189-AAB750FCDA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5">
            <a:extLst>
              <a:ext uri="{FF2B5EF4-FFF2-40B4-BE49-F238E27FC236}">
                <a16:creationId xmlns:a16="http://schemas.microsoft.com/office/drawing/2014/main" id="{BA6CF4FD-C0C9-1CF5-9224-90BE8D235F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603121"/>
            <a:ext cx="51845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ko-KR" altLang="en-US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사용한 데이터</a:t>
            </a:r>
            <a:endParaRPr lang="en-US" altLang="ko-KR" sz="2800" dirty="0">
              <a:solidFill>
                <a:prstClr val="black">
                  <a:lumMod val="65000"/>
                  <a:lumOff val="35000"/>
                </a:prstClr>
              </a:solidFill>
              <a:latin typeface="다음_SemiBold" pitchFamily="2" charset="-127"/>
              <a:ea typeface="다음_SemiBold" pitchFamily="2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48680AB-4750-C3A5-DC02-0DE1072BD397}"/>
              </a:ext>
            </a:extLst>
          </p:cNvPr>
          <p:cNvCxnSpPr/>
          <p:nvPr/>
        </p:nvCxnSpPr>
        <p:spPr>
          <a:xfrm>
            <a:off x="428355" y="475655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53DD8CCB-9570-4E49-1FE2-39F497CEA7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53806"/>
            <a:ext cx="8229600" cy="4872357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데이터 출처</a:t>
            </a:r>
            <a:endParaRPr lang="en-US" altLang="ko-KR" sz="2000" dirty="0"/>
          </a:p>
          <a:p>
            <a:pPr lvl="1"/>
            <a:r>
              <a:rPr lang="en-US" altLang="ko-KR" sz="1600" dirty="0"/>
              <a:t>SBUX.csv</a:t>
            </a:r>
          </a:p>
          <a:p>
            <a:endParaRPr lang="en-US" altLang="ko-KR" sz="2000" dirty="0"/>
          </a:p>
          <a:p>
            <a:pPr lvl="1"/>
            <a:endParaRPr lang="ko-KR" altLang="en-US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9095647-911F-AA41-572E-7C69C853C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422" y="1988840"/>
            <a:ext cx="3508773" cy="46048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F34D40-006D-28F7-DFF6-43BEE0C8DCE9}"/>
              </a:ext>
            </a:extLst>
          </p:cNvPr>
          <p:cNvSpPr txBox="1"/>
          <p:nvPr/>
        </p:nvSpPr>
        <p:spPr>
          <a:xfrm>
            <a:off x="4504683" y="2060848"/>
            <a:ext cx="46393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데이터 구성</a:t>
            </a:r>
            <a:endParaRPr lang="en-US" altLang="ko-KR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Date: </a:t>
            </a:r>
            <a:r>
              <a:rPr lang="ko-KR" altLang="en-US" sz="1600" dirty="0"/>
              <a:t>기준 날짜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Open: </a:t>
            </a:r>
            <a:r>
              <a:rPr lang="ko-KR" altLang="en-US" sz="1600" dirty="0"/>
              <a:t>시가</a:t>
            </a:r>
            <a:r>
              <a:rPr lang="en-US" altLang="ko-KR" sz="1600" dirty="0"/>
              <a:t>, </a:t>
            </a:r>
            <a:r>
              <a:rPr lang="ko-KR" altLang="en-US" sz="1600" dirty="0"/>
              <a:t>해당 날짜 첫 거래 가격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High: </a:t>
            </a:r>
            <a:r>
              <a:rPr lang="ko-KR" altLang="en-US" sz="1600" dirty="0"/>
              <a:t>고가</a:t>
            </a:r>
            <a:r>
              <a:rPr lang="en-US" altLang="ko-KR" sz="1600" dirty="0"/>
              <a:t>, </a:t>
            </a:r>
            <a:r>
              <a:rPr lang="ko-KR" altLang="en-US" sz="1600" dirty="0"/>
              <a:t>해당 날짜 가장 높은 거래 가격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Low: </a:t>
            </a:r>
            <a:r>
              <a:rPr lang="ko-KR" altLang="en-US" sz="1600" dirty="0"/>
              <a:t>저가</a:t>
            </a:r>
            <a:r>
              <a:rPr lang="en-US" altLang="ko-KR" sz="1600" dirty="0"/>
              <a:t>, </a:t>
            </a:r>
            <a:r>
              <a:rPr lang="ko-KR" altLang="en-US" sz="1600" dirty="0"/>
              <a:t>해당 날짜 가장 낮은 거래 가격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Close: </a:t>
            </a:r>
            <a:r>
              <a:rPr lang="ko-KR" altLang="en-US" sz="1600" dirty="0"/>
              <a:t>종가</a:t>
            </a:r>
            <a:r>
              <a:rPr lang="en-US" altLang="ko-KR" sz="1600" dirty="0"/>
              <a:t>, </a:t>
            </a:r>
            <a:r>
              <a:rPr lang="ko-KR" altLang="en-US" sz="1600" dirty="0"/>
              <a:t>해당 거래일 마지막 거래 가격</a:t>
            </a:r>
          </a:p>
        </p:txBody>
      </p:sp>
    </p:spTree>
    <p:extLst>
      <p:ext uri="{BB962C8B-B14F-4D97-AF65-F5344CB8AC3E}">
        <p14:creationId xmlns:p14="http://schemas.microsoft.com/office/powerpoint/2010/main" val="2493589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5E88D5-2945-555E-8DE0-8DCDD606D4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5">
            <a:extLst>
              <a:ext uri="{FF2B5EF4-FFF2-40B4-BE49-F238E27FC236}">
                <a16:creationId xmlns:a16="http://schemas.microsoft.com/office/drawing/2014/main" id="{83A9812E-F144-87C0-6A66-75F12205F4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603121"/>
            <a:ext cx="51845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ko-KR" altLang="en-US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사용한 데이터</a:t>
            </a:r>
            <a:endParaRPr lang="en-US" altLang="ko-KR" sz="2800" dirty="0">
              <a:solidFill>
                <a:prstClr val="black">
                  <a:lumMod val="65000"/>
                  <a:lumOff val="35000"/>
                </a:prstClr>
              </a:solidFill>
              <a:latin typeface="다음_SemiBold" pitchFamily="2" charset="-127"/>
              <a:ea typeface="다음_SemiBold" pitchFamily="2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8A5C376-CAB9-98B6-BDFB-3B6C66D2A421}"/>
              </a:ext>
            </a:extLst>
          </p:cNvPr>
          <p:cNvCxnSpPr/>
          <p:nvPr/>
        </p:nvCxnSpPr>
        <p:spPr>
          <a:xfrm>
            <a:off x="428355" y="475655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6A662AC2-1447-E113-3553-8F09A64789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8723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print(</a:t>
            </a:r>
            <a:r>
              <a:rPr lang="en-US" altLang="ko-KR" sz="2000" dirty="0" err="1"/>
              <a:t>sbux.shape</a:t>
            </a:r>
            <a:r>
              <a:rPr lang="en-US" altLang="ko-KR" sz="2000" dirty="0"/>
              <a:t>())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print(</a:t>
            </a:r>
            <a:r>
              <a:rPr lang="en-US" altLang="ko-KR" sz="2000" dirty="0" err="1"/>
              <a:t>sbux.isnull</a:t>
            </a:r>
            <a:r>
              <a:rPr lang="en-US" altLang="ko-KR" sz="2000" dirty="0"/>
              <a:t>().sum())</a:t>
            </a:r>
          </a:p>
          <a:p>
            <a:pPr lvl="1"/>
            <a:endParaRPr lang="ko-KR" altLang="en-US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834BAE2-EAB4-CC9C-6EC6-AFA94E9D3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200" y="3213328"/>
            <a:ext cx="1355172" cy="194241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E591528-1EFB-17B0-DA09-9D8B3B28E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200" y="2132856"/>
            <a:ext cx="1158675" cy="432048"/>
          </a:xfrm>
          <a:prstGeom prst="rect">
            <a:avLst/>
          </a:prstGeom>
        </p:spPr>
      </p:pic>
      <p:pic>
        <p:nvPicPr>
          <p:cNvPr id="12" name="그림 11" descr="텍스트, 라인, 그래프, 도표이(가) 표시된 사진&#10;&#10;자동 생성된 설명">
            <a:extLst>
              <a:ext uri="{FF2B5EF4-FFF2-40B4-BE49-F238E27FC236}">
                <a16:creationId xmlns:a16="http://schemas.microsoft.com/office/drawing/2014/main" id="{A3EFA3CE-9425-63B5-DE61-2ADDFFDF9A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1540760"/>
            <a:ext cx="5047498" cy="3776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413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07E2C9-C6C5-B033-9FA7-68888BF5BC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5">
            <a:extLst>
              <a:ext uri="{FF2B5EF4-FFF2-40B4-BE49-F238E27FC236}">
                <a16:creationId xmlns:a16="http://schemas.microsoft.com/office/drawing/2014/main" id="{BE72EA92-0E89-275A-0F7B-183EED254C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603121"/>
            <a:ext cx="51845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ko-KR" altLang="en-US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데이터 </a:t>
            </a:r>
            <a:r>
              <a:rPr lang="ko-KR" altLang="en-US" sz="28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전처리</a:t>
            </a:r>
            <a:endParaRPr lang="en-US" altLang="ko-KR" sz="2800" dirty="0">
              <a:solidFill>
                <a:prstClr val="black">
                  <a:lumMod val="65000"/>
                  <a:lumOff val="35000"/>
                </a:prstClr>
              </a:solidFill>
              <a:latin typeface="다음_SemiBold" pitchFamily="2" charset="-127"/>
              <a:ea typeface="다음_SemiBold" pitchFamily="2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6A616AC-F556-053F-953F-432F1E6195A5}"/>
              </a:ext>
            </a:extLst>
          </p:cNvPr>
          <p:cNvCxnSpPr/>
          <p:nvPr/>
        </p:nvCxnSpPr>
        <p:spPr>
          <a:xfrm>
            <a:off x="428355" y="475655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D8D1E5CA-1A8D-A813-A774-043105F34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673" y="1700808"/>
            <a:ext cx="8229600" cy="4554071"/>
          </a:xfrm>
        </p:spPr>
        <p:txBody>
          <a:bodyPr>
            <a:normAutofit lnSpcReduction="10000"/>
          </a:bodyPr>
          <a:lstStyle/>
          <a:p>
            <a:r>
              <a:rPr lang="en-US" altLang="ko-KR" sz="1400" b="1" dirty="0" err="1"/>
              <a:t>MinMax</a:t>
            </a:r>
            <a:r>
              <a:rPr lang="en-US" altLang="ko-KR" sz="1400" b="1" dirty="0"/>
              <a:t> Scaler</a:t>
            </a:r>
            <a:r>
              <a:rPr lang="ko-KR" altLang="en-US" sz="1400" b="1" dirty="0"/>
              <a:t>를 이용해 데이터 정규화</a:t>
            </a:r>
            <a:endParaRPr lang="en-US" altLang="ko-KR" sz="1400" b="1" dirty="0"/>
          </a:p>
          <a:p>
            <a:pPr marL="0" indent="0">
              <a:buNone/>
            </a:pPr>
            <a:r>
              <a:rPr lang="en-US" altLang="ko-KR" sz="1400" dirty="0"/>
              <a:t>scaler = </a:t>
            </a:r>
            <a:r>
              <a:rPr lang="en-US" altLang="ko-KR" sz="1400" dirty="0" err="1"/>
              <a:t>MinMaxScaler</a:t>
            </a:r>
            <a:r>
              <a:rPr lang="en-US" altLang="ko-KR" sz="1400" dirty="0"/>
              <a:t>()</a:t>
            </a:r>
          </a:p>
          <a:p>
            <a:pPr marL="0" indent="0">
              <a:buNone/>
            </a:pPr>
            <a:r>
              <a:rPr lang="en-US" altLang="ko-KR" sz="1400" dirty="0" err="1"/>
              <a:t>scaler_sbux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scaler.fit_transform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sbux</a:t>
            </a:r>
            <a:r>
              <a:rPr lang="en-US" altLang="ko-KR" sz="1400" dirty="0"/>
              <a:t>)</a:t>
            </a:r>
          </a:p>
          <a:p>
            <a:endParaRPr lang="en-US" altLang="ko-KR" sz="1400" dirty="0"/>
          </a:p>
          <a:p>
            <a:r>
              <a:rPr lang="ko-KR" altLang="en-US" sz="1400" b="1" dirty="0"/>
              <a:t>정규화 후 시계열 윈도우 생성</a:t>
            </a:r>
            <a:endParaRPr lang="en-US" altLang="ko-KR" sz="1400" b="1" dirty="0"/>
          </a:p>
          <a:p>
            <a:pPr marL="0" indent="0">
              <a:buNone/>
            </a:pPr>
            <a:r>
              <a:rPr lang="en-US" altLang="ko-KR" sz="1400" dirty="0"/>
              <a:t>def </a:t>
            </a:r>
            <a:r>
              <a:rPr lang="en-US" altLang="ko-KR" sz="1400" dirty="0" err="1"/>
              <a:t>sliding_windows</a:t>
            </a:r>
            <a:r>
              <a:rPr lang="en-US" altLang="ko-KR" sz="1400" dirty="0"/>
              <a:t>(</a:t>
            </a:r>
            <a:r>
              <a:rPr lang="en-US" altLang="ko-KR" sz="1400" dirty="0" err="1"/>
              <a:t>x_df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y_df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seq_length</a:t>
            </a:r>
            <a:r>
              <a:rPr lang="en-US" altLang="ko-KR" sz="1400" dirty="0"/>
              <a:t>):</a:t>
            </a:r>
          </a:p>
          <a:p>
            <a:pPr marL="0" indent="0">
              <a:buNone/>
            </a:pPr>
            <a:r>
              <a:rPr lang="en-US" altLang="ko-KR" sz="1400" dirty="0"/>
              <a:t>    x = []</a:t>
            </a:r>
          </a:p>
          <a:p>
            <a:pPr marL="0" indent="0">
              <a:buNone/>
            </a:pPr>
            <a:r>
              <a:rPr lang="en-US" altLang="ko-KR" sz="1400" dirty="0"/>
              <a:t>    y = []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    for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in range(</a:t>
            </a:r>
            <a:r>
              <a:rPr lang="en-US" altLang="ko-KR" sz="1400" dirty="0" err="1"/>
              <a:t>len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x_df</a:t>
            </a:r>
            <a:r>
              <a:rPr lang="en-US" altLang="ko-KR" sz="1400" dirty="0"/>
              <a:t>)-seq_length-1):</a:t>
            </a:r>
          </a:p>
          <a:p>
            <a:pPr marL="0" indent="0">
              <a:buNone/>
            </a:pPr>
            <a:r>
              <a:rPr lang="en-US" altLang="ko-KR" sz="1400" dirty="0"/>
              <a:t>        _x = </a:t>
            </a:r>
            <a:r>
              <a:rPr lang="en-US" altLang="ko-KR" sz="1400" dirty="0" err="1"/>
              <a:t>x_df</a:t>
            </a:r>
            <a:r>
              <a:rPr lang="en-US" altLang="ko-KR" sz="1400" dirty="0"/>
              <a:t>[</a:t>
            </a:r>
            <a:r>
              <a:rPr lang="en-US" altLang="ko-KR" sz="1400" dirty="0" err="1"/>
              <a:t>i</a:t>
            </a:r>
            <a:r>
              <a:rPr lang="en-US" altLang="ko-KR" sz="1400" dirty="0"/>
              <a:t>:(</a:t>
            </a:r>
            <a:r>
              <a:rPr lang="en-US" altLang="ko-KR" sz="1400" dirty="0" err="1"/>
              <a:t>i+seq_length</a:t>
            </a:r>
            <a:r>
              <a:rPr lang="en-US" altLang="ko-KR" sz="1400" dirty="0"/>
              <a:t>)]	</a:t>
            </a:r>
            <a:r>
              <a:rPr lang="en-US" altLang="ko-KR" sz="1400" dirty="0">
                <a:solidFill>
                  <a:srgbClr val="0070C0"/>
                </a:solidFill>
              </a:rPr>
              <a:t># </a:t>
            </a:r>
            <a:r>
              <a:rPr lang="en-US" altLang="ko-KR" sz="1400" dirty="0" err="1">
                <a:solidFill>
                  <a:srgbClr val="0070C0"/>
                </a:solidFill>
              </a:rPr>
              <a:t>i</a:t>
            </a:r>
            <a:r>
              <a:rPr lang="en-US" altLang="ko-KR" sz="1400" dirty="0">
                <a:solidFill>
                  <a:srgbClr val="0070C0"/>
                </a:solidFill>
              </a:rPr>
              <a:t> </a:t>
            </a:r>
            <a:r>
              <a:rPr lang="ko-KR" altLang="en-US" sz="1400" dirty="0">
                <a:solidFill>
                  <a:srgbClr val="0070C0"/>
                </a:solidFill>
              </a:rPr>
              <a:t>부터 </a:t>
            </a:r>
            <a:r>
              <a:rPr lang="en-US" altLang="ko-KR" sz="1400" dirty="0" err="1">
                <a:solidFill>
                  <a:srgbClr val="0070C0"/>
                </a:solidFill>
              </a:rPr>
              <a:t>seq_length</a:t>
            </a:r>
            <a:r>
              <a:rPr lang="en-US" altLang="ko-KR" sz="1400" dirty="0">
                <a:solidFill>
                  <a:srgbClr val="0070C0"/>
                </a:solidFill>
              </a:rPr>
              <a:t> </a:t>
            </a:r>
            <a:r>
              <a:rPr lang="ko-KR" altLang="en-US" sz="1400" dirty="0">
                <a:solidFill>
                  <a:srgbClr val="0070C0"/>
                </a:solidFill>
              </a:rPr>
              <a:t>길이의 입력</a:t>
            </a:r>
            <a:endParaRPr lang="en-US" altLang="ko-KR" sz="14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ko-KR" sz="1400" dirty="0"/>
              <a:t>        _y = </a:t>
            </a:r>
            <a:r>
              <a:rPr lang="en-US" altLang="ko-KR" sz="1400" dirty="0" err="1"/>
              <a:t>y_df</a:t>
            </a:r>
            <a:r>
              <a:rPr lang="en-US" altLang="ko-KR" sz="1400" dirty="0"/>
              <a:t>[</a:t>
            </a:r>
            <a:r>
              <a:rPr lang="en-US" altLang="ko-KR" sz="1400" dirty="0" err="1"/>
              <a:t>i+seq_length</a:t>
            </a:r>
            <a:r>
              <a:rPr lang="en-US" altLang="ko-KR" sz="1400" dirty="0"/>
              <a:t>]	</a:t>
            </a:r>
            <a:r>
              <a:rPr lang="en-US" altLang="ko-KR" sz="1400" dirty="0">
                <a:solidFill>
                  <a:srgbClr val="0070C0"/>
                </a:solidFill>
              </a:rPr>
              <a:t># </a:t>
            </a:r>
            <a:r>
              <a:rPr lang="ko-KR" altLang="en-US" sz="1400" dirty="0">
                <a:solidFill>
                  <a:srgbClr val="0070C0"/>
                </a:solidFill>
              </a:rPr>
              <a:t>해당 입력의 다음 시점 타겟 값</a:t>
            </a:r>
            <a:endParaRPr lang="en-US" altLang="ko-KR" sz="14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x.append</a:t>
            </a:r>
            <a:r>
              <a:rPr lang="en-US" altLang="ko-KR" sz="1400" dirty="0"/>
              <a:t>(_x)		</a:t>
            </a:r>
            <a:r>
              <a:rPr lang="en-US" altLang="ko-KR" sz="1400" dirty="0">
                <a:solidFill>
                  <a:srgbClr val="0070C0"/>
                </a:solidFill>
              </a:rPr>
              <a:t># </a:t>
            </a:r>
            <a:r>
              <a:rPr lang="ko-KR" altLang="en-US" sz="1400" dirty="0">
                <a:solidFill>
                  <a:srgbClr val="0070C0"/>
                </a:solidFill>
              </a:rPr>
              <a:t>입력 시퀀스를 리스트에 추가</a:t>
            </a:r>
            <a:endParaRPr lang="en-US" altLang="ko-KR" sz="14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y.append</a:t>
            </a:r>
            <a:r>
              <a:rPr lang="en-US" altLang="ko-KR" sz="1400" dirty="0"/>
              <a:t>(_y)		</a:t>
            </a:r>
            <a:r>
              <a:rPr lang="en-US" altLang="ko-KR" sz="1400" dirty="0">
                <a:solidFill>
                  <a:srgbClr val="0070C0"/>
                </a:solidFill>
              </a:rPr>
              <a:t># </a:t>
            </a:r>
            <a:r>
              <a:rPr lang="ko-KR" altLang="en-US" sz="1400" dirty="0">
                <a:solidFill>
                  <a:srgbClr val="0070C0"/>
                </a:solidFill>
              </a:rPr>
              <a:t>타겟 값을 리스트에 추가</a:t>
            </a:r>
            <a:endParaRPr lang="en-US" altLang="ko-KR" sz="14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altLang="ko-KR" sz="14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ko-KR" sz="1400" dirty="0"/>
              <a:t>    return </a:t>
            </a:r>
            <a:r>
              <a:rPr lang="en-US" altLang="ko-KR" sz="1400" dirty="0" err="1"/>
              <a:t>np.array</a:t>
            </a:r>
            <a:r>
              <a:rPr lang="en-US" altLang="ko-KR" sz="1400" dirty="0"/>
              <a:t>(x),</a:t>
            </a:r>
            <a:r>
              <a:rPr lang="en-US" altLang="ko-KR" sz="1400" dirty="0" err="1"/>
              <a:t>np.array</a:t>
            </a:r>
            <a:r>
              <a:rPr lang="en-US" altLang="ko-KR" sz="1400" dirty="0"/>
              <a:t>(y)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print(</a:t>
            </a:r>
            <a:r>
              <a:rPr lang="en-US" altLang="ko-KR" sz="1400" dirty="0" err="1"/>
              <a:t>x.shape</a:t>
            </a:r>
            <a:r>
              <a:rPr lang="en-US" altLang="ko-KR" sz="1400" dirty="0"/>
              <a:t>(), </a:t>
            </a:r>
            <a:r>
              <a:rPr lang="en-US" altLang="ko-KR" sz="1400" dirty="0" err="1"/>
              <a:t>y.shape</a:t>
            </a:r>
            <a:r>
              <a:rPr lang="en-US" altLang="ko-KR" sz="1400" dirty="0"/>
              <a:t>())</a:t>
            </a:r>
          </a:p>
          <a:p>
            <a:pPr marL="0" indent="0">
              <a:buNone/>
            </a:pPr>
            <a:r>
              <a:rPr lang="en-US" altLang="ko-KR" sz="1400" dirty="0"/>
              <a:t>(245, 7, 3) (245, 1)</a:t>
            </a:r>
          </a:p>
        </p:txBody>
      </p:sp>
    </p:spTree>
    <p:extLst>
      <p:ext uri="{BB962C8B-B14F-4D97-AF65-F5344CB8AC3E}">
        <p14:creationId xmlns:p14="http://schemas.microsoft.com/office/powerpoint/2010/main" val="3553627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8358E6-C618-9B78-947C-99148D7AB8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5">
            <a:extLst>
              <a:ext uri="{FF2B5EF4-FFF2-40B4-BE49-F238E27FC236}">
                <a16:creationId xmlns:a16="http://schemas.microsoft.com/office/drawing/2014/main" id="{285CECA4-58B6-6FF7-340D-D30236BD25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603121"/>
            <a:ext cx="51845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ko-KR" altLang="en-US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모델 종류</a:t>
            </a:r>
            <a:endParaRPr lang="en-US" altLang="ko-KR" sz="2800" dirty="0">
              <a:solidFill>
                <a:prstClr val="black">
                  <a:lumMod val="65000"/>
                  <a:lumOff val="35000"/>
                </a:prstClr>
              </a:solidFill>
              <a:latin typeface="다음_SemiBold" pitchFamily="2" charset="-127"/>
              <a:ea typeface="다음_SemiBold" pitchFamily="2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31E996B-7880-80C9-E7FA-A052FDBABB12}"/>
              </a:ext>
            </a:extLst>
          </p:cNvPr>
          <p:cNvCxnSpPr/>
          <p:nvPr/>
        </p:nvCxnSpPr>
        <p:spPr>
          <a:xfrm>
            <a:off x="428355" y="475655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95673633-1111-8E09-7C9D-C38F11A7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40868"/>
            <a:ext cx="8229600" cy="2376264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LSTM (Long Short-Term Memory)</a:t>
            </a:r>
          </a:p>
          <a:p>
            <a:pPr lvl="1"/>
            <a:r>
              <a:rPr lang="ko-KR" altLang="en-US" sz="1600" dirty="0"/>
              <a:t>시계열 데이터를 기억하고 학습에 활용하기 위해서 사용</a:t>
            </a:r>
            <a:endParaRPr lang="en-US" altLang="ko-KR" sz="1600" dirty="0"/>
          </a:p>
          <a:p>
            <a:pPr lvl="1"/>
            <a:r>
              <a:rPr lang="en-US" altLang="ko-KR" sz="1600" dirty="0"/>
              <a:t>LSTM</a:t>
            </a:r>
            <a:r>
              <a:rPr lang="ko-KR" altLang="en-US" sz="1600" dirty="0"/>
              <a:t>의 </a:t>
            </a:r>
            <a:r>
              <a:rPr lang="en-US" altLang="ko-KR" sz="1600" dirty="0"/>
              <a:t>Hidden State</a:t>
            </a:r>
            <a:r>
              <a:rPr lang="ko-KR" altLang="en-US" sz="1600" dirty="0"/>
              <a:t>를 이용하여 예측에 사용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r>
              <a:rPr lang="en-US" altLang="ko-KR" sz="2000" dirty="0"/>
              <a:t>FNN (Fully-Connected-Layer)</a:t>
            </a:r>
          </a:p>
          <a:p>
            <a:pPr lvl="1"/>
            <a:r>
              <a:rPr lang="en-US" altLang="ko-KR" sz="1600" dirty="0"/>
              <a:t>LSTM</a:t>
            </a:r>
            <a:r>
              <a:rPr lang="ko-KR" altLang="en-US" sz="1600" dirty="0"/>
              <a:t>의 </a:t>
            </a:r>
            <a:r>
              <a:rPr lang="en-US" altLang="ko-KR" sz="1600" dirty="0"/>
              <a:t>Hidden State</a:t>
            </a:r>
            <a:r>
              <a:rPr lang="ko-KR" altLang="en-US" sz="1600" dirty="0"/>
              <a:t>를 처리하기 위한 모델</a:t>
            </a:r>
            <a:endParaRPr lang="en-US" altLang="ko-KR" sz="1600" dirty="0"/>
          </a:p>
          <a:p>
            <a:pPr lvl="1"/>
            <a:r>
              <a:rPr lang="en-US" altLang="ko-KR" sz="1600" dirty="0"/>
              <a:t>LSTM</a:t>
            </a:r>
            <a:r>
              <a:rPr lang="ko-KR" altLang="en-US" sz="1600" dirty="0"/>
              <a:t>에서 </a:t>
            </a:r>
            <a:r>
              <a:rPr lang="ko-KR" altLang="en-US" sz="1600" dirty="0" err="1"/>
              <a:t>입력값을</a:t>
            </a:r>
            <a:r>
              <a:rPr lang="ko-KR" altLang="en-US" sz="1600" dirty="0"/>
              <a:t> 받아 최종 적인 </a:t>
            </a:r>
            <a:r>
              <a:rPr lang="ko-KR" altLang="en-US" sz="1600" dirty="0" err="1"/>
              <a:t>예측값</a:t>
            </a:r>
            <a:r>
              <a:rPr lang="en-US" altLang="ko-KR" sz="1600" dirty="0"/>
              <a:t>(</a:t>
            </a:r>
            <a:r>
              <a:rPr lang="ko-KR" altLang="en-US" sz="1600" dirty="0"/>
              <a:t>주가</a:t>
            </a:r>
            <a:r>
              <a:rPr lang="en-US" altLang="ko-KR" sz="1600" dirty="0"/>
              <a:t>)</a:t>
            </a:r>
            <a:r>
              <a:rPr lang="ko-KR" altLang="en-US" sz="1600" dirty="0"/>
              <a:t>를 생성하는 역할</a:t>
            </a:r>
          </a:p>
        </p:txBody>
      </p:sp>
    </p:spTree>
    <p:extLst>
      <p:ext uri="{BB962C8B-B14F-4D97-AF65-F5344CB8AC3E}">
        <p14:creationId xmlns:p14="http://schemas.microsoft.com/office/powerpoint/2010/main" val="3765519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EB5DBB-8C6F-7E84-D5E0-9E583E514F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5">
            <a:extLst>
              <a:ext uri="{FF2B5EF4-FFF2-40B4-BE49-F238E27FC236}">
                <a16:creationId xmlns:a16="http://schemas.microsoft.com/office/drawing/2014/main" id="{1B7A2DBD-88CC-71F9-8508-D42B2CD71E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603121"/>
            <a:ext cx="51845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ko-KR" altLang="en-US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모델 종류</a:t>
            </a:r>
            <a:endParaRPr lang="en-US" altLang="ko-KR" sz="2800" dirty="0">
              <a:solidFill>
                <a:prstClr val="black">
                  <a:lumMod val="65000"/>
                  <a:lumOff val="35000"/>
                </a:prstClr>
              </a:solidFill>
              <a:latin typeface="다음_SemiBold" pitchFamily="2" charset="-127"/>
              <a:ea typeface="다음_SemiBold" pitchFamily="2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A5BF215-FA05-1B6F-B2B9-C9532C7A9CFF}"/>
              </a:ext>
            </a:extLst>
          </p:cNvPr>
          <p:cNvCxnSpPr/>
          <p:nvPr/>
        </p:nvCxnSpPr>
        <p:spPr>
          <a:xfrm>
            <a:off x="428355" y="475655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30040222-A214-494A-6964-B0C80639CF96}"/>
              </a:ext>
            </a:extLst>
          </p:cNvPr>
          <p:cNvSpPr/>
          <p:nvPr/>
        </p:nvSpPr>
        <p:spPr>
          <a:xfrm>
            <a:off x="1802253" y="3429000"/>
            <a:ext cx="2232248" cy="9361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LSTM</a:t>
            </a:r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FA1DAB3E-5813-D2A1-7365-7EF8BD93962A}"/>
              </a:ext>
            </a:extLst>
          </p:cNvPr>
          <p:cNvSpPr/>
          <p:nvPr/>
        </p:nvSpPr>
        <p:spPr>
          <a:xfrm>
            <a:off x="1497453" y="1612032"/>
            <a:ext cx="2232248" cy="9361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Time Series Data</a:t>
            </a:r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AD95422-FC66-606A-14AE-6E62CABEA7E7}"/>
              </a:ext>
            </a:extLst>
          </p:cNvPr>
          <p:cNvSpPr/>
          <p:nvPr/>
        </p:nvSpPr>
        <p:spPr>
          <a:xfrm>
            <a:off x="1649853" y="1764432"/>
            <a:ext cx="2232248" cy="9361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Time Series Data</a:t>
            </a:r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58DA26B-DDFE-2F5C-C3A7-3C57DB3E03CC}"/>
              </a:ext>
            </a:extLst>
          </p:cNvPr>
          <p:cNvSpPr/>
          <p:nvPr/>
        </p:nvSpPr>
        <p:spPr>
          <a:xfrm>
            <a:off x="1802253" y="1916832"/>
            <a:ext cx="2232248" cy="9361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Time Series Data</a:t>
            </a:r>
            <a:endParaRPr lang="ko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0DA03B5-9662-0F3F-3D44-08F0EFFA37FB}"/>
              </a:ext>
            </a:extLst>
          </p:cNvPr>
          <p:cNvCxnSpPr>
            <a:stCxn id="9" idx="2"/>
            <a:endCxn id="4" idx="0"/>
          </p:cNvCxnSpPr>
          <p:nvPr/>
        </p:nvCxnSpPr>
        <p:spPr>
          <a:xfrm>
            <a:off x="2918377" y="2852936"/>
            <a:ext cx="0" cy="576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E3E8F60-E1A9-D2C2-8013-53F5E48FFBA1}"/>
              </a:ext>
            </a:extLst>
          </p:cNvPr>
          <p:cNvCxnSpPr/>
          <p:nvPr/>
        </p:nvCxnSpPr>
        <p:spPr>
          <a:xfrm>
            <a:off x="1301491" y="3717032"/>
            <a:ext cx="5007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5FDEFC7-9C69-5A86-DDE8-ABF92FC3E45D}"/>
              </a:ext>
            </a:extLst>
          </p:cNvPr>
          <p:cNvCxnSpPr/>
          <p:nvPr/>
        </p:nvCxnSpPr>
        <p:spPr>
          <a:xfrm>
            <a:off x="1301491" y="4077072"/>
            <a:ext cx="5007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3BC967F-4395-40E1-869E-D7AF0904A0B7}"/>
              </a:ext>
            </a:extLst>
          </p:cNvPr>
          <p:cNvCxnSpPr/>
          <p:nvPr/>
        </p:nvCxnSpPr>
        <p:spPr>
          <a:xfrm>
            <a:off x="4034501" y="3694611"/>
            <a:ext cx="5007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498D9236-7D80-921E-823E-F0E60D1B5E86}"/>
              </a:ext>
            </a:extLst>
          </p:cNvPr>
          <p:cNvCxnSpPr/>
          <p:nvPr/>
        </p:nvCxnSpPr>
        <p:spPr>
          <a:xfrm>
            <a:off x="4034501" y="4077072"/>
            <a:ext cx="5007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5ED2A72-1CB9-65FD-7A8E-A7FF19D3EC5C}"/>
              </a:ext>
            </a:extLst>
          </p:cNvPr>
          <p:cNvSpPr txBox="1"/>
          <p:nvPr/>
        </p:nvSpPr>
        <p:spPr>
          <a:xfrm>
            <a:off x="800729" y="3505617"/>
            <a:ext cx="49746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Cell State</a:t>
            </a:r>
            <a:endParaRPr lang="ko-KR" altLang="en-US" sz="105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7758435-7CC1-A028-8E87-936F32CB2EB5}"/>
              </a:ext>
            </a:extLst>
          </p:cNvPr>
          <p:cNvSpPr txBox="1"/>
          <p:nvPr/>
        </p:nvSpPr>
        <p:spPr>
          <a:xfrm>
            <a:off x="774739" y="3869323"/>
            <a:ext cx="67698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Hidden State</a:t>
            </a:r>
            <a:endParaRPr lang="ko-KR" altLang="en-US" sz="105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60FAB85-C9CD-6034-ECF9-5F68F3744056}"/>
              </a:ext>
            </a:extLst>
          </p:cNvPr>
          <p:cNvSpPr txBox="1"/>
          <p:nvPr/>
        </p:nvSpPr>
        <p:spPr>
          <a:xfrm>
            <a:off x="4512943" y="3869323"/>
            <a:ext cx="67698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Hidden State</a:t>
            </a:r>
            <a:endParaRPr lang="ko-KR" altLang="en-US" sz="1050" dirty="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4EB9EAFC-B55B-5D3F-FFC8-41A18CDB3E70}"/>
              </a:ext>
            </a:extLst>
          </p:cNvPr>
          <p:cNvSpPr/>
          <p:nvPr/>
        </p:nvSpPr>
        <p:spPr>
          <a:xfrm>
            <a:off x="5651387" y="3429000"/>
            <a:ext cx="2232248" cy="9361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FNN</a:t>
            </a:r>
            <a:endParaRPr lang="ko-KR" altLang="en-US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7D25F383-2F1A-649C-E113-903B7594D09A}"/>
              </a:ext>
            </a:extLst>
          </p:cNvPr>
          <p:cNvCxnSpPr>
            <a:cxnSpLocks/>
          </p:cNvCxnSpPr>
          <p:nvPr/>
        </p:nvCxnSpPr>
        <p:spPr>
          <a:xfrm>
            <a:off x="5045907" y="4077072"/>
            <a:ext cx="6054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8D8D6141-6D88-C0E3-DFA7-A745D95D10C2}"/>
              </a:ext>
            </a:extLst>
          </p:cNvPr>
          <p:cNvSpPr/>
          <p:nvPr/>
        </p:nvSpPr>
        <p:spPr>
          <a:xfrm>
            <a:off x="5651387" y="5013176"/>
            <a:ext cx="2232248" cy="9361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Predict Value</a:t>
            </a:r>
            <a:endParaRPr lang="ko-KR" altLang="en-US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530FBAE-4B18-A962-3E4D-E1AEF7B4E31B}"/>
              </a:ext>
            </a:extLst>
          </p:cNvPr>
          <p:cNvCxnSpPr>
            <a:cxnSpLocks/>
            <a:stCxn id="25" idx="2"/>
            <a:endCxn id="28" idx="0"/>
          </p:cNvCxnSpPr>
          <p:nvPr/>
        </p:nvCxnSpPr>
        <p:spPr>
          <a:xfrm>
            <a:off x="6767511" y="4365104"/>
            <a:ext cx="0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5416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1DD1A7-1E06-8F16-99DE-723DE44C2B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5">
            <a:extLst>
              <a:ext uri="{FF2B5EF4-FFF2-40B4-BE49-F238E27FC236}">
                <a16:creationId xmlns:a16="http://schemas.microsoft.com/office/drawing/2014/main" id="{D8AB3864-64D6-AD49-72B0-ED016B5A05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603121"/>
            <a:ext cx="51845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ko-KR" altLang="en-US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모델 정의 코드</a:t>
            </a:r>
            <a:endParaRPr lang="en-US" altLang="ko-KR" sz="2800" dirty="0">
              <a:solidFill>
                <a:prstClr val="black">
                  <a:lumMod val="65000"/>
                  <a:lumOff val="35000"/>
                </a:prstClr>
              </a:solidFill>
              <a:latin typeface="다음_SemiBold" pitchFamily="2" charset="-127"/>
              <a:ea typeface="다음_SemiBold" pitchFamily="2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82F5AF3-8120-6DE0-0783-F5FB3AEA32D2}"/>
              </a:ext>
            </a:extLst>
          </p:cNvPr>
          <p:cNvCxnSpPr/>
          <p:nvPr/>
        </p:nvCxnSpPr>
        <p:spPr>
          <a:xfrm>
            <a:off x="428355" y="475655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5DF46C0-916F-A2E3-360F-ADDB7A54B3ED}"/>
              </a:ext>
            </a:extLst>
          </p:cNvPr>
          <p:cNvSpPr txBox="1"/>
          <p:nvPr/>
        </p:nvSpPr>
        <p:spPr>
          <a:xfrm>
            <a:off x="542741" y="1543566"/>
            <a:ext cx="8058517" cy="4697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ko-KR" sz="1400" b="0" dirty="0">
                <a:effectLst/>
                <a:latin typeface="Consolas" panose="020B0609020204030204" pitchFamily="49" charset="0"/>
                <a:ea typeface="맑은 고딕" panose="020B0503020000020004" pitchFamily="50" charset="-127"/>
              </a:rPr>
              <a:t>class LSTM(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  <a:ea typeface="맑은 고딕" panose="020B0503020000020004" pitchFamily="50" charset="-127"/>
              </a:rPr>
              <a:t>nn.Module</a:t>
            </a:r>
            <a:r>
              <a:rPr lang="en-US" altLang="ko-KR" sz="1400" b="0" dirty="0">
                <a:effectLst/>
                <a:latin typeface="Consolas" panose="020B0609020204030204" pitchFamily="49" charset="0"/>
                <a:ea typeface="맑은 고딕" panose="020B0503020000020004" pitchFamily="50" charset="-127"/>
              </a:rPr>
              <a:t>):</a:t>
            </a:r>
          </a:p>
          <a:p>
            <a:pPr>
              <a:lnSpc>
                <a:spcPts val="1800"/>
              </a:lnSpc>
            </a:pPr>
            <a:r>
              <a:rPr lang="en-US" altLang="ko-KR" sz="1400" b="0" dirty="0">
                <a:effectLst/>
                <a:latin typeface="Consolas" panose="020B0609020204030204" pitchFamily="49" charset="0"/>
                <a:ea typeface="맑은 고딕" panose="020B0503020000020004" pitchFamily="50" charset="-127"/>
              </a:rPr>
              <a:t>    def __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  <a:ea typeface="맑은 고딕" panose="020B0503020000020004" pitchFamily="50" charset="-127"/>
              </a:rPr>
              <a:t>init</a:t>
            </a:r>
            <a:r>
              <a:rPr lang="en-US" altLang="ko-KR" sz="1400" b="0" dirty="0">
                <a:effectLst/>
                <a:latin typeface="Consolas" panose="020B0609020204030204" pitchFamily="49" charset="0"/>
                <a:ea typeface="맑은 고딕" panose="020B0503020000020004" pitchFamily="50" charset="-127"/>
              </a:rPr>
              <a:t>__(self, 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  <a:ea typeface="맑은 고딕" panose="020B0503020000020004" pitchFamily="50" charset="-127"/>
              </a:rPr>
              <a:t>num_classes</a:t>
            </a:r>
            <a:r>
              <a:rPr lang="en-US" altLang="ko-KR" sz="1400" b="0" dirty="0">
                <a:effectLst/>
                <a:latin typeface="Consolas" panose="020B0609020204030204" pitchFamily="49" charset="0"/>
                <a:ea typeface="맑은 고딕" panose="020B0503020000020004" pitchFamily="50" charset="-127"/>
              </a:rPr>
              <a:t>, 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  <a:ea typeface="맑은 고딕" panose="020B0503020000020004" pitchFamily="50" charset="-127"/>
              </a:rPr>
              <a:t>input_size</a:t>
            </a:r>
            <a:r>
              <a:rPr lang="en-US" altLang="ko-KR" sz="1400" b="0" dirty="0">
                <a:effectLst/>
                <a:latin typeface="Consolas" panose="020B0609020204030204" pitchFamily="49" charset="0"/>
                <a:ea typeface="맑은 고딕" panose="020B0503020000020004" pitchFamily="50" charset="-127"/>
              </a:rPr>
              <a:t>, 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  <a:ea typeface="맑은 고딕" panose="020B0503020000020004" pitchFamily="50" charset="-127"/>
              </a:rPr>
              <a:t>hidden_size</a:t>
            </a:r>
            <a:r>
              <a:rPr lang="en-US" altLang="ko-KR" sz="1400" b="0" dirty="0">
                <a:effectLst/>
                <a:latin typeface="Consolas" panose="020B0609020204030204" pitchFamily="49" charset="0"/>
                <a:ea typeface="맑은 고딕" panose="020B0503020000020004" pitchFamily="50" charset="-127"/>
              </a:rPr>
              <a:t>, 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  <a:ea typeface="맑은 고딕" panose="020B0503020000020004" pitchFamily="50" charset="-127"/>
              </a:rPr>
              <a:t>num_layers</a:t>
            </a:r>
            <a:r>
              <a:rPr lang="en-US" altLang="ko-KR" sz="1400" b="0" dirty="0">
                <a:effectLst/>
                <a:latin typeface="Consolas" panose="020B0609020204030204" pitchFamily="49" charset="0"/>
                <a:ea typeface="맑은 고딕" panose="020B0503020000020004" pitchFamily="50" charset="-127"/>
              </a:rPr>
              <a:t>):</a:t>
            </a:r>
          </a:p>
          <a:p>
            <a:pPr>
              <a:lnSpc>
                <a:spcPts val="1800"/>
              </a:lnSpc>
            </a:pPr>
            <a:r>
              <a:rPr lang="en-US" altLang="ko-KR" sz="1400" b="0" dirty="0">
                <a:effectLst/>
                <a:latin typeface="Consolas" panose="020B0609020204030204" pitchFamily="49" charset="0"/>
                <a:ea typeface="맑은 고딕" panose="020B0503020000020004" pitchFamily="50" charset="-127"/>
              </a:rPr>
              <a:t>        super(LSTM, self).__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  <a:ea typeface="맑은 고딕" panose="020B0503020000020004" pitchFamily="50" charset="-127"/>
              </a:rPr>
              <a:t>init</a:t>
            </a:r>
            <a:r>
              <a:rPr lang="en-US" altLang="ko-KR" sz="1400" b="0" dirty="0">
                <a:effectLst/>
                <a:latin typeface="Consolas" panose="020B0609020204030204" pitchFamily="49" charset="0"/>
                <a:ea typeface="맑은 고딕" panose="020B0503020000020004" pitchFamily="50" charset="-127"/>
              </a:rPr>
              <a:t>__()</a:t>
            </a:r>
          </a:p>
          <a:p>
            <a:pPr>
              <a:lnSpc>
                <a:spcPts val="1800"/>
              </a:lnSpc>
            </a:pPr>
            <a:endParaRPr lang="en-US" altLang="ko-KR" sz="1400" b="0" dirty="0">
              <a:effectLst/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pPr>
              <a:lnSpc>
                <a:spcPts val="1800"/>
              </a:lnSpc>
            </a:pPr>
            <a:r>
              <a:rPr lang="en-US" altLang="ko-KR" sz="1400" b="0" dirty="0">
                <a:effectLst/>
                <a:latin typeface="Consolas" panose="020B0609020204030204" pitchFamily="49" charset="0"/>
                <a:ea typeface="맑은 고딕" panose="020B0503020000020004" pitchFamily="50" charset="-127"/>
              </a:rPr>
              <a:t>        </a:t>
            </a:r>
            <a:r>
              <a:rPr lang="en-US" altLang="ko-KR" sz="1400" b="0" dirty="0">
                <a:solidFill>
                  <a:srgbClr val="0070C0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</a:rPr>
              <a:t># </a:t>
            </a:r>
            <a:r>
              <a:rPr lang="ko-KR" altLang="en-US" sz="1400" b="0" dirty="0">
                <a:solidFill>
                  <a:srgbClr val="0070C0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</a:rPr>
              <a:t>모델 </a:t>
            </a:r>
            <a:r>
              <a:rPr lang="ko-KR" altLang="en-US" sz="14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</a:rPr>
              <a:t>하이퍼파라미터</a:t>
            </a:r>
            <a:r>
              <a:rPr lang="ko-KR" altLang="en-US" sz="1400" b="0" dirty="0">
                <a:solidFill>
                  <a:srgbClr val="0070C0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</a:rPr>
              <a:t> 저장</a:t>
            </a:r>
          </a:p>
          <a:p>
            <a:pPr>
              <a:lnSpc>
                <a:spcPts val="1800"/>
              </a:lnSpc>
            </a:pPr>
            <a:r>
              <a:rPr lang="ko-KR" altLang="en-US" sz="1400" b="0" dirty="0">
                <a:effectLst/>
                <a:latin typeface="Consolas" panose="020B0609020204030204" pitchFamily="49" charset="0"/>
                <a:ea typeface="맑은 고딕" panose="020B0503020000020004" pitchFamily="50" charset="-127"/>
              </a:rPr>
              <a:t>        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  <a:ea typeface="맑은 고딕" panose="020B0503020000020004" pitchFamily="50" charset="-127"/>
              </a:rPr>
              <a:t>self.num_classes</a:t>
            </a:r>
            <a:r>
              <a:rPr lang="en-US" altLang="ko-KR" sz="1400" b="0" dirty="0">
                <a:effectLst/>
                <a:latin typeface="Consolas" panose="020B0609020204030204" pitchFamily="49" charset="0"/>
                <a:ea typeface="맑은 고딕" panose="020B0503020000020004" pitchFamily="50" charset="-127"/>
              </a:rPr>
              <a:t> = 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  <a:ea typeface="맑은 고딕" panose="020B0503020000020004" pitchFamily="50" charset="-127"/>
              </a:rPr>
              <a:t>num_classes</a:t>
            </a:r>
            <a:endParaRPr lang="en-US" altLang="ko-KR" sz="1400" b="0" dirty="0">
              <a:effectLst/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pPr>
              <a:lnSpc>
                <a:spcPts val="1800"/>
              </a:lnSpc>
            </a:pPr>
            <a:r>
              <a:rPr lang="en-US" altLang="ko-KR" sz="1400" b="0" dirty="0">
                <a:effectLst/>
                <a:latin typeface="Consolas" panose="020B0609020204030204" pitchFamily="49" charset="0"/>
                <a:ea typeface="맑은 고딕" panose="020B0503020000020004" pitchFamily="50" charset="-127"/>
              </a:rPr>
              <a:t>        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  <a:ea typeface="맑은 고딕" panose="020B0503020000020004" pitchFamily="50" charset="-127"/>
              </a:rPr>
              <a:t>self.num_layers</a:t>
            </a:r>
            <a:r>
              <a:rPr lang="en-US" altLang="ko-KR" sz="1400" b="0" dirty="0">
                <a:effectLst/>
                <a:latin typeface="Consolas" panose="020B0609020204030204" pitchFamily="49" charset="0"/>
                <a:ea typeface="맑은 고딕" panose="020B0503020000020004" pitchFamily="50" charset="-127"/>
              </a:rPr>
              <a:t> = 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  <a:ea typeface="맑은 고딕" panose="020B0503020000020004" pitchFamily="50" charset="-127"/>
              </a:rPr>
              <a:t>num_layers</a:t>
            </a:r>
            <a:endParaRPr lang="en-US" altLang="ko-KR" sz="1400" b="0" dirty="0">
              <a:effectLst/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pPr>
              <a:lnSpc>
                <a:spcPts val="1800"/>
              </a:lnSpc>
            </a:pPr>
            <a:r>
              <a:rPr lang="en-US" altLang="ko-KR" sz="1400" b="0" dirty="0">
                <a:effectLst/>
                <a:latin typeface="Consolas" panose="020B0609020204030204" pitchFamily="49" charset="0"/>
                <a:ea typeface="맑은 고딕" panose="020B0503020000020004" pitchFamily="50" charset="-127"/>
              </a:rPr>
              <a:t>        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  <a:ea typeface="맑은 고딕" panose="020B0503020000020004" pitchFamily="50" charset="-127"/>
              </a:rPr>
              <a:t>self.input_size</a:t>
            </a:r>
            <a:r>
              <a:rPr lang="en-US" altLang="ko-KR" sz="1400" b="0" dirty="0">
                <a:effectLst/>
                <a:latin typeface="Consolas" panose="020B0609020204030204" pitchFamily="49" charset="0"/>
                <a:ea typeface="맑은 고딕" panose="020B0503020000020004" pitchFamily="50" charset="-127"/>
              </a:rPr>
              <a:t> = 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  <a:ea typeface="맑은 고딕" panose="020B0503020000020004" pitchFamily="50" charset="-127"/>
              </a:rPr>
              <a:t>input_size</a:t>
            </a:r>
            <a:endParaRPr lang="en-US" altLang="ko-KR" sz="1400" b="0" dirty="0">
              <a:effectLst/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pPr>
              <a:lnSpc>
                <a:spcPts val="1800"/>
              </a:lnSpc>
            </a:pPr>
            <a:r>
              <a:rPr lang="en-US" altLang="ko-KR" sz="1400" b="0" dirty="0">
                <a:effectLst/>
                <a:latin typeface="Consolas" panose="020B0609020204030204" pitchFamily="49" charset="0"/>
                <a:ea typeface="맑은 고딕" panose="020B0503020000020004" pitchFamily="50" charset="-127"/>
              </a:rPr>
              <a:t>        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  <a:ea typeface="맑은 고딕" panose="020B0503020000020004" pitchFamily="50" charset="-127"/>
              </a:rPr>
              <a:t>self.hidden_size</a:t>
            </a:r>
            <a:r>
              <a:rPr lang="en-US" altLang="ko-KR" sz="1400" b="0" dirty="0">
                <a:effectLst/>
                <a:latin typeface="Consolas" panose="020B0609020204030204" pitchFamily="49" charset="0"/>
                <a:ea typeface="맑은 고딕" panose="020B0503020000020004" pitchFamily="50" charset="-127"/>
              </a:rPr>
              <a:t> = 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  <a:ea typeface="맑은 고딕" panose="020B0503020000020004" pitchFamily="50" charset="-127"/>
              </a:rPr>
              <a:t>hidden_size</a:t>
            </a:r>
            <a:endParaRPr lang="en-US" altLang="ko-KR" sz="1400" b="0" dirty="0">
              <a:effectLst/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pPr>
              <a:lnSpc>
                <a:spcPts val="1800"/>
              </a:lnSpc>
            </a:pPr>
            <a:r>
              <a:rPr lang="en-US" altLang="ko-KR" sz="1400" b="0" dirty="0">
                <a:effectLst/>
                <a:latin typeface="Consolas" panose="020B0609020204030204" pitchFamily="49" charset="0"/>
                <a:ea typeface="맑은 고딕" panose="020B0503020000020004" pitchFamily="50" charset="-127"/>
              </a:rPr>
              <a:t>        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  <a:ea typeface="맑은 고딕" panose="020B0503020000020004" pitchFamily="50" charset="-127"/>
              </a:rPr>
              <a:t>self.seq_length</a:t>
            </a:r>
            <a:r>
              <a:rPr lang="en-US" altLang="ko-KR" sz="1400" b="0" dirty="0">
                <a:effectLst/>
                <a:latin typeface="Consolas" panose="020B0609020204030204" pitchFamily="49" charset="0"/>
                <a:ea typeface="맑은 고딕" panose="020B0503020000020004" pitchFamily="50" charset="-127"/>
              </a:rPr>
              <a:t> = 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  <a:ea typeface="맑은 고딕" panose="020B0503020000020004" pitchFamily="50" charset="-127"/>
              </a:rPr>
              <a:t>seq_length</a:t>
            </a:r>
            <a:endParaRPr lang="en-US" altLang="ko-KR" sz="1400" b="0" dirty="0">
              <a:effectLst/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pPr>
              <a:lnSpc>
                <a:spcPts val="1800"/>
              </a:lnSpc>
            </a:pPr>
            <a:endParaRPr lang="en-US" altLang="ko-KR" sz="1400" b="0" dirty="0">
              <a:effectLst/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pPr>
              <a:lnSpc>
                <a:spcPts val="1800"/>
              </a:lnSpc>
            </a:pPr>
            <a:r>
              <a:rPr lang="en-US" altLang="ko-KR" sz="1400" b="0" dirty="0">
                <a:effectLst/>
                <a:latin typeface="Consolas" panose="020B0609020204030204" pitchFamily="49" charset="0"/>
                <a:ea typeface="맑은 고딕" panose="020B0503020000020004" pitchFamily="50" charset="-127"/>
              </a:rPr>
              <a:t>        </a:t>
            </a:r>
            <a:r>
              <a:rPr lang="en-US" altLang="ko-KR" sz="1400" b="0" dirty="0">
                <a:solidFill>
                  <a:srgbClr val="0070C0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</a:rPr>
              <a:t># LSTM </a:t>
            </a:r>
            <a:r>
              <a:rPr lang="ko-KR" altLang="en-US" sz="1400" b="0" dirty="0">
                <a:solidFill>
                  <a:srgbClr val="0070C0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</a:rPr>
              <a:t>레이어 정의</a:t>
            </a:r>
            <a:endParaRPr lang="en-US" altLang="ko-KR" sz="1400" b="0" dirty="0">
              <a:solidFill>
                <a:srgbClr val="0070C0"/>
              </a:solidFill>
              <a:effectLst/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pPr lvl="1">
              <a:lnSpc>
                <a:spcPts val="1800"/>
              </a:lnSpc>
            </a:pP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# - </a:t>
            </a:r>
            <a:r>
              <a:rPr lang="en-US" altLang="ko-KR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input_size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: </a:t>
            </a:r>
            <a:r>
              <a:rPr lang="ko-KR" alt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입력 데이터의 특성 크기 </a:t>
            </a:r>
            <a:endParaRPr lang="en-US" altLang="ko-KR" sz="14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1">
              <a:lnSpc>
                <a:spcPts val="1800"/>
              </a:lnSpc>
            </a:pP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# - </a:t>
            </a:r>
            <a:r>
              <a:rPr lang="en-US" altLang="ko-KR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hidden_size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: </a:t>
            </a:r>
            <a:r>
              <a:rPr lang="ko-KR" alt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은닉 상태 크기 </a:t>
            </a:r>
            <a:endParaRPr lang="en-US" altLang="ko-KR" sz="14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1">
              <a:lnSpc>
                <a:spcPts val="1800"/>
              </a:lnSpc>
            </a:pP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# - </a:t>
            </a:r>
            <a:r>
              <a:rPr lang="en-US" altLang="ko-KR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num_layers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: LSTM </a:t>
            </a:r>
            <a:r>
              <a:rPr lang="ko-KR" alt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레이어 수</a:t>
            </a:r>
            <a:endParaRPr lang="ko-KR" altLang="en-US" sz="1400" b="0" dirty="0">
              <a:solidFill>
                <a:srgbClr val="0070C0"/>
              </a:solidFill>
              <a:effectLst/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pPr>
              <a:lnSpc>
                <a:spcPts val="1800"/>
              </a:lnSpc>
            </a:pPr>
            <a:r>
              <a:rPr lang="ko-KR" altLang="en-US" sz="1400" b="0" dirty="0">
                <a:effectLst/>
                <a:latin typeface="Consolas" panose="020B0609020204030204" pitchFamily="49" charset="0"/>
                <a:ea typeface="맑은 고딕" panose="020B0503020000020004" pitchFamily="50" charset="-127"/>
              </a:rPr>
              <a:t>        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  <a:ea typeface="맑은 고딕" panose="020B0503020000020004" pitchFamily="50" charset="-127"/>
              </a:rPr>
              <a:t>self.lstm</a:t>
            </a:r>
            <a:r>
              <a:rPr lang="en-US" altLang="ko-KR" sz="1400" b="0" dirty="0">
                <a:effectLst/>
                <a:latin typeface="Consolas" panose="020B0609020204030204" pitchFamily="49" charset="0"/>
                <a:ea typeface="맑은 고딕" panose="020B0503020000020004" pitchFamily="50" charset="-127"/>
              </a:rPr>
              <a:t> = 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  <a:ea typeface="맑은 고딕" panose="020B0503020000020004" pitchFamily="50" charset="-127"/>
              </a:rPr>
              <a:t>nn.LSTM</a:t>
            </a:r>
            <a:r>
              <a:rPr lang="en-US" altLang="ko-KR" sz="1400" b="0" dirty="0">
                <a:effectLst/>
                <a:latin typeface="Consolas" panose="020B0609020204030204" pitchFamily="49" charset="0"/>
                <a:ea typeface="맑은 고딕" panose="020B0503020000020004" pitchFamily="50" charset="-127"/>
              </a:rPr>
              <a:t>(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  <a:ea typeface="맑은 고딕" panose="020B0503020000020004" pitchFamily="50" charset="-127"/>
              </a:rPr>
              <a:t>input_size</a:t>
            </a:r>
            <a:r>
              <a:rPr lang="en-US" altLang="ko-KR" sz="1400" b="0" dirty="0">
                <a:effectLst/>
                <a:latin typeface="Consolas" panose="020B0609020204030204" pitchFamily="49" charset="0"/>
                <a:ea typeface="맑은 고딕" panose="020B0503020000020004" pitchFamily="50" charset="-127"/>
              </a:rPr>
              <a:t>=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  <a:ea typeface="맑은 고딕" panose="020B0503020000020004" pitchFamily="50" charset="-127"/>
              </a:rPr>
              <a:t>input_size</a:t>
            </a:r>
            <a:r>
              <a:rPr lang="en-US" altLang="ko-KR" sz="1400" b="0" dirty="0">
                <a:effectLst/>
                <a:latin typeface="Consolas" panose="020B0609020204030204" pitchFamily="49" charset="0"/>
                <a:ea typeface="맑은 고딕" panose="020B0503020000020004" pitchFamily="50" charset="-127"/>
              </a:rPr>
              <a:t>, 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  <a:ea typeface="맑은 고딕" panose="020B0503020000020004" pitchFamily="50" charset="-127"/>
              </a:rPr>
              <a:t>hidden_size</a:t>
            </a:r>
            <a:r>
              <a:rPr lang="en-US" altLang="ko-KR" sz="1400" b="0" dirty="0">
                <a:effectLst/>
                <a:latin typeface="Consolas" panose="020B0609020204030204" pitchFamily="49" charset="0"/>
                <a:ea typeface="맑은 고딕" panose="020B0503020000020004" pitchFamily="50" charset="-127"/>
              </a:rPr>
              <a:t>=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  <a:ea typeface="맑은 고딕" panose="020B0503020000020004" pitchFamily="50" charset="-127"/>
              </a:rPr>
              <a:t>hidden_size</a:t>
            </a:r>
            <a:r>
              <a:rPr lang="en-US" altLang="ko-KR" sz="1400" b="0" dirty="0">
                <a:effectLst/>
                <a:latin typeface="Consolas" panose="020B0609020204030204" pitchFamily="49" charset="0"/>
                <a:ea typeface="맑은 고딕" panose="020B0503020000020004" pitchFamily="50" charset="-127"/>
              </a:rPr>
              <a:t>,</a:t>
            </a:r>
          </a:p>
          <a:p>
            <a:pPr>
              <a:lnSpc>
                <a:spcPts val="1800"/>
              </a:lnSpc>
            </a:pPr>
            <a:r>
              <a:rPr lang="en-US" altLang="ko-KR" sz="1400" b="0" dirty="0">
                <a:effectLst/>
                <a:latin typeface="Consolas" panose="020B0609020204030204" pitchFamily="49" charset="0"/>
                <a:ea typeface="맑은 고딕" panose="020B0503020000020004" pitchFamily="50" charset="-127"/>
              </a:rPr>
              <a:t>                            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  <a:ea typeface="맑은 고딕" panose="020B0503020000020004" pitchFamily="50" charset="-127"/>
              </a:rPr>
              <a:t>num_layers</a:t>
            </a:r>
            <a:r>
              <a:rPr lang="en-US" altLang="ko-KR" sz="1400" b="0" dirty="0">
                <a:effectLst/>
                <a:latin typeface="Consolas" panose="020B0609020204030204" pitchFamily="49" charset="0"/>
                <a:ea typeface="맑은 고딕" panose="020B0503020000020004" pitchFamily="50" charset="-127"/>
              </a:rPr>
              <a:t>=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  <a:ea typeface="맑은 고딕" panose="020B0503020000020004" pitchFamily="50" charset="-127"/>
              </a:rPr>
              <a:t>num_layers</a:t>
            </a:r>
            <a:r>
              <a:rPr lang="en-US" altLang="ko-KR" sz="1400" b="0" dirty="0">
                <a:effectLst/>
                <a:latin typeface="Consolas" panose="020B0609020204030204" pitchFamily="49" charset="0"/>
                <a:ea typeface="맑은 고딕" panose="020B0503020000020004" pitchFamily="50" charset="-127"/>
              </a:rPr>
              <a:t>, 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  <a:ea typeface="맑은 고딕" panose="020B0503020000020004" pitchFamily="50" charset="-127"/>
              </a:rPr>
              <a:t>batch_first</a:t>
            </a:r>
            <a:r>
              <a:rPr lang="en-US" altLang="ko-KR" sz="1400" b="0" dirty="0">
                <a:effectLst/>
                <a:latin typeface="Consolas" panose="020B0609020204030204" pitchFamily="49" charset="0"/>
                <a:ea typeface="맑은 고딕" panose="020B0503020000020004" pitchFamily="50" charset="-127"/>
              </a:rPr>
              <a:t>=True)</a:t>
            </a:r>
          </a:p>
          <a:p>
            <a:pPr>
              <a:lnSpc>
                <a:spcPts val="1800"/>
              </a:lnSpc>
            </a:pPr>
            <a:endParaRPr lang="en-US" altLang="ko-KR" sz="1400" b="0" dirty="0">
              <a:effectLst/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pPr>
              <a:lnSpc>
                <a:spcPts val="1800"/>
              </a:lnSpc>
            </a:pPr>
            <a:r>
              <a:rPr lang="en-US" altLang="ko-KR" sz="1400" b="0" dirty="0">
                <a:effectLst/>
                <a:latin typeface="Consolas" panose="020B0609020204030204" pitchFamily="49" charset="0"/>
                <a:ea typeface="맑은 고딕" panose="020B0503020000020004" pitchFamily="50" charset="-127"/>
              </a:rPr>
              <a:t>        </a:t>
            </a:r>
            <a:r>
              <a:rPr lang="en-US" altLang="ko-KR" sz="1400" b="0" dirty="0">
                <a:solidFill>
                  <a:srgbClr val="0070C0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</a:rPr>
              <a:t># Fully Connected Layer </a:t>
            </a:r>
            <a:r>
              <a:rPr lang="ko-KR" altLang="en-US" sz="1400" b="0" dirty="0">
                <a:solidFill>
                  <a:srgbClr val="0070C0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</a:rPr>
              <a:t>정의</a:t>
            </a:r>
          </a:p>
          <a:p>
            <a:pPr>
              <a:lnSpc>
                <a:spcPts val="1800"/>
              </a:lnSpc>
            </a:pPr>
            <a:r>
              <a:rPr lang="ko-KR" altLang="en-US" sz="1400" b="0" dirty="0">
                <a:effectLst/>
                <a:latin typeface="Consolas" panose="020B0609020204030204" pitchFamily="49" charset="0"/>
                <a:ea typeface="맑은 고딕" panose="020B0503020000020004" pitchFamily="50" charset="-127"/>
              </a:rPr>
              <a:t>        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  <a:ea typeface="맑은 고딕" panose="020B0503020000020004" pitchFamily="50" charset="-127"/>
              </a:rPr>
              <a:t>self.fc</a:t>
            </a:r>
            <a:r>
              <a:rPr lang="en-US" altLang="ko-KR" sz="1400" b="0" dirty="0">
                <a:effectLst/>
                <a:latin typeface="Consolas" panose="020B0609020204030204" pitchFamily="49" charset="0"/>
                <a:ea typeface="맑은 고딕" panose="020B0503020000020004" pitchFamily="50" charset="-127"/>
              </a:rPr>
              <a:t> = 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  <a:ea typeface="맑은 고딕" panose="020B0503020000020004" pitchFamily="50" charset="-127"/>
              </a:rPr>
              <a:t>nn.Linear</a:t>
            </a:r>
            <a:r>
              <a:rPr lang="en-US" altLang="ko-KR" sz="1400" b="0" dirty="0">
                <a:effectLst/>
                <a:latin typeface="Consolas" panose="020B0609020204030204" pitchFamily="49" charset="0"/>
                <a:ea typeface="맑은 고딕" panose="020B0503020000020004" pitchFamily="50" charset="-127"/>
              </a:rPr>
              <a:t>(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  <a:ea typeface="맑은 고딕" panose="020B0503020000020004" pitchFamily="50" charset="-127"/>
              </a:rPr>
              <a:t>hidden_size</a:t>
            </a:r>
            <a:r>
              <a:rPr lang="en-US" altLang="ko-KR" sz="1400" b="0" dirty="0">
                <a:effectLst/>
                <a:latin typeface="Consolas" panose="020B0609020204030204" pitchFamily="49" charset="0"/>
                <a:ea typeface="맑은 고딕" panose="020B0503020000020004" pitchFamily="50" charset="-127"/>
              </a:rPr>
              <a:t>, 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  <a:ea typeface="맑은 고딕" panose="020B0503020000020004" pitchFamily="50" charset="-127"/>
              </a:rPr>
              <a:t>num_classes</a:t>
            </a:r>
            <a:r>
              <a:rPr lang="en-US" altLang="ko-KR" sz="1400" b="0" dirty="0">
                <a:effectLst/>
                <a:latin typeface="Consolas" panose="020B0609020204030204" pitchFamily="49" charset="0"/>
                <a:ea typeface="맑은 고딕" panose="020B0503020000020004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79555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690</TotalTime>
  <Words>959</Words>
  <Application>Microsoft Office PowerPoint</Application>
  <PresentationFormat>화면 슬라이드 쇼(4:3)</PresentationFormat>
  <Paragraphs>169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Consolas</vt:lpstr>
      <vt:lpstr>Arial</vt:lpstr>
      <vt:lpstr>나눔바른고딕</vt:lpstr>
      <vt:lpstr>다음_SemiBold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NSM</dc:creator>
  <cp:lastModifiedBy>예성 하</cp:lastModifiedBy>
  <cp:revision>22</cp:revision>
  <dcterms:created xsi:type="dcterms:W3CDTF">2014-03-28T09:29:33Z</dcterms:created>
  <dcterms:modified xsi:type="dcterms:W3CDTF">2024-12-04T06:22:21Z</dcterms:modified>
</cp:coreProperties>
</file>