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c\Desktop\4.1.2%20&#49884;&#51109;&#44552;&#47532;(&#50900;_&#48516;&#44592;_&#45380;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국고채 금리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국고채(3년)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'4.1.2 시장금리(월_분기_년)'!$A$5:$A$9</c:f>
              <c:numCache>
                <c:formatCode>mmm\-yy</c:formatCode>
                <c:ptCount val="5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</c:numCache>
            </c:numRef>
          </c:xVal>
          <c:yVal>
            <c:numRef>
              <c:f>'4.1.2 시장금리(월_분기_년)'!$B$5:$B$9</c:f>
              <c:numCache>
                <c:formatCode>General</c:formatCode>
                <c:ptCount val="5"/>
                <c:pt idx="0">
                  <c:v>1.3819999999999999</c:v>
                </c:pt>
                <c:pt idx="1">
                  <c:v>1.1639999999999999</c:v>
                </c:pt>
                <c:pt idx="2">
                  <c:v>1.2869999999999999</c:v>
                </c:pt>
                <c:pt idx="3">
                  <c:v>1.357</c:v>
                </c:pt>
                <c:pt idx="4">
                  <c:v>1.492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4A-4AA0-AB98-84C89909073D}"/>
            </c:ext>
          </c:extLst>
        </c:ser>
        <c:ser>
          <c:idx val="1"/>
          <c:order val="1"/>
          <c:tx>
            <c:v>국고채(5년)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'4.1.2 시장금리(월_분기_년)'!$A$5:$A$9</c:f>
              <c:numCache>
                <c:formatCode>mmm\-yy</c:formatCode>
                <c:ptCount val="5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</c:numCache>
            </c:numRef>
          </c:xVal>
          <c:yVal>
            <c:numRef>
              <c:f>'4.1.2 시장금리(월_분기_년)'!$C$5:$C$9</c:f>
              <c:numCache>
                <c:formatCode>General</c:formatCode>
                <c:ptCount val="5"/>
                <c:pt idx="0">
                  <c:v>1.421</c:v>
                </c:pt>
                <c:pt idx="1">
                  <c:v>1.2010000000000001</c:v>
                </c:pt>
                <c:pt idx="2">
                  <c:v>1.353</c:v>
                </c:pt>
                <c:pt idx="3">
                  <c:v>1.4419999999999999</c:v>
                </c:pt>
                <c:pt idx="4">
                  <c:v>1.593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4A-4AA0-AB98-84C89909073D}"/>
            </c:ext>
          </c:extLst>
        </c:ser>
        <c:ser>
          <c:idx val="2"/>
          <c:order val="2"/>
          <c:tx>
            <c:v>국고채(10년)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'4.1.2 시장금리(월_분기_년)'!$A$5:$A$9</c:f>
              <c:numCache>
                <c:formatCode>mmm\-yy</c:formatCode>
                <c:ptCount val="5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</c:numCache>
            </c:numRef>
          </c:xVal>
          <c:yVal>
            <c:numRef>
              <c:f>'4.1.2 시장금리(월_분기_년)'!$D$5:$D$9</c:f>
              <c:numCache>
                <c:formatCode>General</c:formatCode>
                <c:ptCount val="5"/>
                <c:pt idx="0">
                  <c:v>1.506</c:v>
                </c:pt>
                <c:pt idx="1">
                  <c:v>1.254</c:v>
                </c:pt>
                <c:pt idx="2">
                  <c:v>1.42</c:v>
                </c:pt>
                <c:pt idx="3">
                  <c:v>1.577</c:v>
                </c:pt>
                <c:pt idx="4">
                  <c:v>1.75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74A-4AA0-AB98-84C89909073D}"/>
            </c:ext>
          </c:extLst>
        </c:ser>
        <c:ser>
          <c:idx val="3"/>
          <c:order val="3"/>
          <c:tx>
            <c:v>국고채(20년)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'4.1.2 시장금리(월_분기_년)'!$A$5:$A$9</c:f>
              <c:numCache>
                <c:formatCode>mmm\-yy</c:formatCode>
                <c:ptCount val="5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</c:numCache>
            </c:numRef>
          </c:xVal>
          <c:yVal>
            <c:numRef>
              <c:f>'4.1.2 시장금리(월_분기_년)'!$E$5:$E$9</c:f>
              <c:numCache>
                <c:formatCode>General</c:formatCode>
                <c:ptCount val="5"/>
                <c:pt idx="0">
                  <c:v>1.52</c:v>
                </c:pt>
                <c:pt idx="1">
                  <c:v>1.2509999999999999</c:v>
                </c:pt>
                <c:pt idx="2">
                  <c:v>1.3859999999999999</c:v>
                </c:pt>
                <c:pt idx="3">
                  <c:v>1.5680000000000001</c:v>
                </c:pt>
                <c:pt idx="4">
                  <c:v>1.7090000000000001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74A-4AA0-AB98-84C89909073D}"/>
            </c:ext>
          </c:extLst>
        </c:ser>
        <c:ser>
          <c:idx val="4"/>
          <c:order val="4"/>
          <c:tx>
            <c:v>국고채(30년)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'4.1.2 시장금리(월_분기_년)'!$A$5:$A$9</c:f>
              <c:numCache>
                <c:formatCode>mmm\-yy</c:formatCode>
                <c:ptCount val="5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</c:numCache>
            </c:numRef>
          </c:xVal>
          <c:yVal>
            <c:numRef>
              <c:f>'4.1.2 시장금리(월_분기_년)'!$F$5:$F$9</c:f>
              <c:numCache>
                <c:formatCode>General</c:formatCode>
                <c:ptCount val="5"/>
                <c:pt idx="0">
                  <c:v>1.514</c:v>
                </c:pt>
                <c:pt idx="1">
                  <c:v>1.2450000000000001</c:v>
                </c:pt>
                <c:pt idx="2">
                  <c:v>1.38</c:v>
                </c:pt>
                <c:pt idx="3">
                  <c:v>1.556</c:v>
                </c:pt>
                <c:pt idx="4">
                  <c:v>1.681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74A-4AA0-AB98-84C899090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178592"/>
        <c:axId val="537179248"/>
      </c:scatterChart>
      <c:valAx>
        <c:axId val="53717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179248"/>
        <c:crosses val="autoZero"/>
        <c:crossBetween val="midCat"/>
      </c:valAx>
      <c:valAx>
        <c:axId val="5371792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178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20032140022947E-2"/>
          <c:y val="0.84831246094238211"/>
          <c:w val="0.87150000000000005"/>
          <c:h val="0.1493066491688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주요 은행 일반 신용대출금리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3.32</c:v>
                </c:pt>
                <c:pt idx="1">
                  <c:v>3.41</c:v>
                </c:pt>
                <c:pt idx="2">
                  <c:v>3.41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98-44DF-94DD-11CCD34E4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국민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3.18</c:v>
                </c:pt>
                <c:pt idx="1">
                  <c:v>3.25</c:v>
                </c:pt>
                <c:pt idx="2">
                  <c:v>3.23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98-44DF-94DD-11CCD34E4E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하나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3.07</c:v>
                </c:pt>
                <c:pt idx="1">
                  <c:v>3.17</c:v>
                </c:pt>
                <c:pt idx="2">
                  <c:v>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98-44DF-94DD-11CCD34E4E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농협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2.9</c:v>
                </c:pt>
                <c:pt idx="1">
                  <c:v>2.99</c:v>
                </c:pt>
                <c:pt idx="2">
                  <c:v>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98-44DF-94DD-11CCD34E4E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신한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2.71</c:v>
                </c:pt>
                <c:pt idx="1">
                  <c:v>2.93</c:v>
                </c:pt>
                <c:pt idx="2">
                  <c:v>2.91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98-44DF-94DD-11CCD34E4E6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우리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2.89</c:v>
                </c:pt>
                <c:pt idx="1">
                  <c:v>3.01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98-44DF-94DD-11CCD34E4E6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카카오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2.93</c:v>
                </c:pt>
                <c:pt idx="1">
                  <c:v>3.07</c:v>
                </c:pt>
                <c:pt idx="2">
                  <c:v>3.39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98-44DF-94DD-11CCD34E4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0203560"/>
        <c:axId val="640198968"/>
      </c:lineChart>
      <c:catAx>
        <c:axId val="64020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198968"/>
        <c:crosses val="autoZero"/>
        <c:auto val="1"/>
        <c:lblAlgn val="ctr"/>
        <c:lblOffset val="100"/>
        <c:noMultiLvlLbl val="0"/>
      </c:catAx>
      <c:valAx>
        <c:axId val="640198968"/>
        <c:scaling>
          <c:orientation val="minMax"/>
          <c:min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203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분할상환식 주택담보대출금리</a:t>
            </a:r>
            <a:r>
              <a:rPr lang="en-US" altLang="ko-KR"/>
              <a:t>(</a:t>
            </a:r>
            <a:r>
              <a:rPr lang="ko-KR" altLang="en-US"/>
              <a:t>만기 </a:t>
            </a:r>
            <a:r>
              <a:rPr lang="en-US" altLang="ko-KR"/>
              <a:t>10</a:t>
            </a:r>
            <a:r>
              <a:rPr lang="ko-KR" altLang="en-US"/>
              <a:t>년 이상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2251800375486874E-2"/>
          <c:y val="0.14346388163620541"/>
          <c:w val="0.91165092797564007"/>
          <c:h val="0.685697525407235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기업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Sheet1!$A$9:$A$11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Sheet1!$B$9:$B$11</c:f>
              <c:numCache>
                <c:formatCode>General</c:formatCode>
                <c:ptCount val="3"/>
                <c:pt idx="0">
                  <c:v>2.5299999999999998</c:v>
                </c:pt>
                <c:pt idx="1">
                  <c:v>2.4700000000000002</c:v>
                </c:pt>
                <c:pt idx="2">
                  <c:v>2.46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FF-49F3-A001-1B309F8D9337}"/>
            </c:ext>
          </c:extLst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국민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Sheet1!$A$9:$A$11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Sheet1!$C$9:$C$11</c:f>
              <c:numCache>
                <c:formatCode>General</c:formatCode>
                <c:ptCount val="3"/>
                <c:pt idx="0">
                  <c:v>2.64</c:v>
                </c:pt>
                <c:pt idx="1">
                  <c:v>2.69</c:v>
                </c:pt>
                <c:pt idx="2">
                  <c:v>2.74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FF-49F3-A001-1B309F8D9337}"/>
            </c:ext>
          </c:extLst>
        </c:ser>
        <c:ser>
          <c:idx val="2"/>
          <c:order val="2"/>
          <c:tx>
            <c:strRef>
              <c:f>Sheet1!$D$8</c:f>
              <c:strCache>
                <c:ptCount val="1"/>
                <c:pt idx="0">
                  <c:v>하나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Sheet1!$A$9:$A$11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Sheet1!$D$9:$D$11</c:f>
              <c:numCache>
                <c:formatCode>General</c:formatCode>
                <c:ptCount val="3"/>
                <c:pt idx="0">
                  <c:v>2.57</c:v>
                </c:pt>
                <c:pt idx="1">
                  <c:v>2.68</c:v>
                </c:pt>
                <c:pt idx="2">
                  <c:v>2.72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FF-49F3-A001-1B309F8D9337}"/>
            </c:ext>
          </c:extLst>
        </c:ser>
        <c:ser>
          <c:idx val="3"/>
          <c:order val="3"/>
          <c:tx>
            <c:strRef>
              <c:f>Sheet1!$E$8</c:f>
              <c:strCache>
                <c:ptCount val="1"/>
                <c:pt idx="0">
                  <c:v>농협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Sheet1!$A$9:$A$11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Sheet1!$E$9:$E$11</c:f>
              <c:numCache>
                <c:formatCode>General</c:formatCode>
                <c:ptCount val="3"/>
                <c:pt idx="0">
                  <c:v>2.84</c:v>
                </c:pt>
                <c:pt idx="1">
                  <c:v>2.94</c:v>
                </c:pt>
                <c:pt idx="2">
                  <c:v>3.13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FF-49F3-A001-1B309F8D9337}"/>
            </c:ext>
          </c:extLst>
        </c:ser>
        <c:ser>
          <c:idx val="4"/>
          <c:order val="4"/>
          <c:tx>
            <c:strRef>
              <c:f>Sheet1!$F$8</c:f>
              <c:strCache>
                <c:ptCount val="1"/>
                <c:pt idx="0">
                  <c:v>신한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Sheet1!$A$9:$A$11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Sheet1!$F$9:$F$11</c:f>
              <c:numCache>
                <c:formatCode>General</c:formatCode>
                <c:ptCount val="3"/>
                <c:pt idx="0">
                  <c:v>2.59</c:v>
                </c:pt>
                <c:pt idx="1">
                  <c:v>2.56</c:v>
                </c:pt>
                <c:pt idx="2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FF-49F3-A001-1B309F8D9337}"/>
            </c:ext>
          </c:extLst>
        </c:ser>
        <c:ser>
          <c:idx val="5"/>
          <c:order val="5"/>
          <c:tx>
            <c:strRef>
              <c:f>Sheet1!$G$8</c:f>
              <c:strCache>
                <c:ptCount val="1"/>
                <c:pt idx="0">
                  <c:v>우리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Sheet1!$A$9:$A$11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Sheet1!$G$9:$G$11</c:f>
              <c:numCache>
                <c:formatCode>General</c:formatCode>
                <c:ptCount val="3"/>
                <c:pt idx="0">
                  <c:v>2.4</c:v>
                </c:pt>
                <c:pt idx="1">
                  <c:v>2.6</c:v>
                </c:pt>
                <c:pt idx="2">
                  <c:v>2.71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FF-49F3-A001-1B309F8D9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266512"/>
        <c:axId val="543263232"/>
      </c:lineChart>
      <c:catAx>
        <c:axId val="54326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263232"/>
        <c:crosses val="autoZero"/>
        <c:auto val="1"/>
        <c:lblAlgn val="ctr"/>
        <c:lblOffset val="100"/>
        <c:noMultiLvlLbl val="0"/>
      </c:catAx>
      <c:valAx>
        <c:axId val="543263232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26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9FB9-3091-4B12-BAD2-88F342A451A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52407-E6D3-479A-87DC-F49DC0A7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52407-E6D3-479A-87DC-F49DC0A7E7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1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6A5BF-A34E-47E9-840C-129A32ED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E1F6B-DF2C-4B15-AD22-CEA7C57A9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255F8-3A7E-482F-AA66-DC02559C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69690-E717-4584-AB4E-8B3A3EB6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8CEAC-AF1A-4C2D-81AA-AC0F87B0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4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8429-8D75-44A5-9504-DB5D7B3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F984-3D8C-4631-A5A0-A09C37DFD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AB834-4C81-402F-92C8-0DF2BE2C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19A0-F24E-4843-9DD9-B2C7B4F0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E8237-CDCA-402D-AE6D-D098584B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45138-84BF-45D5-8292-1D10163C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D1AF0-1DEB-4C4B-A3C2-B15E98B8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1E6CD-3A0E-4155-86DB-C374E5F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530EF-D77E-4464-A03A-0BA52E5C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6E25-081E-42AE-9850-39F26F68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4EED2-716C-4B0B-9366-3220E14C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E52AB-8E1C-4AF4-807E-50D6276C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740E2-F15D-4CDE-83EC-D58865EF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78F93-94B8-4847-8063-F5BCE638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0A29D-2E2F-4CA1-8EA1-6FBDB013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3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840F3-1F45-4199-BDFC-F1E4B976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8123E-7BD9-4145-B8A3-5E636928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000F9-18D9-4A6D-8F7B-1F275C2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EE388-CB96-4B13-9BA7-8F264BD5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15B33-AB01-4700-8724-8EAB59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3227-2074-4238-B982-1CD5EAE5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FD63-482D-4840-9604-2393F6D0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EEC5BC-D6BB-4B36-8F93-7994B557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11BB9-1DE6-4F03-A675-D8E80701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DDBC5-AA76-4B79-B938-9D71E63B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80088-099C-4C4D-A688-2E6373A0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5E6D0-B755-40F8-9C87-B5DCB21F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DF64C-3E7B-4586-B6FE-8DFF7378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99C92-7543-4A18-8453-994AECA27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2EDF15-672E-4A62-BF46-19CBCF9DD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289D9-49AA-43B1-BCD7-2C0FDDD02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CBF291-07ED-4464-894A-128CD508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84A6E9-5B5B-45DE-B0A2-0B6FAB24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3DCD90-F7ED-44FE-8CDF-30B8246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FCF9-BA27-4124-B782-8212EDE8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741AC-D302-4B5B-8B3E-19F12309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0B2E99-F3E1-4243-A99C-F16069B2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673E8-8BC2-4108-BD4E-6025D8A6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804631-6653-4755-98E5-D20BCE93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99373-AA84-4104-A066-C31B9B2B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B8D28-6010-470A-8919-537C9CE7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2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DCA56-B035-42B2-A7CD-CC73272F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FFB60-A75F-49E5-8C16-85567E05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89691-2881-4987-A29B-B599182C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9FD23-487D-47D2-80EC-BDE577A7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EBE0C-2C44-477C-97FD-C0C654E4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D6333-91FD-40F6-BE56-4733F59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43C89-06EE-4900-9EB0-3E2FCA58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65F9E5-5F32-4D98-A787-BA9AD756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0C8C6-535E-4482-98BF-BD014DA9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5DA98-2636-4ADC-99C2-21875A85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6E60C-CE93-476D-92DF-8EE3C073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A2C72-8C5C-4800-8937-FE401663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4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DE2E6-A4F4-4A61-80DE-2A395632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31F2C-7905-4C78-930F-ACB5A4F7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7DBC-C2D4-4470-BCEE-B7FF569E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4F43-F7E6-4C17-B866-E30CCBAE3E3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986AB-EAB2-420B-9557-8F80F43F5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F52A4-A3AE-47CC-8049-A4C9C51E8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47CD-2463-4C35-8DEE-62D037285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7B8BB14-F42B-458F-B48E-FDB335BD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9" y="295126"/>
            <a:ext cx="6365630" cy="635854"/>
          </a:xfrm>
        </p:spPr>
        <p:txBody>
          <a:bodyPr>
            <a:normAutofit/>
          </a:bodyPr>
          <a:lstStyle/>
          <a:p>
            <a:pPr algn="just"/>
            <a:r>
              <a:rPr lang="en-US" altLang="ko-KR" sz="3200" dirty="0"/>
              <a:t>Market interest rate</a:t>
            </a:r>
            <a:endParaRPr lang="ko-KR" altLang="en-US" sz="32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E631247-46B1-4514-B145-C84F7C429309}"/>
              </a:ext>
            </a:extLst>
          </p:cNvPr>
          <p:cNvSpPr txBox="1">
            <a:spLocks/>
          </p:cNvSpPr>
          <p:nvPr/>
        </p:nvSpPr>
        <p:spPr>
          <a:xfrm>
            <a:off x="4621781" y="1194351"/>
            <a:ext cx="2948438" cy="635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Trends in base rate</a:t>
            </a:r>
            <a:endParaRPr lang="ko-KR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F6BF78-915F-4474-A4AC-61F33F85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88" y="1646669"/>
            <a:ext cx="8303044" cy="15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0EF4741-A407-4914-8A27-797B2307501A}"/>
              </a:ext>
            </a:extLst>
          </p:cNvPr>
          <p:cNvSpPr txBox="1">
            <a:spLocks/>
          </p:cNvSpPr>
          <p:nvPr/>
        </p:nvSpPr>
        <p:spPr>
          <a:xfrm>
            <a:off x="5965710" y="3288020"/>
            <a:ext cx="4528081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Bank of </a:t>
            </a:r>
            <a:r>
              <a:rPr lang="en-US" altLang="ko-KR" sz="1600" i="1" dirty="0" err="1"/>
              <a:t>korea</a:t>
            </a:r>
            <a:endParaRPr lang="ko-KR" altLang="en-US" sz="1600" i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3964357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Intention : Base rate     market rate     C, I  </a:t>
            </a:r>
            <a:endParaRPr lang="ko-KR" altLang="en-US" sz="28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C7DEC1D-43EB-47AD-81AE-FED6243BE271}"/>
              </a:ext>
            </a:extLst>
          </p:cNvPr>
          <p:cNvSpPr/>
          <p:nvPr/>
        </p:nvSpPr>
        <p:spPr>
          <a:xfrm>
            <a:off x="4006079" y="3874327"/>
            <a:ext cx="380020" cy="5361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4F57481-C32F-478F-A365-E354D2C068C9}"/>
              </a:ext>
            </a:extLst>
          </p:cNvPr>
          <p:cNvSpPr/>
          <p:nvPr/>
        </p:nvSpPr>
        <p:spPr>
          <a:xfrm>
            <a:off x="6429274" y="3881934"/>
            <a:ext cx="380020" cy="5361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70A1433-9D49-484B-A4BD-E14D87EA6020}"/>
              </a:ext>
            </a:extLst>
          </p:cNvPr>
          <p:cNvSpPr/>
          <p:nvPr/>
        </p:nvSpPr>
        <p:spPr>
          <a:xfrm rot="10800000">
            <a:off x="7674629" y="3869964"/>
            <a:ext cx="380020" cy="5361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A8DFD87-BCE3-4AF2-8610-8CBFEF8A49B5}"/>
              </a:ext>
            </a:extLst>
          </p:cNvPr>
          <p:cNvSpPr txBox="1">
            <a:spLocks/>
          </p:cNvSpPr>
          <p:nvPr/>
        </p:nvSpPr>
        <p:spPr>
          <a:xfrm>
            <a:off x="527539" y="5013327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Real :       Base rate     market rate      </a:t>
            </a:r>
            <a:endParaRPr lang="ko-KR" altLang="en-US" sz="2800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A43EF4B-DC49-4BEF-BBFC-50A94BB90174}"/>
              </a:ext>
            </a:extLst>
          </p:cNvPr>
          <p:cNvSpPr/>
          <p:nvPr/>
        </p:nvSpPr>
        <p:spPr>
          <a:xfrm>
            <a:off x="4006079" y="4978586"/>
            <a:ext cx="380020" cy="5361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1C056D3-7759-42A3-81BE-AD1728E64E1A}"/>
              </a:ext>
            </a:extLst>
          </p:cNvPr>
          <p:cNvSpPr/>
          <p:nvPr/>
        </p:nvSpPr>
        <p:spPr>
          <a:xfrm rot="10800000">
            <a:off x="6429274" y="4978586"/>
            <a:ext cx="380020" cy="5361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24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1025770" y="2240982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1. Bond interest rate goes up </a:t>
            </a:r>
            <a:endParaRPr lang="ko-KR" altLang="en-US" sz="32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F8A78CC-4305-4E9E-906B-74635C9505D5}"/>
              </a:ext>
            </a:extLst>
          </p:cNvPr>
          <p:cNvSpPr txBox="1">
            <a:spLocks/>
          </p:cNvSpPr>
          <p:nvPr/>
        </p:nvSpPr>
        <p:spPr>
          <a:xfrm>
            <a:off x="4179278" y="1056774"/>
            <a:ext cx="3056831" cy="635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The reason why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Market interest rate</a:t>
            </a:r>
            <a:endParaRPr lang="ko-KR" altLang="en-US" sz="32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C6FFC84-63DC-4B1A-BA9D-121E092EF593}"/>
              </a:ext>
            </a:extLst>
          </p:cNvPr>
          <p:cNvSpPr txBox="1">
            <a:spLocks/>
          </p:cNvSpPr>
          <p:nvPr/>
        </p:nvSpPr>
        <p:spPr>
          <a:xfrm>
            <a:off x="1025770" y="3918689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2. The regulation at loan to</a:t>
            </a:r>
            <a:r>
              <a:rPr lang="ko-KR" altLang="en-US" sz="3200" dirty="0"/>
              <a:t> </a:t>
            </a:r>
            <a:r>
              <a:rPr lang="en-US" altLang="ko-KR" sz="3200" dirty="0"/>
              <a:t>deposit ratio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7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Bond interest </a:t>
            </a:r>
            <a:endParaRPr lang="ko-KR" altLang="en-US" sz="32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C6FFC84-63DC-4B1A-BA9D-121E092EF593}"/>
              </a:ext>
            </a:extLst>
          </p:cNvPr>
          <p:cNvSpPr txBox="1">
            <a:spLocks/>
          </p:cNvSpPr>
          <p:nvPr/>
        </p:nvSpPr>
        <p:spPr>
          <a:xfrm>
            <a:off x="844063" y="881202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Issuing over</a:t>
            </a:r>
            <a:r>
              <a:rPr lang="ko-KR" altLang="en-US" sz="2800" dirty="0"/>
              <a:t> </a:t>
            </a:r>
            <a:r>
              <a:rPr lang="en-US" altLang="ko-KR" sz="2800" dirty="0"/>
              <a:t>10 trillions of treasury Bonds(</a:t>
            </a:r>
            <a:r>
              <a:rPr lang="ko-KR" altLang="en-US" sz="2800" dirty="0" err="1"/>
              <a:t>국고채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A668D3-D3CA-437E-85CE-FABD84AB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14" y="1585273"/>
            <a:ext cx="4172378" cy="44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6107B-A717-4587-BD53-2D4EE359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76" y="1764091"/>
            <a:ext cx="4172377" cy="44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221F6475-E770-4C82-9A35-DC83645323CA}"/>
              </a:ext>
            </a:extLst>
          </p:cNvPr>
          <p:cNvSpPr txBox="1">
            <a:spLocks/>
          </p:cNvSpPr>
          <p:nvPr/>
        </p:nvSpPr>
        <p:spPr>
          <a:xfrm>
            <a:off x="624211" y="6294725"/>
            <a:ext cx="5471789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Ministry of Economy and Finance(</a:t>
            </a:r>
            <a:r>
              <a:rPr lang="ko-KR" altLang="en-US" sz="1600" i="1" dirty="0"/>
              <a:t>기획재정부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3117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939677" y="891062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Increasing Bond interest </a:t>
            </a:r>
            <a:endParaRPr lang="ko-KR" altLang="en-US" sz="28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4B8589F-EF6B-491A-BFDC-685AFDD8E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5" y="2457450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6F3C06E-A885-4F54-B6D0-E3FF44745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1375" y="2609850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86B4835-62D1-4AC4-BC56-69C52B8954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775" y="2762250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EDDF3D01-7040-488F-8C08-81F1DADFF54F}"/>
              </a:ext>
            </a:extLst>
          </p:cNvPr>
          <p:cNvSpPr txBox="1">
            <a:spLocks/>
          </p:cNvSpPr>
          <p:nvPr/>
        </p:nvSpPr>
        <p:spPr>
          <a:xfrm>
            <a:off x="665285" y="5359209"/>
            <a:ext cx="11166230" cy="1481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Korea’s base interest rate was lowered to 1.50 until July 18 at this point.</a:t>
            </a:r>
            <a:br>
              <a:rPr lang="en-US" altLang="ko-KR" dirty="0"/>
            </a:br>
            <a:endParaRPr lang="en-US" altLang="ko-KR" dirty="0"/>
          </a:p>
          <a:p>
            <a:pPr algn="just"/>
            <a:r>
              <a:rPr lang="en-US" altLang="ko-KR" dirty="0"/>
              <a:t>Despite an additional cut of 1.50 to 1.25 on Oct. 16, treasury bonds are still on the rise.</a:t>
            </a:r>
            <a:endParaRPr lang="ko-KR" altLang="en-US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6977FD9-6393-47FF-A5C2-2F2F066B9435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Bond interest </a:t>
            </a:r>
            <a:endParaRPr lang="ko-KR" altLang="en-US" sz="32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01EEA3E8-C4B7-4A4A-8DE7-834DF57658E3}"/>
              </a:ext>
            </a:extLst>
          </p:cNvPr>
          <p:cNvSpPr txBox="1">
            <a:spLocks/>
          </p:cNvSpPr>
          <p:nvPr/>
        </p:nvSpPr>
        <p:spPr>
          <a:xfrm>
            <a:off x="444744" y="1390024"/>
            <a:ext cx="5568461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Bank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of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Korea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Economic Statistics System</a:t>
            </a:r>
            <a:endParaRPr lang="ko-KR" altLang="en-US" sz="1600" i="1" dirty="0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CC16689-45EF-4FE9-84CE-B202981B5DDC}"/>
              </a:ext>
            </a:extLst>
          </p:cNvPr>
          <p:cNvGraphicFramePr>
            <a:graphicFrameLocks/>
          </p:cNvGraphicFramePr>
          <p:nvPr/>
        </p:nvGraphicFramePr>
        <p:xfrm>
          <a:off x="2997993" y="1428750"/>
          <a:ext cx="6196013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1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Bond interest </a:t>
            </a:r>
            <a:endParaRPr lang="ko-KR" altLang="en-US" sz="32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C6FFC84-63DC-4B1A-BA9D-121E092EF593}"/>
              </a:ext>
            </a:extLst>
          </p:cNvPr>
          <p:cNvSpPr txBox="1">
            <a:spLocks/>
          </p:cNvSpPr>
          <p:nvPr/>
        </p:nvSpPr>
        <p:spPr>
          <a:xfrm>
            <a:off x="844063" y="881202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An upward trend in a favorable rate of interest(</a:t>
            </a:r>
            <a:r>
              <a:rPr lang="ko-KR" altLang="en-US" sz="2800" dirty="0"/>
              <a:t>가평낙찰금리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4B8589F-EF6B-491A-BFDC-685AFDD8E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5" y="2457450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6F3C06E-A885-4F54-B6D0-E3FF44745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1375" y="2609850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86B4835-62D1-4AC4-BC56-69C52B8954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775" y="2762250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A2B3B3-DC8A-4B32-9448-26B82FCA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20" y="1387398"/>
            <a:ext cx="4252547" cy="47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39AA2B4-9868-492A-B622-A9DD8B67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553" y="1387398"/>
            <a:ext cx="4510820" cy="492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6FA70C07-D4CD-43E4-B952-19EE6ADF22D6}"/>
              </a:ext>
            </a:extLst>
          </p:cNvPr>
          <p:cNvSpPr txBox="1">
            <a:spLocks/>
          </p:cNvSpPr>
          <p:nvPr/>
        </p:nvSpPr>
        <p:spPr>
          <a:xfrm>
            <a:off x="624211" y="6222146"/>
            <a:ext cx="4528081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Ministry of Economy and Finance</a:t>
            </a:r>
            <a:endParaRPr lang="ko-KR" altLang="en-US" sz="1600" i="1" dirty="0"/>
          </a:p>
        </p:txBody>
      </p:sp>
      <p:sp>
        <p:nvSpPr>
          <p:cNvPr id="13" name="Frame 10">
            <a:extLst>
              <a:ext uri="{FF2B5EF4-FFF2-40B4-BE49-F238E27FC236}">
                <a16:creationId xmlns:a16="http://schemas.microsoft.com/office/drawing/2014/main" id="{02B43F05-D113-45B6-93A5-929321AF0D3E}"/>
              </a:ext>
            </a:extLst>
          </p:cNvPr>
          <p:cNvSpPr/>
          <p:nvPr/>
        </p:nvSpPr>
        <p:spPr>
          <a:xfrm>
            <a:off x="2613288" y="3620061"/>
            <a:ext cx="602823" cy="295825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Frame 10">
            <a:extLst>
              <a:ext uri="{FF2B5EF4-FFF2-40B4-BE49-F238E27FC236}">
                <a16:creationId xmlns:a16="http://schemas.microsoft.com/office/drawing/2014/main" id="{47FF6D9B-2833-48C1-A939-35A2FA2798D3}"/>
              </a:ext>
            </a:extLst>
          </p:cNvPr>
          <p:cNvSpPr/>
          <p:nvPr/>
        </p:nvSpPr>
        <p:spPr>
          <a:xfrm>
            <a:off x="8207802" y="3837751"/>
            <a:ext cx="602823" cy="295825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Regulation at loan-deposit ratio  </a:t>
            </a:r>
            <a:endParaRPr lang="ko-KR" altLang="en-US" sz="32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5B8C15A-8AFA-4168-AEA6-6D69221D68E9}"/>
              </a:ext>
            </a:extLst>
          </p:cNvPr>
          <p:cNvSpPr txBox="1">
            <a:spLocks/>
          </p:cNvSpPr>
          <p:nvPr/>
        </p:nvSpPr>
        <p:spPr>
          <a:xfrm>
            <a:off x="844063" y="881202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Loan-deposit ratio(</a:t>
            </a:r>
            <a:r>
              <a:rPr lang="ko-KR" altLang="en-US" sz="2800" dirty="0"/>
              <a:t>예대율</a:t>
            </a:r>
            <a:r>
              <a:rPr lang="en-US" altLang="ko-KR" sz="2800" dirty="0"/>
              <a:t>) : Important indicator at Bank Management </a:t>
            </a:r>
            <a:endParaRPr lang="ko-KR" altLang="en-US" sz="28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A728837-E695-4D6F-AC3F-D1DDEECD82C3}"/>
              </a:ext>
            </a:extLst>
          </p:cNvPr>
          <p:cNvSpPr txBox="1">
            <a:spLocks/>
          </p:cNvSpPr>
          <p:nvPr/>
        </p:nvSpPr>
        <p:spPr>
          <a:xfrm>
            <a:off x="844063" y="1534470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Generally, 80% is desirable</a:t>
            </a:r>
            <a:endParaRPr lang="ko-KR" altLang="en-US" sz="28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ADBC176-364F-4752-AD5A-E718C946015C}"/>
              </a:ext>
            </a:extLst>
          </p:cNvPr>
          <p:cNvSpPr txBox="1">
            <a:spLocks/>
          </p:cNvSpPr>
          <p:nvPr/>
        </p:nvSpPr>
        <p:spPr>
          <a:xfrm>
            <a:off x="896817" y="2874914"/>
            <a:ext cx="11166230" cy="2146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But, most of Korea’s commercial</a:t>
            </a:r>
          </a:p>
          <a:p>
            <a:pPr algn="just"/>
            <a:r>
              <a:rPr lang="en-US" altLang="ko-KR" dirty="0"/>
              <a:t>Banks’ loan-deposit ratio is around 100%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937BCC-C5A8-4A5C-9486-68268360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90" y="1541652"/>
            <a:ext cx="4574713" cy="4435145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01F62FCD-FCBE-43E8-BD99-041B68B2E877}"/>
              </a:ext>
            </a:extLst>
          </p:cNvPr>
          <p:cNvSpPr txBox="1">
            <a:spLocks/>
          </p:cNvSpPr>
          <p:nvPr/>
        </p:nvSpPr>
        <p:spPr>
          <a:xfrm>
            <a:off x="6125308" y="6222146"/>
            <a:ext cx="5568461" cy="635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Korean Federation of Savings Bank(</a:t>
            </a:r>
            <a:r>
              <a:rPr lang="ko-KR" altLang="en-US" sz="1600" i="1" dirty="0"/>
              <a:t>저축은행중앙회</a:t>
            </a:r>
            <a:r>
              <a:rPr lang="en-US" altLang="ko-KR" sz="1600" i="1" dirty="0"/>
              <a:t>)</a:t>
            </a:r>
          </a:p>
          <a:p>
            <a:r>
              <a:rPr lang="en-US" altLang="ko-KR" sz="1600" i="1" dirty="0"/>
              <a:t>Management disclosure by each bank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88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Regulation at loan-deposit ratio  </a:t>
            </a:r>
            <a:endParaRPr lang="ko-KR" altLang="en-US" sz="32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21F6475-E770-4C82-9A35-DC83645323CA}"/>
              </a:ext>
            </a:extLst>
          </p:cNvPr>
          <p:cNvSpPr txBox="1">
            <a:spLocks/>
          </p:cNvSpPr>
          <p:nvPr/>
        </p:nvSpPr>
        <p:spPr>
          <a:xfrm>
            <a:off x="624211" y="6233063"/>
            <a:ext cx="5220829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Financial Service Commission(</a:t>
            </a:r>
            <a:r>
              <a:rPr lang="ko-KR" altLang="en-US" sz="1600" i="1" dirty="0" err="1"/>
              <a:t>금융위윈회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5B8C15A-8AFA-4168-AEA6-6D69221D68E9}"/>
              </a:ext>
            </a:extLst>
          </p:cNvPr>
          <p:cNvSpPr txBox="1">
            <a:spLocks/>
          </p:cNvSpPr>
          <p:nvPr/>
        </p:nvSpPr>
        <p:spPr>
          <a:xfrm>
            <a:off x="844063" y="881202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What is detail of Regulation?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ADE8D-4C18-41A9-A350-04EABD82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46" y="1534470"/>
            <a:ext cx="4428474" cy="4521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3A5030-B486-4382-9055-5DCB6874A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1438275"/>
            <a:ext cx="4886677" cy="4455946"/>
          </a:xfrm>
          <a:prstGeom prst="rect">
            <a:avLst/>
          </a:prstGeom>
        </p:spPr>
      </p:pic>
      <p:sp>
        <p:nvSpPr>
          <p:cNvPr id="14" name="Frame 10">
            <a:extLst>
              <a:ext uri="{FF2B5EF4-FFF2-40B4-BE49-F238E27FC236}">
                <a16:creationId xmlns:a16="http://schemas.microsoft.com/office/drawing/2014/main" id="{1E615EBC-95A8-4C18-881B-28490604AD4E}"/>
              </a:ext>
            </a:extLst>
          </p:cNvPr>
          <p:cNvSpPr/>
          <p:nvPr/>
        </p:nvSpPr>
        <p:spPr>
          <a:xfrm>
            <a:off x="958363" y="4628070"/>
            <a:ext cx="4886677" cy="546096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Frame 10">
            <a:extLst>
              <a:ext uri="{FF2B5EF4-FFF2-40B4-BE49-F238E27FC236}">
                <a16:creationId xmlns:a16="http://schemas.microsoft.com/office/drawing/2014/main" id="{5471DBC4-FF95-478F-9722-FF202E9F730D}"/>
              </a:ext>
            </a:extLst>
          </p:cNvPr>
          <p:cNvSpPr/>
          <p:nvPr/>
        </p:nvSpPr>
        <p:spPr>
          <a:xfrm>
            <a:off x="6346962" y="4768093"/>
            <a:ext cx="4886677" cy="546096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27539" y="245348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Regulation at loan-deposit ratio  </a:t>
            </a:r>
            <a:endParaRPr lang="ko-KR" altLang="en-US" sz="32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5B8C15A-8AFA-4168-AEA6-6D69221D68E9}"/>
              </a:ext>
            </a:extLst>
          </p:cNvPr>
          <p:cNvSpPr txBox="1">
            <a:spLocks/>
          </p:cNvSpPr>
          <p:nvPr/>
        </p:nvSpPr>
        <p:spPr>
          <a:xfrm>
            <a:off x="894167" y="1118712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Respond by increasing lending interest rate</a:t>
            </a:r>
            <a:endParaRPr lang="ko-KR" altLang="en-US" sz="2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584691B-F523-4363-8BF2-D2FF6BAD2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480747"/>
              </p:ext>
            </p:extLst>
          </p:nvPr>
        </p:nvGraphicFramePr>
        <p:xfrm>
          <a:off x="498231" y="1631049"/>
          <a:ext cx="5353050" cy="4239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67199B3-3C76-4F6A-8F2F-D833EAAF6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241066"/>
              </p:ext>
            </p:extLst>
          </p:nvPr>
        </p:nvGraphicFramePr>
        <p:xfrm>
          <a:off x="5965581" y="1692807"/>
          <a:ext cx="5353050" cy="411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부제목 2">
            <a:extLst>
              <a:ext uri="{FF2B5EF4-FFF2-40B4-BE49-F238E27FC236}">
                <a16:creationId xmlns:a16="http://schemas.microsoft.com/office/drawing/2014/main" id="{904D8C34-7CAE-41F6-AA8C-F4FC2CFE2F65}"/>
              </a:ext>
            </a:extLst>
          </p:cNvPr>
          <p:cNvSpPr txBox="1">
            <a:spLocks/>
          </p:cNvSpPr>
          <p:nvPr/>
        </p:nvSpPr>
        <p:spPr>
          <a:xfrm>
            <a:off x="144717" y="6245727"/>
            <a:ext cx="5568461" cy="31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/>
              <a:t>Sources : The Korean Federation of Banks (</a:t>
            </a:r>
            <a:r>
              <a:rPr lang="ko-KR" altLang="en-US" sz="1600" i="1" dirty="0"/>
              <a:t>은행연합회</a:t>
            </a:r>
            <a:r>
              <a:rPr lang="en-US" altLang="ko-K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17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362624F5-82D6-4B2F-99F8-5C9CE893E4FD}"/>
              </a:ext>
            </a:extLst>
          </p:cNvPr>
          <p:cNvSpPr txBox="1">
            <a:spLocks/>
          </p:cNvSpPr>
          <p:nvPr/>
        </p:nvSpPr>
        <p:spPr>
          <a:xfrm>
            <a:off x="527539" y="1446164"/>
            <a:ext cx="111662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E64E2F5-9A5C-41C9-A81D-77BE50505F00}"/>
              </a:ext>
            </a:extLst>
          </p:cNvPr>
          <p:cNvSpPr txBox="1">
            <a:spLocks/>
          </p:cNvSpPr>
          <p:nvPr/>
        </p:nvSpPr>
        <p:spPr>
          <a:xfrm>
            <a:off x="5081784" y="328657"/>
            <a:ext cx="6365630" cy="63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FD7D9F-38D4-429F-BE23-CFAD38171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9100" y="1428750"/>
            <a:ext cx="3733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9047565-305E-4E97-B4BF-360F3E23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143827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5B8C15A-8AFA-4168-AEA6-6D69221D68E9}"/>
              </a:ext>
            </a:extLst>
          </p:cNvPr>
          <p:cNvSpPr txBox="1">
            <a:spLocks/>
          </p:cNvSpPr>
          <p:nvPr/>
        </p:nvSpPr>
        <p:spPr>
          <a:xfrm>
            <a:off x="1459671" y="3733027"/>
            <a:ext cx="9442108" cy="120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/>
              <a:t>Should look more at the impact of October’s rate cut</a:t>
            </a:r>
          </a:p>
          <a:p>
            <a:pPr algn="just"/>
            <a:r>
              <a:rPr lang="en-US" altLang="ko-KR" sz="2800" dirty="0"/>
              <a:t>Keeping an eye on the situation between US and China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47662-ED81-403F-9324-A91154F85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88" y="1124301"/>
            <a:ext cx="4231741" cy="2453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208ED1-9364-4994-9879-25F502496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39" y="1119914"/>
            <a:ext cx="4143639" cy="2457710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231689DD-6A06-433E-928D-1754465822DB}"/>
              </a:ext>
            </a:extLst>
          </p:cNvPr>
          <p:cNvSpPr txBox="1">
            <a:spLocks/>
          </p:cNvSpPr>
          <p:nvPr/>
        </p:nvSpPr>
        <p:spPr>
          <a:xfrm>
            <a:off x="1290221" y="5322983"/>
            <a:ext cx="9442108" cy="120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/>
              <a:t>Freeze the base interest rate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1074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278</Words>
  <Application>Microsoft Office PowerPoint</Application>
  <PresentationFormat>와이드스크린</PresentationFormat>
  <Paragraphs>48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23</cp:revision>
  <dcterms:created xsi:type="dcterms:W3CDTF">2019-12-09T07:13:28Z</dcterms:created>
  <dcterms:modified xsi:type="dcterms:W3CDTF">2019-12-13T02:12:55Z</dcterms:modified>
</cp:coreProperties>
</file>