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0"/>
  </p:notesMasterIdLst>
  <p:sldIdLst>
    <p:sldId id="256" r:id="rId2"/>
    <p:sldId id="577" r:id="rId3"/>
    <p:sldId id="593" r:id="rId4"/>
    <p:sldId id="592" r:id="rId5"/>
    <p:sldId id="595" r:id="rId6"/>
    <p:sldId id="591" r:id="rId7"/>
    <p:sldId id="578" r:id="rId8"/>
    <p:sldId id="594" r:id="rId9"/>
    <p:sldId id="596" r:id="rId10"/>
    <p:sldId id="599" r:id="rId11"/>
    <p:sldId id="600" r:id="rId12"/>
    <p:sldId id="601" r:id="rId13"/>
    <p:sldId id="583" r:id="rId14"/>
    <p:sldId id="613" r:id="rId15"/>
    <p:sldId id="581" r:id="rId16"/>
    <p:sldId id="597" r:id="rId17"/>
    <p:sldId id="598" r:id="rId18"/>
    <p:sldId id="602" r:id="rId19"/>
    <p:sldId id="584" r:id="rId20"/>
    <p:sldId id="300" r:id="rId21"/>
    <p:sldId id="418" r:id="rId22"/>
    <p:sldId id="491" r:id="rId23"/>
    <p:sldId id="445" r:id="rId24"/>
    <p:sldId id="585" r:id="rId25"/>
    <p:sldId id="586" r:id="rId26"/>
    <p:sldId id="587" r:id="rId27"/>
    <p:sldId id="444" r:id="rId28"/>
    <p:sldId id="421" r:id="rId29"/>
    <p:sldId id="608" r:id="rId30"/>
    <p:sldId id="446" r:id="rId31"/>
    <p:sldId id="492" r:id="rId32"/>
    <p:sldId id="422" r:id="rId33"/>
    <p:sldId id="449" r:id="rId34"/>
    <p:sldId id="450" r:id="rId35"/>
    <p:sldId id="451" r:id="rId36"/>
    <p:sldId id="493" r:id="rId37"/>
    <p:sldId id="423" r:id="rId38"/>
    <p:sldId id="452" r:id="rId39"/>
    <p:sldId id="453" r:id="rId40"/>
    <p:sldId id="454" r:id="rId41"/>
    <p:sldId id="455" r:id="rId42"/>
    <p:sldId id="424" r:id="rId43"/>
    <p:sldId id="458" r:id="rId44"/>
    <p:sldId id="459" r:id="rId45"/>
    <p:sldId id="460" r:id="rId46"/>
    <p:sldId id="461" r:id="rId47"/>
    <p:sldId id="426" r:id="rId48"/>
    <p:sldId id="462" r:id="rId49"/>
    <p:sldId id="427" r:id="rId50"/>
    <p:sldId id="463" r:id="rId51"/>
    <p:sldId id="609" r:id="rId52"/>
    <p:sldId id="603" r:id="rId53"/>
    <p:sldId id="612" r:id="rId54"/>
    <p:sldId id="429" r:id="rId55"/>
    <p:sldId id="610" r:id="rId56"/>
    <p:sldId id="465" r:id="rId57"/>
    <p:sldId id="466" r:id="rId58"/>
    <p:sldId id="467" r:id="rId59"/>
    <p:sldId id="468" r:id="rId60"/>
    <p:sldId id="431" r:id="rId61"/>
    <p:sldId id="432" r:id="rId62"/>
    <p:sldId id="433" r:id="rId63"/>
    <p:sldId id="495" r:id="rId64"/>
    <p:sldId id="611" r:id="rId65"/>
    <p:sldId id="605" r:id="rId66"/>
    <p:sldId id="606" r:id="rId67"/>
    <p:sldId id="607" r:id="rId68"/>
    <p:sldId id="546" r:id="rId69"/>
    <p:sldId id="547" r:id="rId70"/>
    <p:sldId id="559" r:id="rId71"/>
    <p:sldId id="548" r:id="rId72"/>
    <p:sldId id="549" r:id="rId73"/>
    <p:sldId id="550" r:id="rId74"/>
    <p:sldId id="551" r:id="rId75"/>
    <p:sldId id="552" r:id="rId76"/>
    <p:sldId id="560" r:id="rId77"/>
    <p:sldId id="553" r:id="rId78"/>
    <p:sldId id="561" r:id="rId79"/>
    <p:sldId id="554" r:id="rId80"/>
    <p:sldId id="496" r:id="rId81"/>
    <p:sldId id="497" r:id="rId82"/>
    <p:sldId id="498" r:id="rId83"/>
    <p:sldId id="499" r:id="rId84"/>
    <p:sldId id="500" r:id="rId85"/>
    <p:sldId id="501" r:id="rId86"/>
    <p:sldId id="502" r:id="rId87"/>
    <p:sldId id="503" r:id="rId88"/>
    <p:sldId id="504" r:id="rId89"/>
    <p:sldId id="508" r:id="rId90"/>
    <p:sldId id="505" r:id="rId91"/>
    <p:sldId id="507" r:id="rId92"/>
    <p:sldId id="434" r:id="rId93"/>
    <p:sldId id="469" r:id="rId94"/>
    <p:sldId id="556" r:id="rId95"/>
    <p:sldId id="557" r:id="rId96"/>
    <p:sldId id="558" r:id="rId97"/>
    <p:sldId id="571" r:id="rId98"/>
    <p:sldId id="417" r:id="rId9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7564" autoAdjust="0"/>
  </p:normalViewPr>
  <p:slideViewPr>
    <p:cSldViewPr>
      <p:cViewPr varScale="1">
        <p:scale>
          <a:sx n="74" d="100"/>
          <a:sy n="74" d="100"/>
        </p:scale>
        <p:origin x="72" y="90"/>
      </p:cViewPr>
      <p:guideLst>
        <p:guide orient="horz" pos="2160"/>
        <p:guide pos="2880"/>
      </p:guideLst>
    </p:cSldViewPr>
  </p:slideViewPr>
  <p:outlineViewPr>
    <p:cViewPr>
      <p:scale>
        <a:sx n="33" d="100"/>
        <a:sy n="33" d="100"/>
      </p:scale>
      <p:origin x="0" y="29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DC98EB-0621-4336-A180-5B8050A7ABBB}" type="datetimeFigureOut">
              <a:rPr lang="ko-KR" altLang="en-US" smtClean="0"/>
              <a:pPr/>
              <a:t>2019-09-17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97C20-3278-48A1-983C-6AF640DBA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본 교재 제 </a:t>
            </a:r>
            <a:r>
              <a:rPr lang="en-US" altLang="ko-KR" dirty="0"/>
              <a:t>3</a:t>
            </a:r>
            <a:r>
              <a:rPr lang="ko-KR" altLang="en-US" dirty="0"/>
              <a:t>장 참고 </a:t>
            </a:r>
            <a:r>
              <a:rPr lang="en-US" altLang="ko-KR" dirty="0"/>
              <a:t>(</a:t>
            </a:r>
            <a:r>
              <a:rPr lang="ko-KR" altLang="en-US" dirty="0"/>
              <a:t>생산 요소</a:t>
            </a:r>
            <a:r>
              <a:rPr lang="en-US" altLang="ko-KR" dirty="0"/>
              <a:t>, </a:t>
            </a:r>
            <a:r>
              <a:rPr lang="ko-KR" altLang="en-US" dirty="0"/>
              <a:t>생산 함수</a:t>
            </a:r>
            <a:r>
              <a:rPr lang="en-US" altLang="ko-KR" dirty="0"/>
              <a:t>)</a:t>
            </a:r>
          </a:p>
          <a:p>
            <a:r>
              <a:rPr lang="en-US" altLang="ko-KR" dirty="0"/>
              <a:t>GDP – </a:t>
            </a:r>
            <a:r>
              <a:rPr lang="ko-KR" altLang="en-US" dirty="0"/>
              <a:t>제 </a:t>
            </a:r>
            <a:r>
              <a:rPr lang="en-US" altLang="ko-KR" dirty="0"/>
              <a:t>2</a:t>
            </a:r>
            <a:r>
              <a:rPr lang="ko-KR" altLang="en-US" dirty="0"/>
              <a:t>장 참고</a:t>
            </a:r>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a:t>
            </a:fld>
            <a:endParaRPr lang="ko-KR" altLang="en-US"/>
          </a:p>
        </p:txBody>
      </p:sp>
    </p:spTree>
    <p:extLst>
      <p:ext uri="{BB962C8B-B14F-4D97-AF65-F5344CB8AC3E}">
        <p14:creationId xmlns:p14="http://schemas.microsoft.com/office/powerpoint/2010/main" val="42783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11</a:t>
            </a:fld>
            <a:endParaRPr lang="ko-KR" altLang="en-US"/>
          </a:p>
        </p:txBody>
      </p:sp>
    </p:spTree>
    <p:extLst>
      <p:ext uri="{BB962C8B-B14F-4D97-AF65-F5344CB8AC3E}">
        <p14:creationId xmlns:p14="http://schemas.microsoft.com/office/powerpoint/2010/main" val="31747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production function gives the technological relation between quantities of physical inputs and quantities of output of goods.</a:t>
            </a:r>
          </a:p>
          <a:p>
            <a:pPr>
              <a:spcBef>
                <a:spcPts val="1500"/>
              </a:spcBef>
            </a:pPr>
            <a:endParaRPr lang="en-US" altLang="ko-KR" dirty="0"/>
          </a:p>
          <a:p>
            <a:pPr>
              <a:spcBef>
                <a:spcPts val="1500"/>
              </a:spcBef>
            </a:pPr>
            <a:r>
              <a:rPr lang="en-US" altLang="ko-KR" dirty="0"/>
              <a:t>One important purpose of the production function is to address allocative efficiency in the use of factor inputs in production and the resulting distribution of income to those factors, while abstracting away from the technological problems of achieving technical efficiency, as an engineer or professional manager might understand it. </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12</a:t>
            </a:fld>
            <a:endParaRPr lang="ko-KR" altLang="en-US"/>
          </a:p>
        </p:txBody>
      </p:sp>
    </p:spTree>
    <p:extLst>
      <p:ext uri="{BB962C8B-B14F-4D97-AF65-F5344CB8AC3E}">
        <p14:creationId xmlns:p14="http://schemas.microsoft.com/office/powerpoint/2010/main" val="75761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a:p>
          <a:p>
            <a:r>
              <a:rPr lang="en-US" altLang="ko-KR" dirty="0"/>
              <a:t>Homogeneous to degree 1 ? –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13</a:t>
            </a:fld>
            <a:endParaRPr lang="ko-KR" altLang="en-US"/>
          </a:p>
        </p:txBody>
      </p:sp>
    </p:spTree>
    <p:extLst>
      <p:ext uri="{BB962C8B-B14F-4D97-AF65-F5344CB8AC3E}">
        <p14:creationId xmlns:p14="http://schemas.microsoft.com/office/powerpoint/2010/main" val="223738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a:p>
          <a:p>
            <a:r>
              <a:rPr lang="en-US" altLang="ko-KR" dirty="0"/>
              <a:t>TFP is measured as the ratio of aggregate output (e.g., GDP) to aggregate inputs</a:t>
            </a:r>
          </a:p>
          <a:p>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14</a:t>
            </a:fld>
            <a:endParaRPr lang="ko-KR" altLang="en-US"/>
          </a:p>
        </p:txBody>
      </p:sp>
    </p:spTree>
    <p:extLst>
      <p:ext uri="{BB962C8B-B14F-4D97-AF65-F5344CB8AC3E}">
        <p14:creationId xmlns:p14="http://schemas.microsoft.com/office/powerpoint/2010/main" val="128221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x</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15</a:t>
            </a:fld>
            <a:endParaRPr lang="ko-KR" altLang="en-US"/>
          </a:p>
        </p:txBody>
      </p:sp>
    </p:spTree>
    <p:extLst>
      <p:ext uri="{BB962C8B-B14F-4D97-AF65-F5344CB8AC3E}">
        <p14:creationId xmlns:p14="http://schemas.microsoft.com/office/powerpoint/2010/main" val="20106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ko-KR" altLang="en-US" dirty="0"/>
              <a:t>기업이 아닌 한 산업의 단위로 </a:t>
            </a:r>
            <a:r>
              <a:rPr lang="en-US" altLang="ko-KR" dirty="0"/>
              <a:t>Production </a:t>
            </a:r>
            <a:r>
              <a:rPr lang="en-US" altLang="ko-KR" dirty="0" err="1"/>
              <a:t>func</a:t>
            </a:r>
            <a:r>
              <a:rPr lang="ko-KR" altLang="en-US" dirty="0"/>
              <a:t>을 다룸</a:t>
            </a:r>
            <a:endParaRPr lang="en-US" altLang="ko-KR" dirty="0"/>
          </a:p>
          <a:p>
            <a:pPr>
              <a:spcBef>
                <a:spcPts val="1500"/>
              </a:spcBef>
            </a:pPr>
            <a:r>
              <a:rPr lang="ko-KR" altLang="en-US" dirty="0"/>
              <a:t>산업에서 중간재끼리 어떻게 연관되어 있는지를 알아야</a:t>
            </a:r>
            <a:endParaRPr lang="en-US" altLang="ko-KR" dirty="0"/>
          </a:p>
          <a:p>
            <a:pPr>
              <a:spcBef>
                <a:spcPts val="1500"/>
              </a:spcBef>
            </a:pPr>
            <a:r>
              <a:rPr lang="en-US" altLang="ko-KR" dirty="0"/>
              <a:t>(Input – Output table </a:t>
            </a:r>
            <a:r>
              <a:rPr lang="ko-KR" altLang="en-US" dirty="0"/>
              <a:t>분석</a:t>
            </a:r>
            <a:r>
              <a:rPr lang="en-US" altLang="ko-KR" dirty="0"/>
              <a:t>) – </a:t>
            </a:r>
            <a:r>
              <a:rPr lang="ko-KR" altLang="en-US" dirty="0"/>
              <a:t>중간재 시장끼리 어떻게 엮여져 있는가</a:t>
            </a:r>
            <a:r>
              <a:rPr lang="en-US" altLang="ko-KR" dirty="0"/>
              <a:t>?</a:t>
            </a:r>
          </a:p>
          <a:p>
            <a:pPr>
              <a:spcBef>
                <a:spcPts val="1500"/>
              </a:spcBef>
            </a:pPr>
            <a:r>
              <a:rPr lang="ko-KR" altLang="en-US" dirty="0"/>
              <a:t>한국은행 경제통계시스템에 보면 </a:t>
            </a:r>
            <a:r>
              <a:rPr lang="en-US" altLang="ko-KR" dirty="0"/>
              <a:t>sample</a:t>
            </a:r>
            <a:r>
              <a:rPr lang="ko-KR" altLang="en-US" dirty="0"/>
              <a:t>이 </a:t>
            </a:r>
            <a:r>
              <a:rPr lang="ko-KR" altLang="en-US" dirty="0" err="1"/>
              <a:t>있뎅</a:t>
            </a:r>
            <a:endParaRPr lang="en-US" altLang="ko-KR" dirty="0"/>
          </a:p>
          <a:p>
            <a:pPr>
              <a:spcBef>
                <a:spcPts val="1500"/>
              </a:spcBef>
            </a:pPr>
            <a:endParaRPr lang="en-US" altLang="ko-KR" dirty="0"/>
          </a:p>
          <a:p>
            <a:pPr>
              <a:spcBef>
                <a:spcPts val="1500"/>
              </a:spcBef>
            </a:pPr>
            <a:endParaRPr lang="en-US" altLang="ko-KR" dirty="0"/>
          </a:p>
          <a:p>
            <a:pPr>
              <a:spcBef>
                <a:spcPts val="1500"/>
              </a:spcBef>
            </a:pPr>
            <a:r>
              <a:rPr lang="ko-KR" altLang="en-US" dirty="0"/>
              <a:t>중간재 </a:t>
            </a:r>
            <a:r>
              <a:rPr lang="en-US" altLang="ko-KR" dirty="0"/>
              <a:t>– </a:t>
            </a:r>
            <a:r>
              <a:rPr lang="ko-KR" altLang="en-US" dirty="0"/>
              <a:t>가공생산품 가운데 최종 소비자가 아니라 생산자가 생산과정에 투입물로 사용하는 재화</a:t>
            </a:r>
            <a:endParaRPr lang="en-US" altLang="ko-KR" dirty="0"/>
          </a:p>
          <a:p>
            <a:pPr>
              <a:spcBef>
                <a:spcPts val="1500"/>
              </a:spcBef>
            </a:pPr>
            <a:r>
              <a:rPr lang="ko-KR" altLang="en-US" dirty="0" err="1"/>
              <a:t>최종재</a:t>
            </a:r>
            <a:r>
              <a:rPr lang="ko-KR" altLang="en-US" dirty="0"/>
              <a:t> </a:t>
            </a:r>
            <a:r>
              <a:rPr lang="en-US" altLang="ko-KR" dirty="0"/>
              <a:t>– </a:t>
            </a:r>
            <a:r>
              <a:rPr lang="ko-KR" altLang="en-US" dirty="0"/>
              <a:t>재화의 생산은 몇 가지 생산 단계를 거쳐 이루어지는데</a:t>
            </a:r>
            <a:r>
              <a:rPr lang="en-US" altLang="ko-KR" dirty="0"/>
              <a:t>, </a:t>
            </a:r>
            <a:r>
              <a:rPr lang="ko-KR" altLang="en-US" dirty="0"/>
              <a:t>최종 생산 단계에 완성되어 최종 소비 단계에 있는 재화</a:t>
            </a: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16</a:t>
            </a:fld>
            <a:endParaRPr lang="ko-KR" altLang="en-US"/>
          </a:p>
        </p:txBody>
      </p:sp>
    </p:spTree>
    <p:extLst>
      <p:ext uri="{BB962C8B-B14F-4D97-AF65-F5344CB8AC3E}">
        <p14:creationId xmlns:p14="http://schemas.microsoft.com/office/powerpoint/2010/main" val="3854930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17</a:t>
            </a:fld>
            <a:endParaRPr lang="ko-KR" altLang="en-US"/>
          </a:p>
        </p:txBody>
      </p:sp>
    </p:spTree>
    <p:extLst>
      <p:ext uri="{BB962C8B-B14F-4D97-AF65-F5344CB8AC3E}">
        <p14:creationId xmlns:p14="http://schemas.microsoft.com/office/powerpoint/2010/main" val="173512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18</a:t>
            </a:fld>
            <a:endParaRPr lang="ko-KR" altLang="en-US"/>
          </a:p>
        </p:txBody>
      </p:sp>
    </p:spTree>
    <p:extLst>
      <p:ext uri="{BB962C8B-B14F-4D97-AF65-F5344CB8AC3E}">
        <p14:creationId xmlns:p14="http://schemas.microsoft.com/office/powerpoint/2010/main" val="264361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19</a:t>
            </a:fld>
            <a:endParaRPr lang="ko-KR" altLang="en-US"/>
          </a:p>
        </p:txBody>
      </p:sp>
    </p:spTree>
    <p:extLst>
      <p:ext uri="{BB962C8B-B14F-4D97-AF65-F5344CB8AC3E}">
        <p14:creationId xmlns:p14="http://schemas.microsoft.com/office/powerpoint/2010/main" val="3162285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let's talk about the GDP.</a:t>
            </a:r>
          </a:p>
          <a:p>
            <a:r>
              <a:rPr lang="en-US" altLang="ko-KR" sz="1200" kern="1200" dirty="0">
                <a:solidFill>
                  <a:schemeClr val="tx1"/>
                </a:solidFill>
                <a:latin typeface="+mn-lt"/>
                <a:ea typeface="+mn-ea"/>
                <a:cs typeface="+mn-cs"/>
              </a:rPr>
              <a:t>GDP is a abbreviation of Gross domestic product.</a:t>
            </a:r>
            <a:r>
              <a:rPr lang="en-US" altLang="ko-KR" dirty="0"/>
              <a:t> </a:t>
            </a:r>
          </a:p>
          <a:p>
            <a:pPr>
              <a:spcBef>
                <a:spcPts val="1500"/>
              </a:spcBef>
            </a:pPr>
            <a:endParaRPr lang="en-US" altLang="ko-KR" dirty="0"/>
          </a:p>
          <a:p>
            <a:pPr>
              <a:spcBef>
                <a:spcPts val="1500"/>
              </a:spcBef>
            </a:pPr>
            <a:r>
              <a:rPr lang="en-US" altLang="ko-KR" dirty="0"/>
              <a:t>Gross domestic product, or GDP, is often considered the best measure of how well the economy is performing.</a:t>
            </a:r>
          </a:p>
          <a:p>
            <a:pPr>
              <a:spcBef>
                <a:spcPts val="1500"/>
              </a:spcBef>
            </a:pPr>
            <a:endParaRPr lang="en-US" altLang="ko-KR" dirty="0"/>
          </a:p>
          <a:p>
            <a:pPr>
              <a:spcBef>
                <a:spcPts val="1500"/>
              </a:spcBef>
            </a:pPr>
            <a:r>
              <a:rPr lang="en-US" altLang="ko-KR" dirty="0"/>
              <a:t>what does GDP tell us about the economy?</a:t>
            </a:r>
          </a:p>
          <a:p>
            <a:pPr>
              <a:spcBef>
                <a:spcPts val="1500"/>
              </a:spcBef>
            </a:pPr>
            <a:r>
              <a:rPr lang="en-US" altLang="ko-KR" dirty="0"/>
              <a:t>GDP is the total income of everyone in the economy. </a:t>
            </a:r>
          </a:p>
          <a:p>
            <a:pPr>
              <a:spcBef>
                <a:spcPts val="1500"/>
              </a:spcBef>
            </a:pPr>
            <a:endParaRPr lang="en-US" altLang="ko-KR" dirty="0"/>
          </a:p>
          <a:p>
            <a:pPr>
              <a:spcBef>
                <a:spcPts val="1500"/>
              </a:spcBef>
            </a:pPr>
            <a:r>
              <a:rPr lang="en-US" altLang="ko-KR" dirty="0"/>
              <a:t>And, GDP is the total expenditure on the economy’s output of goods and services.</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20</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See what you consume today morning</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How can GDP measure both the economy’s income and its expenditure on output?</a:t>
            </a:r>
          </a:p>
          <a:p>
            <a:pPr>
              <a:spcBef>
                <a:spcPts val="1500"/>
              </a:spcBef>
            </a:pPr>
            <a:endParaRPr lang="en-US" altLang="ko-KR" dirty="0"/>
          </a:p>
          <a:p>
            <a:pPr>
              <a:spcBef>
                <a:spcPts val="1500"/>
              </a:spcBef>
            </a:pPr>
            <a:r>
              <a:rPr lang="en-US" altLang="ko-KR" dirty="0"/>
              <a:t>The reason is that these two quantities are really the same.</a:t>
            </a:r>
          </a:p>
          <a:p>
            <a:pPr>
              <a:spcBef>
                <a:spcPts val="1500"/>
              </a:spcBef>
            </a:pPr>
            <a:endParaRPr lang="en-US" altLang="ko-KR" dirty="0"/>
          </a:p>
          <a:p>
            <a:pPr>
              <a:spcBef>
                <a:spcPts val="1500"/>
              </a:spcBef>
            </a:pPr>
            <a:r>
              <a:rPr lang="en-US" altLang="ko-KR" dirty="0"/>
              <a:t>for the economy, as a whole, income must equal expenditure.</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21</a:t>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Think about that every transaction in our economy system always has a buyer and a seller,</a:t>
            </a:r>
          </a:p>
          <a:p>
            <a:pPr>
              <a:spcBef>
                <a:spcPts val="1500"/>
              </a:spcBef>
            </a:pPr>
            <a:endParaRPr lang="en-US" altLang="ko-KR" dirty="0"/>
          </a:p>
          <a:p>
            <a:pPr>
              <a:spcBef>
                <a:spcPts val="1500"/>
              </a:spcBef>
            </a:pPr>
            <a:r>
              <a:rPr lang="en-US" altLang="ko-KR" dirty="0"/>
              <a:t>every single ₩ of expenditure by a buyer must become income to a seller. </a:t>
            </a:r>
          </a:p>
          <a:p>
            <a:pPr>
              <a:spcBef>
                <a:spcPts val="1500"/>
              </a:spcBef>
            </a:pPr>
            <a:endParaRPr lang="en-US" altLang="ko-KR" dirty="0"/>
          </a:p>
          <a:p>
            <a:pPr>
              <a:spcBef>
                <a:spcPts val="1500"/>
              </a:spcBef>
            </a:pPr>
            <a:r>
              <a:rPr lang="en-US" altLang="ko-KR" dirty="0"/>
              <a:t>When you buy</a:t>
            </a:r>
            <a:r>
              <a:rPr lang="en-US" altLang="ko-KR" baseline="0" dirty="0"/>
              <a:t> your friend’s book for a 1000 won, your expenditure of 1000 won becomes to your friend’s income.</a:t>
            </a:r>
          </a:p>
          <a:p>
            <a:pPr>
              <a:spcBef>
                <a:spcPts val="1500"/>
              </a:spcBef>
            </a:pPr>
            <a:endParaRPr lang="en-US" altLang="ko-KR" dirty="0"/>
          </a:p>
          <a:p>
            <a:pPr>
              <a:spcBef>
                <a:spcPts val="1500"/>
              </a:spcBef>
            </a:pPr>
            <a:r>
              <a:rPr lang="en-US" altLang="ko-KR" dirty="0"/>
              <a:t>It</a:t>
            </a:r>
            <a:r>
              <a:rPr lang="en-US" altLang="ko-KR" baseline="0" dirty="0"/>
              <a:t> is same </a:t>
            </a:r>
            <a:r>
              <a:rPr lang="en-US" altLang="ko-KR" dirty="0"/>
              <a:t>whether we are adding up all income or all expenditure.</a:t>
            </a:r>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22</a:t>
            </a:fld>
            <a:endParaRPr lang="ko-KR" altLang="en-US"/>
          </a:p>
        </p:txBody>
      </p:sp>
    </p:spTree>
    <p:extLst>
      <p:ext uri="{BB962C8B-B14F-4D97-AF65-F5344CB8AC3E}">
        <p14:creationId xmlns:p14="http://schemas.microsoft.com/office/powerpoint/2010/main" val="452516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pPr>
              <a:spcBef>
                <a:spcPts val="1500"/>
              </a:spcBef>
            </a:pPr>
            <a:endParaRPr lang="en-US" altLang="ko-KR" dirty="0"/>
          </a:p>
          <a:p>
            <a:pPr>
              <a:spcBef>
                <a:spcPts val="1500"/>
              </a:spcBef>
            </a:pPr>
            <a:r>
              <a:rPr lang="en-US" altLang="ko-KR" dirty="0"/>
              <a:t>For example, suppose that a firm produces and sells one more ramen</a:t>
            </a:r>
            <a:r>
              <a:rPr lang="en-US" altLang="ko-KR" baseline="0" dirty="0"/>
              <a:t> noodle</a:t>
            </a:r>
            <a:r>
              <a:rPr lang="en-US" altLang="ko-KR" dirty="0"/>
              <a:t> to a household. </a:t>
            </a:r>
          </a:p>
          <a:p>
            <a:pPr>
              <a:spcBef>
                <a:spcPts val="1500"/>
              </a:spcBef>
            </a:pPr>
            <a:endParaRPr lang="en-US" altLang="ko-KR" dirty="0"/>
          </a:p>
          <a:p>
            <a:pPr>
              <a:spcBef>
                <a:spcPts val="1500"/>
              </a:spcBef>
            </a:pPr>
            <a:r>
              <a:rPr lang="en-US" altLang="ko-KR" dirty="0"/>
              <a:t>Clearly this transaction raises total expenditure on the ramen, but it also has an equal effect on total income.</a:t>
            </a:r>
          </a:p>
          <a:p>
            <a:pPr>
              <a:spcBef>
                <a:spcPts val="1500"/>
              </a:spcBef>
            </a:pPr>
            <a:endParaRPr lang="en-US" altLang="ko-KR" dirty="0"/>
          </a:p>
          <a:p>
            <a:pPr>
              <a:spcBef>
                <a:spcPts val="1500"/>
              </a:spcBef>
            </a:pPr>
            <a:r>
              <a:rPr lang="en-US" altLang="ko-KR" dirty="0"/>
              <a:t>If the firm produces the extra product without hiring any more labor, </a:t>
            </a:r>
          </a:p>
          <a:p>
            <a:pPr>
              <a:spcBef>
                <a:spcPts val="1500"/>
              </a:spcBef>
            </a:pPr>
            <a:endParaRPr lang="en-US" altLang="ko-KR" dirty="0"/>
          </a:p>
          <a:p>
            <a:pPr>
              <a:spcBef>
                <a:spcPts val="1500"/>
              </a:spcBef>
            </a:pPr>
            <a:r>
              <a:rPr lang="en-US" altLang="ko-KR" dirty="0"/>
              <a:t>then profit increases. </a:t>
            </a:r>
          </a:p>
          <a:p>
            <a:pPr>
              <a:spcBef>
                <a:spcPts val="1500"/>
              </a:spcBef>
            </a:pPr>
            <a:endParaRPr lang="en-US" altLang="ko-KR" dirty="0"/>
          </a:p>
          <a:p>
            <a:pPr>
              <a:spcBef>
                <a:spcPts val="1500"/>
              </a:spcBef>
            </a:pPr>
            <a:r>
              <a:rPr lang="en-US" altLang="ko-KR" dirty="0"/>
              <a:t>If the firm produces the ramen</a:t>
            </a:r>
            <a:r>
              <a:rPr lang="en-US" altLang="ko-KR" baseline="0" dirty="0"/>
              <a:t> </a:t>
            </a:r>
            <a:r>
              <a:rPr lang="en-US" altLang="ko-KR" dirty="0"/>
              <a:t>by hiring more labor, then wages increase. </a:t>
            </a:r>
          </a:p>
          <a:p>
            <a:pPr>
              <a:spcBef>
                <a:spcPts val="1500"/>
              </a:spcBef>
            </a:pPr>
            <a:endParaRPr lang="en-US" altLang="ko-KR" dirty="0"/>
          </a:p>
          <a:p>
            <a:pPr>
              <a:spcBef>
                <a:spcPts val="1500"/>
              </a:spcBef>
            </a:pPr>
            <a:r>
              <a:rPr lang="en-US" altLang="ko-KR" dirty="0"/>
              <a:t>In both cases, expenditure and income would be increase equally.</a:t>
            </a:r>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23</a:t>
            </a:fld>
            <a:endParaRPr lang="ko-KR" altLang="en-US"/>
          </a:p>
        </p:txBody>
      </p:sp>
    </p:spTree>
    <p:extLst>
      <p:ext uri="{BB962C8B-B14F-4D97-AF65-F5344CB8AC3E}">
        <p14:creationId xmlns:p14="http://schemas.microsoft.com/office/powerpoint/2010/main" val="2690852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3</a:t>
            </a:r>
            <a:r>
              <a:rPr lang="ko-KR" altLang="en-US" dirty="0"/>
              <a:t>가지 접근법 중 하나씩 접근해보자</a:t>
            </a: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24</a:t>
            </a:fld>
            <a:endParaRPr lang="ko-KR" altLang="en-US"/>
          </a:p>
        </p:txBody>
      </p:sp>
    </p:spTree>
    <p:extLst>
      <p:ext uri="{BB962C8B-B14F-4D97-AF65-F5344CB8AC3E}">
        <p14:creationId xmlns:p14="http://schemas.microsoft.com/office/powerpoint/2010/main" val="2564250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x</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25</a:t>
            </a:fld>
            <a:endParaRPr lang="ko-KR" altLang="en-US"/>
          </a:p>
        </p:txBody>
      </p:sp>
    </p:spTree>
    <p:extLst>
      <p:ext uri="{BB962C8B-B14F-4D97-AF65-F5344CB8AC3E}">
        <p14:creationId xmlns:p14="http://schemas.microsoft.com/office/powerpoint/2010/main" val="513856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x</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26</a:t>
            </a:fld>
            <a:endParaRPr lang="ko-KR" altLang="en-US"/>
          </a:p>
        </p:txBody>
      </p:sp>
    </p:spTree>
    <p:extLst>
      <p:ext uri="{BB962C8B-B14F-4D97-AF65-F5344CB8AC3E}">
        <p14:creationId xmlns:p14="http://schemas.microsoft.com/office/powerpoint/2010/main" val="1615109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pPr>
              <a:spcBef>
                <a:spcPts val="1500"/>
              </a:spcBef>
            </a:pPr>
            <a:endParaRPr lang="en-US" altLang="ko-KR" dirty="0"/>
          </a:p>
          <a:p>
            <a:pPr>
              <a:spcBef>
                <a:spcPts val="1500"/>
              </a:spcBef>
            </a:pPr>
            <a:r>
              <a:rPr lang="en-US" altLang="ko-KR" dirty="0"/>
              <a:t> </a:t>
            </a:r>
          </a:p>
          <a:p>
            <a:pPr>
              <a:spcBef>
                <a:spcPts val="1500"/>
              </a:spcBef>
            </a:pPr>
            <a:r>
              <a:rPr lang="en-US" altLang="ko-KR" dirty="0"/>
              <a:t>If we think</a:t>
            </a:r>
            <a:r>
              <a:rPr lang="en-US" altLang="ko-KR" baseline="0" dirty="0"/>
              <a:t> conversely, it has the same logic</a:t>
            </a:r>
            <a:endParaRPr lang="en-US" altLang="ko-KR" dirty="0"/>
          </a:p>
          <a:p>
            <a:pPr>
              <a:spcBef>
                <a:spcPts val="1500"/>
              </a:spcBef>
            </a:pPr>
            <a:endParaRPr lang="en-US" altLang="ko-KR" dirty="0"/>
          </a:p>
          <a:p>
            <a:pPr>
              <a:spcBef>
                <a:spcPts val="1500"/>
              </a:spcBef>
            </a:pPr>
            <a:r>
              <a:rPr lang="en-US" altLang="ko-KR" dirty="0"/>
              <a:t>households earn their income by the wages and their investments. ***</a:t>
            </a:r>
          </a:p>
          <a:p>
            <a:pPr>
              <a:spcBef>
                <a:spcPts val="1500"/>
              </a:spcBef>
            </a:pPr>
            <a:r>
              <a:rPr lang="en-US" altLang="ko-KR" dirty="0"/>
              <a:t>households buy goods and services ***</a:t>
            </a:r>
          </a:p>
          <a:p>
            <a:pPr marL="0" marR="0" indent="0" algn="l" defTabSz="914400" rtl="0" eaLnBrk="1" fontAlgn="auto" latinLnBrk="1" hangingPunct="1">
              <a:lnSpc>
                <a:spcPct val="100000"/>
              </a:lnSpc>
              <a:spcBef>
                <a:spcPts val="1500"/>
              </a:spcBef>
              <a:spcAft>
                <a:spcPts val="0"/>
              </a:spcAft>
              <a:buClrTx/>
              <a:buSzTx/>
              <a:buFontTx/>
              <a:buNone/>
              <a:tabLst/>
              <a:defRPr/>
            </a:pPr>
            <a:r>
              <a:rPr lang="en-US" altLang="ko-KR" dirty="0"/>
              <a:t>And it’ll be business sector’s revenue. ***</a:t>
            </a:r>
          </a:p>
          <a:p>
            <a:pPr marL="0" marR="0" indent="0" algn="l" defTabSz="914400" rtl="0" eaLnBrk="1" fontAlgn="auto" latinLnBrk="1" hangingPunct="1">
              <a:lnSpc>
                <a:spcPct val="100000"/>
              </a:lnSpc>
              <a:spcBef>
                <a:spcPts val="1500"/>
              </a:spcBef>
              <a:spcAft>
                <a:spcPts val="0"/>
              </a:spcAft>
              <a:buClrTx/>
              <a:buSzTx/>
              <a:buFontTx/>
              <a:buNone/>
              <a:tabLst/>
              <a:defRPr/>
            </a:pPr>
            <a:endParaRPr lang="en-US" altLang="ko-KR" dirty="0"/>
          </a:p>
          <a:p>
            <a:pPr marL="0" marR="0" indent="0" algn="l" defTabSz="914400" rtl="0" eaLnBrk="1" fontAlgn="auto" latinLnBrk="1" hangingPunct="1">
              <a:lnSpc>
                <a:spcPct val="100000"/>
              </a:lnSpc>
              <a:spcBef>
                <a:spcPts val="1500"/>
              </a:spcBef>
              <a:spcAft>
                <a:spcPts val="0"/>
              </a:spcAft>
              <a:buClrTx/>
              <a:buSzTx/>
              <a:buFontTx/>
              <a:buNone/>
              <a:tabLst/>
              <a:defRPr/>
            </a:pPr>
            <a:endParaRPr lang="en-US" altLang="ko-KR" dirty="0"/>
          </a:p>
          <a:p>
            <a:pPr>
              <a:spcBef>
                <a:spcPts val="1500"/>
              </a:spcBef>
            </a:pPr>
            <a:r>
              <a:rPr lang="en-US" altLang="ko-KR" dirty="0"/>
              <a:t>The products are made by businesses. ***</a:t>
            </a:r>
          </a:p>
          <a:p>
            <a:pPr>
              <a:spcBef>
                <a:spcPts val="1500"/>
              </a:spcBef>
            </a:pPr>
            <a:r>
              <a:rPr lang="en-US" altLang="ko-KR" dirty="0"/>
              <a:t>And they need workers and capital ***</a:t>
            </a:r>
          </a:p>
          <a:p>
            <a:pPr>
              <a:spcBef>
                <a:spcPts val="1500"/>
              </a:spcBef>
            </a:pPr>
            <a:r>
              <a:rPr lang="en-US" altLang="ko-KR" dirty="0"/>
              <a:t>So they pay for it ***</a:t>
            </a:r>
          </a:p>
          <a:p>
            <a:pPr>
              <a:spcBef>
                <a:spcPts val="1500"/>
              </a:spcBef>
            </a:pPr>
            <a:r>
              <a:rPr lang="en-US" altLang="ko-KR" dirty="0"/>
              <a:t>Households supply</a:t>
            </a:r>
            <a:r>
              <a:rPr lang="en-US" altLang="ko-KR" baseline="0" dirty="0"/>
              <a:t> those. ***</a:t>
            </a:r>
            <a:endParaRPr lang="en-US" altLang="ko-KR" dirty="0"/>
          </a:p>
          <a:p>
            <a:pPr>
              <a:spcBef>
                <a:spcPts val="1500"/>
              </a:spcBef>
            </a:pPr>
            <a:r>
              <a:rPr lang="en-US" altLang="ko-KR" dirty="0"/>
              <a:t>It becomes household’s income ***</a:t>
            </a:r>
          </a:p>
          <a:p>
            <a:pPr>
              <a:spcBef>
                <a:spcPts val="1500"/>
              </a:spcBef>
            </a:pPr>
            <a:endParaRPr lang="en-US" altLang="ko-KR" dirty="0"/>
          </a:p>
          <a:p>
            <a:pPr>
              <a:spcBef>
                <a:spcPts val="1500"/>
              </a:spcBef>
            </a:pPr>
            <a:endParaRPr lang="en-US" altLang="ko-KR" dirty="0"/>
          </a:p>
          <a:p>
            <a:pPr>
              <a:spcBef>
                <a:spcPts val="1500"/>
              </a:spcBef>
            </a:pPr>
            <a:r>
              <a:rPr lang="en-US" altLang="ko-KR" dirty="0"/>
              <a:t> We can compute with it in two ways. </a:t>
            </a:r>
          </a:p>
          <a:p>
            <a:pPr>
              <a:spcBef>
                <a:spcPts val="1500"/>
              </a:spcBef>
            </a:pPr>
            <a:r>
              <a:rPr lang="en-US" altLang="ko-KR" dirty="0"/>
              <a:t>We can measure</a:t>
            </a:r>
            <a:r>
              <a:rPr lang="en-US" altLang="ko-KR" baseline="0" dirty="0"/>
              <a:t> the total income, </a:t>
            </a:r>
            <a:r>
              <a:rPr lang="en-US" altLang="ko-KR" dirty="0"/>
              <a:t>which equals the sum of wages and profit.</a:t>
            </a:r>
          </a:p>
          <a:p>
            <a:pPr>
              <a:spcBef>
                <a:spcPts val="1500"/>
              </a:spcBef>
            </a:pPr>
            <a:endParaRPr lang="en-US" altLang="ko-KR" dirty="0"/>
          </a:p>
          <a:p>
            <a:pPr>
              <a:spcBef>
                <a:spcPts val="1500"/>
              </a:spcBef>
            </a:pPr>
            <a:endParaRPr lang="en-US" altLang="ko-KR" dirty="0"/>
          </a:p>
          <a:p>
            <a:pPr>
              <a:spcBef>
                <a:spcPts val="1500"/>
              </a:spcBef>
            </a:pPr>
            <a:r>
              <a:rPr lang="en-US" altLang="ko-KR" dirty="0"/>
              <a:t> or we can measure the total expenditure on all goods. ***</a:t>
            </a:r>
          </a:p>
          <a:p>
            <a:pPr>
              <a:spcBef>
                <a:spcPts val="1500"/>
              </a:spcBef>
            </a:pPr>
            <a:r>
              <a:rPr lang="en-US" altLang="ko-KR" dirty="0"/>
              <a:t> </a:t>
            </a:r>
          </a:p>
          <a:p>
            <a:pPr>
              <a:spcBef>
                <a:spcPts val="1500"/>
              </a:spcBef>
            </a:pPr>
            <a:r>
              <a:rPr lang="en-US" altLang="ko-KR" dirty="0"/>
              <a:t>These two ways of computing GDP must be equal. </a:t>
            </a:r>
          </a:p>
          <a:p>
            <a:pPr>
              <a:spcBef>
                <a:spcPts val="1500"/>
              </a:spcBef>
            </a:pPr>
            <a:r>
              <a:rPr lang="en-US" altLang="ko-KR" dirty="0"/>
              <a:t>because, by the rules of accounting, the expenditure of buyers on products is income to the sellers of those products.</a:t>
            </a:r>
          </a:p>
          <a:p>
            <a:pPr>
              <a:spcBef>
                <a:spcPts val="1500"/>
              </a:spcBef>
            </a:pPr>
            <a:endParaRPr lang="en-US" altLang="ko-KR" dirty="0"/>
          </a:p>
          <a:p>
            <a:pPr>
              <a:spcBef>
                <a:spcPts val="1500"/>
              </a:spcBef>
            </a:pPr>
            <a:r>
              <a:rPr lang="en-US" altLang="ko-KR" dirty="0"/>
              <a:t>But, in</a:t>
            </a:r>
            <a:r>
              <a:rPr lang="en-US" altLang="ko-KR" baseline="0" dirty="0"/>
              <a:t> practice, there can be a little bit of statistical discrepancy.</a:t>
            </a: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27</a:t>
            </a:fld>
            <a:endParaRPr lang="ko-KR"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Let's be more precise about what GDP means.</a:t>
            </a:r>
          </a:p>
          <a:p>
            <a:pPr>
              <a:spcBef>
                <a:spcPts val="1500"/>
              </a:spcBef>
            </a:pPr>
            <a:r>
              <a:rPr lang="en-US" altLang="ko-KR" dirty="0"/>
              <a:t>precise definition of GDP is this.</a:t>
            </a:r>
          </a:p>
          <a:p>
            <a:pPr>
              <a:spcBef>
                <a:spcPts val="1500"/>
              </a:spcBef>
            </a:pPr>
            <a:endParaRPr lang="en-US" altLang="ko-KR" dirty="0"/>
          </a:p>
          <a:p>
            <a:pPr>
              <a:spcBef>
                <a:spcPts val="1500"/>
              </a:spcBef>
            </a:pPr>
            <a:endParaRPr lang="en-US" altLang="ko-KR" dirty="0"/>
          </a:p>
          <a:p>
            <a:pPr>
              <a:spcBef>
                <a:spcPts val="1500"/>
              </a:spcBef>
            </a:pPr>
            <a:r>
              <a:rPr lang="en-US" altLang="ko-KR" dirty="0"/>
              <a:t>Gross domestic product is the market value of all final goods and services produced within a country in a given period of time.</a:t>
            </a:r>
          </a:p>
          <a:p>
            <a:pPr>
              <a:spcBef>
                <a:spcPts val="1500"/>
              </a:spcBef>
            </a:pPr>
            <a:endParaRPr lang="en-US" altLang="ko-KR" dirty="0"/>
          </a:p>
          <a:p>
            <a:pPr>
              <a:spcBef>
                <a:spcPts val="1500"/>
              </a:spcBef>
            </a:pPr>
            <a:r>
              <a:rPr lang="en-US" altLang="ko-KR" dirty="0"/>
              <a:t>The definition itself might seem simple, but, there are a lot of important issues in its definition. </a:t>
            </a:r>
          </a:p>
          <a:p>
            <a:pPr>
              <a:spcBef>
                <a:spcPts val="1500"/>
              </a:spcBef>
            </a:pPr>
            <a:r>
              <a:rPr lang="en-US" altLang="ko-KR" dirty="0"/>
              <a:t>so we want to consider about its meaning more precisely.</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28</a:t>
            </a:fld>
            <a:endParaRPr lang="ko-KR"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29</a:t>
            </a:fld>
            <a:endParaRPr lang="ko-KR" altLang="en-US"/>
          </a:p>
        </p:txBody>
      </p:sp>
    </p:spTree>
    <p:extLst>
      <p:ext uri="{BB962C8B-B14F-4D97-AF65-F5344CB8AC3E}">
        <p14:creationId xmlns:p14="http://schemas.microsoft.com/office/powerpoint/2010/main" val="8073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GDP is the measurement for market value.</a:t>
            </a:r>
          </a:p>
          <a:p>
            <a:pPr>
              <a:spcBef>
                <a:spcPts val="1500"/>
              </a:spcBef>
            </a:pPr>
            <a:endParaRPr lang="en-US" altLang="ko-KR" dirty="0"/>
          </a:p>
          <a:p>
            <a:pPr>
              <a:spcBef>
                <a:spcPts val="1500"/>
              </a:spcBef>
            </a:pPr>
            <a:r>
              <a:rPr lang="en-US" altLang="ko-KR" dirty="0"/>
              <a:t>Macroeconomists</a:t>
            </a:r>
            <a:r>
              <a:rPr lang="en-US" altLang="ko-KR" baseline="0" dirty="0"/>
              <a:t> always </a:t>
            </a:r>
            <a:r>
              <a:rPr lang="en-US" altLang="ko-KR" dirty="0"/>
              <a:t>want to measure and monitor how much the economy produce.</a:t>
            </a:r>
          </a:p>
          <a:p>
            <a:pPr>
              <a:spcBef>
                <a:spcPts val="1500"/>
              </a:spcBef>
            </a:pPr>
            <a:endParaRPr lang="en-US" altLang="ko-KR" dirty="0"/>
          </a:p>
          <a:p>
            <a:pPr>
              <a:spcBef>
                <a:spcPts val="1500"/>
              </a:spcBef>
            </a:pPr>
            <a:r>
              <a:rPr lang="en-US" altLang="ko-KR" dirty="0"/>
              <a:t>Because the volume</a:t>
            </a:r>
            <a:r>
              <a:rPr lang="en-US" altLang="ko-KR" baseline="0" dirty="0"/>
              <a:t> of the entire economy tell us a lot of things.</a:t>
            </a:r>
            <a:endParaRPr lang="en-US" altLang="ko-KR" dirty="0"/>
          </a:p>
          <a:p>
            <a:pPr>
              <a:spcBef>
                <a:spcPts val="1500"/>
              </a:spcBef>
            </a:pPr>
            <a:endParaRPr lang="en-US" altLang="ko-KR" dirty="0"/>
          </a:p>
          <a:p>
            <a:pPr>
              <a:spcBef>
                <a:spcPts val="1500"/>
              </a:spcBef>
            </a:pPr>
            <a:r>
              <a:rPr lang="en-US" altLang="ko-KR" dirty="0"/>
              <a:t>to measure that, what should we do?</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30</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In traditional economy system, the distant between production and consumption was close.</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a:t>
            </a:fld>
            <a:endParaRPr lang="ko-KR" altLang="en-US"/>
          </a:p>
        </p:txBody>
      </p:sp>
    </p:spTree>
    <p:extLst>
      <p:ext uri="{BB962C8B-B14F-4D97-AF65-F5344CB8AC3E}">
        <p14:creationId xmlns:p14="http://schemas.microsoft.com/office/powerpoint/2010/main" val="630559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Macroeconomists always want to measure and monitor how much the economy produce.</a:t>
            </a:r>
          </a:p>
          <a:p>
            <a:pPr>
              <a:spcBef>
                <a:spcPts val="1500"/>
              </a:spcBef>
            </a:pPr>
            <a:endParaRPr lang="en-US" altLang="ko-KR" dirty="0"/>
          </a:p>
          <a:p>
            <a:pPr>
              <a:spcBef>
                <a:spcPts val="1500"/>
              </a:spcBef>
            </a:pPr>
            <a:r>
              <a:rPr lang="en-US" altLang="ko-KR" dirty="0"/>
              <a:t>Because the volume of the entire economy tell us a lot of things.</a:t>
            </a:r>
          </a:p>
          <a:p>
            <a:pPr>
              <a:spcBef>
                <a:spcPts val="1500"/>
              </a:spcBef>
            </a:pPr>
            <a:endParaRPr lang="en-US" altLang="ko-KR" dirty="0"/>
          </a:p>
          <a:p>
            <a:pPr>
              <a:spcBef>
                <a:spcPts val="1500"/>
              </a:spcBef>
            </a:pPr>
            <a:r>
              <a:rPr lang="en-US" altLang="ko-KR" dirty="0"/>
              <a:t>To measure that, what should we do? Should we count the number of all</a:t>
            </a:r>
            <a:r>
              <a:rPr lang="en-US" altLang="ko-KR" baseline="0" dirty="0"/>
              <a:t> products?</a:t>
            </a: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31</a:t>
            </a:fld>
            <a:endParaRPr lang="ko-KR"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if we try to count the quantity of goods produced within a certain period, how do we count the number?//</a:t>
            </a:r>
          </a:p>
          <a:p>
            <a:pPr>
              <a:spcBef>
                <a:spcPts val="1500"/>
              </a:spcBef>
            </a:pPr>
            <a:endParaRPr lang="en-US" altLang="ko-KR" dirty="0"/>
          </a:p>
          <a:p>
            <a:pPr>
              <a:spcBef>
                <a:spcPts val="1500"/>
              </a:spcBef>
            </a:pPr>
            <a:r>
              <a:rPr lang="en-US" altLang="ko-KR" dirty="0"/>
              <a:t>it might not be possible. at least, it might be inefficient.//</a:t>
            </a:r>
          </a:p>
          <a:p>
            <a:pPr>
              <a:spcBef>
                <a:spcPts val="1500"/>
              </a:spcBef>
            </a:pPr>
            <a:endParaRPr lang="en-US" altLang="ko-KR" dirty="0"/>
          </a:p>
          <a:p>
            <a:pPr>
              <a:spcBef>
                <a:spcPts val="1500"/>
              </a:spcBef>
            </a:pPr>
            <a:r>
              <a:rPr lang="en-US" altLang="ko-KR" dirty="0"/>
              <a:t>because there is a plenty of various products in the economy, which have different value and role.</a:t>
            </a:r>
          </a:p>
          <a:p>
            <a:pPr>
              <a:spcBef>
                <a:spcPts val="1500"/>
              </a:spcBef>
            </a:pPr>
            <a:r>
              <a:rPr lang="en-US" altLang="ko-KR" dirty="0"/>
              <a:t>we can't directly compare the number of potatoes and sport-cars.//</a:t>
            </a:r>
          </a:p>
          <a:p>
            <a:pPr>
              <a:spcBef>
                <a:spcPts val="1500"/>
              </a:spcBef>
            </a:pP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32</a:t>
            </a:fld>
            <a:endParaRPr lang="ko-KR"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Moreover, there is a kind of products which is not countable.//</a:t>
            </a:r>
          </a:p>
          <a:p>
            <a:pPr>
              <a:spcBef>
                <a:spcPts val="1500"/>
              </a:spcBef>
            </a:pPr>
            <a:endParaRPr lang="en-US" altLang="ko-KR" dirty="0"/>
          </a:p>
          <a:p>
            <a:pPr>
              <a:spcBef>
                <a:spcPts val="1500"/>
              </a:spcBef>
            </a:pPr>
            <a:r>
              <a:rPr lang="en-US" altLang="ko-KR" dirty="0"/>
              <a:t>for example, we can not count the number of how much a restaurant produce.//</a:t>
            </a:r>
          </a:p>
          <a:p>
            <a:pPr>
              <a:spcBef>
                <a:spcPts val="1500"/>
              </a:spcBef>
            </a:pPr>
            <a:endParaRPr lang="en-US" altLang="ko-KR" dirty="0"/>
          </a:p>
          <a:p>
            <a:pPr>
              <a:spcBef>
                <a:spcPts val="1500"/>
              </a:spcBef>
            </a:pPr>
            <a:r>
              <a:rPr lang="en-US" altLang="ko-KR" dirty="0"/>
              <a:t>what the restaurant made is not the number of dish they sold.//</a:t>
            </a:r>
          </a:p>
          <a:p>
            <a:pPr>
              <a:spcBef>
                <a:spcPts val="1500"/>
              </a:spcBef>
            </a:pPr>
            <a:endParaRPr lang="en-US" altLang="ko-KR" dirty="0"/>
          </a:p>
          <a:p>
            <a:pPr marL="0" marR="0" indent="0" algn="l" defTabSz="914400" rtl="0" eaLnBrk="1" fontAlgn="auto" latinLnBrk="1" hangingPunct="1">
              <a:lnSpc>
                <a:spcPct val="100000"/>
              </a:lnSpc>
              <a:spcBef>
                <a:spcPts val="1500"/>
              </a:spcBef>
              <a:spcAft>
                <a:spcPts val="0"/>
              </a:spcAft>
              <a:buClrTx/>
              <a:buSzTx/>
              <a:buFontTx/>
              <a:buNone/>
              <a:tabLst/>
              <a:defRPr/>
            </a:pPr>
            <a:r>
              <a:rPr lang="en-US" altLang="ko-KR" dirty="0"/>
              <a:t>They produce services, not the</a:t>
            </a:r>
            <a:r>
              <a:rPr lang="en-US" altLang="ko-KR" baseline="0" dirty="0"/>
              <a:t> food itself.</a:t>
            </a:r>
            <a:endParaRPr lang="en-US" altLang="ko-KR" dirty="0"/>
          </a:p>
          <a:p>
            <a:pPr>
              <a:spcBef>
                <a:spcPts val="1500"/>
              </a:spcBef>
            </a:pPr>
            <a:r>
              <a:rPr lang="en-US" altLang="ko-KR" dirty="0"/>
              <a:t>in economics, we interpret they only transform some raw ingredients into a fine dish to make some</a:t>
            </a:r>
            <a:r>
              <a:rPr lang="en-US" altLang="ko-KR" baseline="0" dirty="0"/>
              <a:t> valuable service</a:t>
            </a:r>
            <a:r>
              <a:rPr lang="en-US" altLang="ko-KR" dirty="0"/>
              <a:t>.//</a:t>
            </a:r>
          </a:p>
          <a:p>
            <a:pPr>
              <a:spcBef>
                <a:spcPts val="1500"/>
              </a:spcBef>
            </a:pPr>
            <a:endParaRPr lang="en-US" altLang="ko-KR" dirty="0"/>
          </a:p>
          <a:p>
            <a:pPr>
              <a:spcBef>
                <a:spcPts val="1500"/>
              </a:spcBef>
            </a:pPr>
            <a:r>
              <a:rPr lang="en-US" altLang="ko-KR" dirty="0"/>
              <a:t>This is why we classify restaurants as a kind of service industry.</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33</a:t>
            </a:fld>
            <a:endParaRPr lang="ko-KR"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The concept of production in economics is about the production of values.//</a:t>
            </a:r>
          </a:p>
          <a:p>
            <a:pPr>
              <a:spcBef>
                <a:spcPts val="1500"/>
              </a:spcBef>
            </a:pPr>
            <a:endParaRPr lang="en-US" altLang="ko-KR" dirty="0"/>
          </a:p>
          <a:p>
            <a:pPr>
              <a:spcBef>
                <a:spcPts val="1500"/>
              </a:spcBef>
            </a:pPr>
            <a:r>
              <a:rPr lang="en-US" altLang="ko-KR" dirty="0"/>
              <a:t>It's not about the number products.//</a:t>
            </a:r>
          </a:p>
          <a:p>
            <a:pPr>
              <a:spcBef>
                <a:spcPts val="1500"/>
              </a:spcBef>
            </a:pPr>
            <a:endParaRPr lang="en-US" altLang="ko-KR" dirty="0"/>
          </a:p>
          <a:p>
            <a:pPr>
              <a:spcBef>
                <a:spcPts val="1500"/>
              </a:spcBef>
            </a:pPr>
            <a:r>
              <a:rPr lang="en-US" altLang="ko-KR" dirty="0"/>
              <a:t>so we use market prices to measure of the value produced.</a:t>
            </a:r>
          </a:p>
          <a:p>
            <a:pPr>
              <a:spcBef>
                <a:spcPts val="1500"/>
              </a:spcBef>
            </a:pPr>
            <a:r>
              <a:rPr lang="en-US" altLang="ko-KR" dirty="0"/>
              <a:t>if a potato is sold in 1 dollar, it means that the potato produced has 1 dollar of value in the economy.</a:t>
            </a:r>
          </a:p>
          <a:p>
            <a:pPr>
              <a:spcBef>
                <a:spcPts val="1500"/>
              </a:spcBef>
            </a:pPr>
            <a:r>
              <a:rPr lang="en-US" altLang="ko-KR" dirty="0"/>
              <a:t>if a sport-car is sold in million dollars, it means that the sport-car produced million.//</a:t>
            </a:r>
          </a:p>
          <a:p>
            <a:pPr>
              <a:spcBef>
                <a:spcPts val="1500"/>
              </a:spcBef>
            </a:pPr>
            <a:endParaRPr lang="en-US" altLang="ko-KR" dirty="0"/>
          </a:p>
          <a:p>
            <a:pPr>
              <a:spcBef>
                <a:spcPts val="1500"/>
              </a:spcBef>
            </a:pPr>
            <a:r>
              <a:rPr lang="en-US" altLang="ko-KR" dirty="0"/>
              <a:t>GDP adds together many different products in to a single measure of the value of economic activity.</a:t>
            </a:r>
          </a:p>
          <a:p>
            <a:pPr>
              <a:spcBef>
                <a:spcPts val="1500"/>
              </a:spcBef>
            </a:pPr>
            <a:endParaRPr lang="en-US" altLang="ko-KR" dirty="0"/>
          </a:p>
          <a:p>
            <a:pPr>
              <a:spcBef>
                <a:spcPts val="1500"/>
              </a:spcBef>
            </a:pPr>
            <a:endParaRPr lang="ko-KR" altLang="en-US" dirty="0"/>
          </a:p>
          <a:p>
            <a:pPr>
              <a:spcBef>
                <a:spcPts val="1500"/>
              </a:spcBef>
            </a:pP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34</a:t>
            </a:fld>
            <a:endParaRPr lang="ko-KR"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GDP</a:t>
            </a:r>
            <a:r>
              <a:rPr lang="en-US" altLang="ko-KR" baseline="0" dirty="0"/>
              <a:t> measures for the market value of final goods.</a:t>
            </a: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35</a:t>
            </a:fld>
            <a:endParaRPr lang="ko-KR"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In our economy system,</a:t>
            </a:r>
            <a:r>
              <a:rPr lang="en-US" altLang="ko-KR" baseline="0" dirty="0"/>
              <a:t> almost all of </a:t>
            </a:r>
            <a:r>
              <a:rPr lang="en-US" altLang="ko-KR" dirty="0"/>
              <a:t>goods and services are produced in stages.</a:t>
            </a:r>
          </a:p>
          <a:p>
            <a:pPr>
              <a:spcBef>
                <a:spcPts val="1500"/>
              </a:spcBef>
            </a:pPr>
            <a:endParaRPr lang="en-US" altLang="ko-KR" dirty="0"/>
          </a:p>
          <a:p>
            <a:pPr>
              <a:spcBef>
                <a:spcPts val="1500"/>
              </a:spcBef>
            </a:pPr>
            <a:r>
              <a:rPr lang="en-US" altLang="ko-KR" dirty="0"/>
              <a:t>We</a:t>
            </a:r>
            <a:r>
              <a:rPr lang="en-US" altLang="ko-KR" baseline="0" dirty="0"/>
              <a:t> know that there were intermediary goods and services.</a:t>
            </a:r>
          </a:p>
          <a:p>
            <a:pPr>
              <a:spcBef>
                <a:spcPts val="1500"/>
              </a:spcBef>
            </a:pPr>
            <a:endParaRPr lang="en-US" altLang="ko-KR" dirty="0"/>
          </a:p>
          <a:p>
            <a:pPr>
              <a:spcBef>
                <a:spcPts val="1500"/>
              </a:spcBef>
            </a:pPr>
            <a:r>
              <a:rPr lang="en-US" altLang="ko-KR" dirty="0"/>
              <a:t>raw materials are processed into intermediate goods by one firm and then sold to another firm for final processing.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36</a:t>
            </a:fld>
            <a:endParaRPr lang="ko-KR"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When we measure the</a:t>
            </a:r>
            <a:r>
              <a:rPr lang="en-US" altLang="ko-KR" baseline="0" dirty="0"/>
              <a:t> volume of the value produced in a economy</a:t>
            </a:r>
            <a:r>
              <a:rPr lang="en-US" altLang="ko-KR" dirty="0"/>
              <a:t>, how should</a:t>
            </a:r>
            <a:r>
              <a:rPr lang="en-US" altLang="ko-KR" baseline="0" dirty="0"/>
              <a:t> we treat about those goods?//</a:t>
            </a:r>
          </a:p>
          <a:p>
            <a:pPr>
              <a:spcBef>
                <a:spcPts val="1500"/>
              </a:spcBef>
            </a:pPr>
            <a:endParaRPr lang="en-US" altLang="ko-KR" dirty="0"/>
          </a:p>
          <a:p>
            <a:pPr>
              <a:spcBef>
                <a:spcPts val="1500"/>
              </a:spcBef>
            </a:pPr>
            <a:r>
              <a:rPr lang="en-US" altLang="ko-KR" dirty="0"/>
              <a:t>For example, suppose a farmer</a:t>
            </a:r>
            <a:r>
              <a:rPr lang="en-US" altLang="ko-KR" baseline="0" dirty="0"/>
              <a:t> sell their wheat to a ramen noodle factory for 500 won.//</a:t>
            </a:r>
          </a:p>
          <a:p>
            <a:pPr>
              <a:spcBef>
                <a:spcPts val="1500"/>
              </a:spcBef>
            </a:pPr>
            <a:endParaRPr lang="en-US" altLang="ko-KR" baseline="0" dirty="0"/>
          </a:p>
          <a:p>
            <a:pPr>
              <a:spcBef>
                <a:spcPts val="1500"/>
              </a:spcBef>
            </a:pPr>
            <a:r>
              <a:rPr lang="en-US" altLang="ko-KR" baseline="0" dirty="0"/>
              <a:t>and the ramen company sells you their ramen for 1000 won again.//</a:t>
            </a:r>
          </a:p>
          <a:p>
            <a:pPr>
              <a:spcBef>
                <a:spcPts val="1500"/>
              </a:spcBef>
            </a:pPr>
            <a:endParaRPr lang="en-US" altLang="ko-KR" baseline="0" dirty="0"/>
          </a:p>
          <a:p>
            <a:pPr>
              <a:spcBef>
                <a:spcPts val="1500"/>
              </a:spcBef>
            </a:pPr>
            <a:r>
              <a:rPr lang="en-US" altLang="ko-KR" dirty="0"/>
              <a:t>Should GDP include both the wheat and the ramen? Then the total</a:t>
            </a:r>
            <a:r>
              <a:rPr lang="en-US" altLang="ko-KR" baseline="0" dirty="0"/>
              <a:t> value would be 1500 won. or </a:t>
            </a:r>
            <a:r>
              <a:rPr lang="en-US" altLang="ko-KR" dirty="0"/>
              <a:t>just the ramen only? **</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37</a:t>
            </a:fld>
            <a:endParaRPr lang="ko-KR"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The answer is that GDP includes only the value of final goods.</a:t>
            </a:r>
          </a:p>
          <a:p>
            <a:pPr>
              <a:spcBef>
                <a:spcPts val="1500"/>
              </a:spcBef>
            </a:pPr>
            <a:r>
              <a:rPr lang="en-US" altLang="ko-KR" dirty="0"/>
              <a:t>Thus, the ramen is included in GDP. but the wheat</a:t>
            </a:r>
            <a:r>
              <a:rPr lang="en-US" altLang="ko-KR" baseline="0" dirty="0"/>
              <a:t> </a:t>
            </a:r>
            <a:r>
              <a:rPr lang="en-US" altLang="ko-KR" dirty="0"/>
              <a:t>is not.//</a:t>
            </a:r>
          </a:p>
          <a:p>
            <a:pPr>
              <a:spcBef>
                <a:spcPts val="1500"/>
              </a:spcBef>
            </a:pPr>
            <a:endParaRPr lang="en-US" altLang="ko-KR" dirty="0"/>
          </a:p>
          <a:p>
            <a:pPr>
              <a:spcBef>
                <a:spcPts val="1500"/>
              </a:spcBef>
            </a:pPr>
            <a:r>
              <a:rPr lang="en-US" altLang="ko-KR" dirty="0"/>
              <a:t>In</a:t>
            </a:r>
            <a:r>
              <a:rPr lang="en-US" altLang="ko-KR" baseline="0" dirty="0"/>
              <a:t> </a:t>
            </a:r>
            <a:r>
              <a:rPr lang="en-US" altLang="ko-KR" dirty="0"/>
              <a:t>GDP,</a:t>
            </a:r>
            <a:r>
              <a:rPr lang="en-US" altLang="ko-KR" baseline="0" dirty="0"/>
              <a:t> it’s accounted </a:t>
            </a:r>
            <a:r>
              <a:rPr lang="en-US" altLang="ko-KR" dirty="0"/>
              <a:t>by 1000 won, not by 1500</a:t>
            </a:r>
            <a:r>
              <a:rPr lang="en-US" altLang="ko-KR" baseline="0" dirty="0"/>
              <a:t> won</a:t>
            </a:r>
            <a:r>
              <a:rPr lang="en-US" altLang="ko-KR" dirty="0"/>
              <a:t>.//</a:t>
            </a:r>
          </a:p>
          <a:p>
            <a:pPr>
              <a:spcBef>
                <a:spcPts val="1500"/>
              </a:spcBef>
            </a:pPr>
            <a:endParaRPr lang="en-US" altLang="ko-KR" dirty="0"/>
          </a:p>
          <a:p>
            <a:pPr>
              <a:spcBef>
                <a:spcPts val="1500"/>
              </a:spcBef>
            </a:pPr>
            <a:r>
              <a:rPr lang="en-US" altLang="ko-KR" dirty="0"/>
              <a:t>The reason is that the value of intermediate goods is already included as part of the</a:t>
            </a:r>
          </a:p>
          <a:p>
            <a:pPr>
              <a:spcBef>
                <a:spcPts val="1500"/>
              </a:spcBef>
            </a:pPr>
            <a:r>
              <a:rPr lang="en-US" altLang="ko-KR" dirty="0"/>
              <a:t>market price of the final goods. **</a:t>
            </a:r>
          </a:p>
          <a:p>
            <a:pPr>
              <a:spcBef>
                <a:spcPts val="1500"/>
              </a:spcBef>
            </a:pP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38</a:t>
            </a:fld>
            <a:endParaRPr lang="ko-KR"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We have to consider the</a:t>
            </a:r>
            <a:r>
              <a:rPr lang="en-US" altLang="ko-KR" baseline="0" dirty="0"/>
              <a:t> value of final good is to sum the value added at each stage of production.//</a:t>
            </a:r>
          </a:p>
          <a:p>
            <a:pPr>
              <a:spcBef>
                <a:spcPts val="1500"/>
              </a:spcBef>
            </a:pPr>
            <a:endParaRPr lang="en-US" altLang="ko-KR" dirty="0"/>
          </a:p>
          <a:p>
            <a:pPr>
              <a:spcBef>
                <a:spcPts val="1500"/>
              </a:spcBef>
            </a:pPr>
            <a:r>
              <a:rPr lang="en-US" altLang="ko-KR" dirty="0"/>
              <a:t>The value added of a stage is the value of the firm’s output less the value of the intermediate</a:t>
            </a:r>
            <a:r>
              <a:rPr lang="en-US" altLang="ko-KR" baseline="0" dirty="0"/>
              <a:t> </a:t>
            </a:r>
            <a:r>
              <a:rPr lang="en-US" altLang="ko-KR" dirty="0"/>
              <a:t>goods.//</a:t>
            </a:r>
          </a:p>
          <a:p>
            <a:pPr>
              <a:spcBef>
                <a:spcPts val="1500"/>
              </a:spcBef>
            </a:pPr>
            <a:endParaRPr lang="en-US" altLang="ko-KR" dirty="0"/>
          </a:p>
          <a:p>
            <a:pPr>
              <a:spcBef>
                <a:spcPts val="1500"/>
              </a:spcBef>
            </a:pPr>
            <a:r>
              <a:rPr lang="en-US" altLang="ko-KR" dirty="0"/>
              <a:t>Consider</a:t>
            </a:r>
            <a:r>
              <a:rPr lang="en-US" altLang="ko-KR" baseline="0" dirty="0"/>
              <a:t> about </a:t>
            </a:r>
            <a:r>
              <a:rPr lang="en-US" altLang="ko-KR" dirty="0"/>
              <a:t>our case. </a:t>
            </a:r>
          </a:p>
          <a:p>
            <a:pPr>
              <a:spcBef>
                <a:spcPts val="1500"/>
              </a:spcBef>
            </a:pPr>
            <a:r>
              <a:rPr lang="en-US" altLang="ko-KR" dirty="0"/>
              <a:t>And assume that the farmer bought no intermediate good, and the ramen factory bought no other intermediate</a:t>
            </a:r>
            <a:r>
              <a:rPr lang="en-US" altLang="ko-KR" baseline="0" dirty="0"/>
              <a:t> </a:t>
            </a:r>
            <a:r>
              <a:rPr lang="en-US" altLang="ko-KR" dirty="0"/>
              <a:t>good but only the wheat. </a:t>
            </a:r>
          </a:p>
          <a:p>
            <a:pPr>
              <a:spcBef>
                <a:spcPts val="1500"/>
              </a:spcBef>
            </a:pPr>
            <a:r>
              <a:rPr lang="en-US" altLang="ko-KR" dirty="0"/>
              <a:t>the value added of the farmer is 500 won,</a:t>
            </a:r>
            <a:r>
              <a:rPr lang="en-US" altLang="ko-KR" baseline="0" dirty="0"/>
              <a:t> </a:t>
            </a:r>
            <a:r>
              <a:rPr lang="en-US" altLang="ko-KR" dirty="0"/>
              <a:t>and the value added of the ramen</a:t>
            </a:r>
            <a:r>
              <a:rPr lang="en-US" altLang="ko-KR" baseline="0" dirty="0"/>
              <a:t> factory </a:t>
            </a:r>
            <a:r>
              <a:rPr lang="en-US" altLang="ko-KR" dirty="0"/>
              <a:t>is 500 won.//</a:t>
            </a:r>
          </a:p>
          <a:p>
            <a:pPr>
              <a:spcBef>
                <a:spcPts val="1500"/>
              </a:spcBef>
            </a:pPr>
            <a:endParaRPr lang="en-US" altLang="ko-KR" dirty="0"/>
          </a:p>
          <a:p>
            <a:pPr>
              <a:spcBef>
                <a:spcPts val="1500"/>
              </a:spcBef>
            </a:pPr>
            <a:r>
              <a:rPr lang="en-US" altLang="ko-KR" dirty="0"/>
              <a:t>Thus, total value added would be equal to 500+500=1000 won.**</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39</a:t>
            </a:fld>
            <a:endParaRPr lang="ko-KR"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Note that we want to measure the value</a:t>
            </a:r>
            <a:r>
              <a:rPr lang="en-US" altLang="ko-KR" baseline="0" dirty="0"/>
              <a:t> produced in economy by GDP.//</a:t>
            </a:r>
          </a:p>
          <a:p>
            <a:pPr>
              <a:spcBef>
                <a:spcPts val="1500"/>
              </a:spcBef>
            </a:pPr>
            <a:endParaRPr lang="en-US" altLang="ko-KR" baseline="0" dirty="0"/>
          </a:p>
          <a:p>
            <a:pPr>
              <a:spcBef>
                <a:spcPts val="1500"/>
              </a:spcBef>
            </a:pPr>
            <a:r>
              <a:rPr lang="en-US" altLang="ko-KR" baseline="0" dirty="0"/>
              <a:t>If we </a:t>
            </a:r>
            <a:r>
              <a:rPr lang="en-US" altLang="ko-KR" dirty="0"/>
              <a:t>add the intermediate goods to the final goods, it would be double counting.//</a:t>
            </a:r>
          </a:p>
          <a:p>
            <a:pPr>
              <a:spcBef>
                <a:spcPts val="1500"/>
              </a:spcBef>
            </a:pPr>
            <a:endParaRPr lang="en-US" altLang="ko-KR" dirty="0"/>
          </a:p>
          <a:p>
            <a:pPr>
              <a:spcBef>
                <a:spcPts val="1500"/>
              </a:spcBef>
            </a:pPr>
            <a:r>
              <a:rPr lang="en-US" altLang="ko-KR" dirty="0"/>
              <a:t>For the economy as a whole, the sum of all value added must equal the value of all final goods and services. //</a:t>
            </a:r>
          </a:p>
          <a:p>
            <a:pPr>
              <a:spcBef>
                <a:spcPts val="1500"/>
              </a:spcBef>
            </a:pPr>
            <a:endParaRPr lang="en-US" altLang="ko-KR" dirty="0"/>
          </a:p>
          <a:p>
            <a:pPr>
              <a:spcBef>
                <a:spcPts val="1500"/>
              </a:spcBef>
            </a:pPr>
            <a:r>
              <a:rPr lang="en-US" altLang="ko-KR" dirty="0"/>
              <a:t>Hence, GDP is also the total value added of all firms in the economy. **</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40</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Market economy</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a:t>
            </a:fld>
            <a:endParaRPr lang="ko-KR" altLang="en-US"/>
          </a:p>
        </p:txBody>
      </p:sp>
    </p:spTree>
    <p:extLst>
      <p:ext uri="{BB962C8B-B14F-4D97-AF65-F5344CB8AC3E}">
        <p14:creationId xmlns:p14="http://schemas.microsoft.com/office/powerpoint/2010/main" val="3274711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GDP tries to include all goods and services produced and sold in the economy.</a:t>
            </a:r>
          </a:p>
          <a:p>
            <a:pPr>
              <a:spcBef>
                <a:spcPts val="1500"/>
              </a:spcBef>
            </a:pPr>
            <a:endParaRPr lang="en-US" altLang="ko-KR" dirty="0"/>
          </a:p>
          <a:p>
            <a:pPr>
              <a:spcBef>
                <a:spcPts val="1500"/>
              </a:spcBef>
            </a:pPr>
            <a:r>
              <a:rPr lang="en-US" altLang="ko-KR" dirty="0"/>
              <a:t>GDP measure not only about goods such as potatoes and sport-cars, it includes about the services.</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41</a:t>
            </a:fld>
            <a:endParaRPr lang="ko-KR"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lnSpcReduction="10000"/>
          </a:bodyPr>
          <a:lstStyle/>
          <a:p>
            <a:pPr>
              <a:spcBef>
                <a:spcPts val="1500"/>
              </a:spcBef>
            </a:pPr>
            <a:r>
              <a:rPr lang="en-US" altLang="ko-KR" dirty="0"/>
              <a:t>Most of goods and services are sold in the market by prices.</a:t>
            </a:r>
          </a:p>
          <a:p>
            <a:pPr>
              <a:spcBef>
                <a:spcPts val="1500"/>
              </a:spcBef>
            </a:pPr>
            <a:r>
              <a:rPr lang="en-US" altLang="ko-KR" dirty="0"/>
              <a:t>So we</a:t>
            </a:r>
            <a:r>
              <a:rPr lang="en-US" altLang="ko-KR" baseline="0" dirty="0"/>
              <a:t> can easily find their market prices.//</a:t>
            </a:r>
            <a:endParaRPr lang="en-US" altLang="ko-KR" dirty="0"/>
          </a:p>
          <a:p>
            <a:pPr>
              <a:spcBef>
                <a:spcPts val="1500"/>
              </a:spcBef>
            </a:pPr>
            <a:endParaRPr lang="en-US" altLang="ko-KR" dirty="0"/>
          </a:p>
          <a:p>
            <a:pPr>
              <a:spcBef>
                <a:spcPts val="1500"/>
              </a:spcBef>
            </a:pPr>
            <a:r>
              <a:rPr lang="en-US" altLang="ko-KR" dirty="0"/>
              <a:t>But, there are some exceptions that are not sold in the marketplace,</a:t>
            </a:r>
            <a:r>
              <a:rPr lang="en-US" altLang="ko-KR" baseline="0" dirty="0"/>
              <a:t> </a:t>
            </a:r>
            <a:r>
              <a:rPr lang="en-US" altLang="ko-KR" dirty="0"/>
              <a:t>and therefore do not have market prices.//</a:t>
            </a:r>
          </a:p>
          <a:p>
            <a:pPr>
              <a:spcBef>
                <a:spcPts val="1500"/>
              </a:spcBef>
            </a:pPr>
            <a:endParaRPr lang="en-US" altLang="ko-KR" dirty="0"/>
          </a:p>
          <a:p>
            <a:pPr marL="0" marR="0" indent="0" algn="l" defTabSz="914400" rtl="0" eaLnBrk="1" fontAlgn="auto" latinLnBrk="1" hangingPunct="1">
              <a:lnSpc>
                <a:spcPct val="100000"/>
              </a:lnSpc>
              <a:spcBef>
                <a:spcPts val="1500"/>
              </a:spcBef>
              <a:spcAft>
                <a:spcPts val="0"/>
              </a:spcAft>
              <a:buClrTx/>
              <a:buSzTx/>
              <a:buFontTx/>
              <a:buNone/>
              <a:tabLst/>
              <a:defRPr/>
            </a:pPr>
            <a:r>
              <a:rPr lang="en-US" altLang="ko-KR" dirty="0"/>
              <a:t>And those cases can also be a important component of value produced in our economy.//</a:t>
            </a:r>
          </a:p>
          <a:p>
            <a:pPr>
              <a:spcBef>
                <a:spcPts val="1500"/>
              </a:spcBef>
            </a:pPr>
            <a:endParaRPr lang="en-US" altLang="ko-KR" dirty="0"/>
          </a:p>
          <a:p>
            <a:pPr>
              <a:spcBef>
                <a:spcPts val="1500"/>
              </a:spcBef>
            </a:pPr>
            <a:r>
              <a:rPr lang="en-US" altLang="ko-KR" dirty="0"/>
              <a:t>If GDP is to include the value of these goods and services, we must use an estimate of their value.//</a:t>
            </a:r>
          </a:p>
          <a:p>
            <a:pPr>
              <a:spcBef>
                <a:spcPts val="1500"/>
              </a:spcBef>
            </a:pPr>
            <a:endParaRPr lang="en-US" altLang="ko-KR" dirty="0"/>
          </a:p>
          <a:p>
            <a:pPr marL="0" marR="0" indent="0" algn="l" defTabSz="914400" rtl="0" eaLnBrk="1" fontAlgn="auto" latinLnBrk="1" hangingPunct="1">
              <a:lnSpc>
                <a:spcPct val="100000"/>
              </a:lnSpc>
              <a:spcBef>
                <a:spcPts val="1500"/>
              </a:spcBef>
              <a:spcAft>
                <a:spcPts val="0"/>
              </a:spcAft>
              <a:buClrTx/>
              <a:buSzTx/>
              <a:buFontTx/>
              <a:buNone/>
              <a:tabLst/>
              <a:defRPr/>
            </a:pPr>
            <a:r>
              <a:rPr lang="en-US" altLang="ko-KR" dirty="0"/>
              <a:t>Such an estimate is called an imputed value.</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42</a:t>
            </a:fld>
            <a:endParaRPr lang="ko-KR"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For</a:t>
            </a:r>
            <a:r>
              <a:rPr lang="en-US" altLang="ko-KR" baseline="0" dirty="0"/>
              <a:t> example, we can consider about the housing services.//</a:t>
            </a:r>
          </a:p>
          <a:p>
            <a:pPr>
              <a:spcBef>
                <a:spcPts val="1500"/>
              </a:spcBef>
            </a:pPr>
            <a:endParaRPr lang="en-US" altLang="ko-KR" dirty="0"/>
          </a:p>
          <a:p>
            <a:pPr>
              <a:spcBef>
                <a:spcPts val="1500"/>
              </a:spcBef>
            </a:pPr>
            <a:r>
              <a:rPr lang="en-US" altLang="ko-KR" dirty="0"/>
              <a:t>A person who rents a house is buying housing services and providing income for the landlord.//</a:t>
            </a:r>
          </a:p>
          <a:p>
            <a:pPr>
              <a:spcBef>
                <a:spcPts val="1500"/>
              </a:spcBef>
            </a:pPr>
            <a:endParaRPr lang="en-US" altLang="ko-KR" dirty="0"/>
          </a:p>
          <a:p>
            <a:pPr>
              <a:spcBef>
                <a:spcPts val="1500"/>
              </a:spcBef>
            </a:pPr>
            <a:r>
              <a:rPr lang="en-US" altLang="ko-KR" dirty="0"/>
              <a:t>the rent can be easily found in the housing rental market, and accounted</a:t>
            </a:r>
            <a:r>
              <a:rPr lang="en-US" altLang="ko-KR" baseline="0" dirty="0"/>
              <a:t> by </a:t>
            </a:r>
            <a:r>
              <a:rPr lang="en-US" altLang="ko-KR" dirty="0"/>
              <a:t>both as expenditure by the renter and as income for the landlord.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43</a:t>
            </a:fld>
            <a:endParaRPr lang="ko-KR"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pPr>
              <a:spcBef>
                <a:spcPts val="1500"/>
              </a:spcBef>
            </a:pPr>
            <a:r>
              <a:rPr lang="en-US" altLang="ko-KR" dirty="0"/>
              <a:t>But, we</a:t>
            </a:r>
            <a:r>
              <a:rPr lang="en-US" altLang="ko-KR" baseline="0" dirty="0"/>
              <a:t> know there are m</a:t>
            </a:r>
            <a:r>
              <a:rPr lang="en-US" altLang="ko-KR" dirty="0"/>
              <a:t>any people live in their own houses.//</a:t>
            </a:r>
          </a:p>
          <a:p>
            <a:pPr>
              <a:spcBef>
                <a:spcPts val="1500"/>
              </a:spcBef>
            </a:pPr>
            <a:endParaRPr lang="en-US" altLang="ko-KR" dirty="0"/>
          </a:p>
          <a:p>
            <a:pPr>
              <a:spcBef>
                <a:spcPts val="1500"/>
              </a:spcBef>
            </a:pPr>
            <a:r>
              <a:rPr lang="en-US" altLang="ko-KR" dirty="0"/>
              <a:t>Although they do not pay rent to a landlord, they are enjoying housing services similar to those renters. </a:t>
            </a:r>
          </a:p>
          <a:p>
            <a:pPr>
              <a:spcBef>
                <a:spcPts val="1500"/>
              </a:spcBef>
            </a:pPr>
            <a:r>
              <a:rPr lang="en-US" altLang="ko-KR" dirty="0"/>
              <a:t>and</a:t>
            </a:r>
            <a:r>
              <a:rPr lang="en-US" altLang="ko-KR" baseline="0" dirty="0"/>
              <a:t> in other words, their houses are producing values in the form of housing services.//</a:t>
            </a:r>
          </a:p>
          <a:p>
            <a:pPr>
              <a:spcBef>
                <a:spcPts val="1500"/>
              </a:spcBef>
            </a:pPr>
            <a:r>
              <a:rPr lang="en-US" altLang="ko-KR" baseline="0" dirty="0"/>
              <a:t> </a:t>
            </a:r>
          </a:p>
          <a:p>
            <a:pPr>
              <a:spcBef>
                <a:spcPts val="1500"/>
              </a:spcBef>
            </a:pPr>
            <a:r>
              <a:rPr lang="en-US" altLang="ko-KR" dirty="0"/>
              <a:t>To take account of the housing services enjoyed by homeowners, GDP regard these homeowners pay to themselves for their houses. </a:t>
            </a:r>
          </a:p>
          <a:p>
            <a:pPr>
              <a:spcBef>
                <a:spcPts val="1500"/>
              </a:spcBef>
            </a:pPr>
            <a:r>
              <a:rPr lang="en-US" altLang="ko-KR" dirty="0"/>
              <a:t>Of course, In fact, homeowners do not themselves this rent.</a:t>
            </a:r>
          </a:p>
          <a:p>
            <a:pPr>
              <a:spcBef>
                <a:spcPts val="1500"/>
              </a:spcBef>
            </a:pPr>
            <a:r>
              <a:rPr lang="en-US" altLang="ko-KR" dirty="0"/>
              <a:t>Only</a:t>
            </a:r>
            <a:r>
              <a:rPr lang="en-US" altLang="ko-KR" baseline="0" dirty="0"/>
              <a:t> when statistician measure the GDP, they regard that </a:t>
            </a:r>
            <a:r>
              <a:rPr lang="en-US" altLang="ko-KR" dirty="0"/>
              <a:t>homeowners pay to themselves for their houses. //</a:t>
            </a:r>
          </a:p>
          <a:p>
            <a:pPr>
              <a:spcBef>
                <a:spcPts val="1500"/>
              </a:spcBef>
            </a:pPr>
            <a:endParaRPr lang="en-US" altLang="ko-KR" dirty="0"/>
          </a:p>
          <a:p>
            <a:pPr>
              <a:spcBef>
                <a:spcPts val="1500"/>
              </a:spcBef>
            </a:pPr>
            <a:r>
              <a:rPr lang="en-US" altLang="ko-KR" dirty="0"/>
              <a:t>Anyway, with this assumption,</a:t>
            </a:r>
          </a:p>
          <a:p>
            <a:pPr>
              <a:spcBef>
                <a:spcPts val="1500"/>
              </a:spcBef>
            </a:pPr>
            <a:r>
              <a:rPr lang="en-US" altLang="ko-KR" dirty="0"/>
              <a:t> GDP</a:t>
            </a:r>
            <a:r>
              <a:rPr lang="en-US" altLang="ko-KR" baseline="0" dirty="0"/>
              <a:t> can measure the value of housing services of homeowners, by the market prices of housing rental market.**</a:t>
            </a:r>
            <a:endParaRPr lang="en-US" altLang="ko-KR" dirty="0"/>
          </a:p>
          <a:p>
            <a:pPr>
              <a:spcBef>
                <a:spcPts val="1500"/>
              </a:spcBef>
            </a:pPr>
            <a:endParaRPr lang="en-US" altLang="ko-KR" dirty="0"/>
          </a:p>
          <a:p>
            <a:pPr>
              <a:spcBef>
                <a:spcPts val="1500"/>
              </a:spcBef>
            </a:pPr>
            <a:r>
              <a:rPr lang="en-US" altLang="ko-KR" dirty="0"/>
              <a:t>**</a:t>
            </a:r>
            <a:r>
              <a:rPr lang="ko-KR" altLang="en-US" dirty="0"/>
              <a:t>부언*</a:t>
            </a:r>
            <a:endParaRPr lang="en-US" altLang="ko-KR" dirty="0"/>
          </a:p>
          <a:p>
            <a:pPr>
              <a:spcBef>
                <a:spcPts val="1500"/>
              </a:spcBef>
            </a:pPr>
            <a:endParaRPr lang="en-US" altLang="ko-KR" dirty="0"/>
          </a:p>
          <a:p>
            <a:pPr>
              <a:spcBef>
                <a:spcPts val="1500"/>
              </a:spcBef>
            </a:pPr>
            <a:r>
              <a:rPr lang="en-US" altLang="ko-KR" sz="1200" b="0" i="0" kern="1200" dirty="0">
                <a:solidFill>
                  <a:schemeClr val="tx1"/>
                </a:solidFill>
                <a:latin typeface="+mn-lt"/>
                <a:ea typeface="+mn-ea"/>
                <a:cs typeface="+mn-cs"/>
              </a:rPr>
              <a:t>That imputation is made so that the treatment of owner-occupied housing in the GDP is comparable to that of tenant-occupied housing, which is valued by rent paid.  That practice keeps GDP invariant as to whether a house is owner-occupied or rented.  In the GDP, the purchase of a new house is treated as an investment; the ownership of the home is treated as a productive activity; and a service is assumed to flow from the house to the occupant over the economic life of the house.  For the homeowner, the value of that service is measured as the income the homeowner could have received if the house had been rented to a tenant.</a:t>
            </a:r>
            <a:endParaRPr lang="en-US" altLang="ko-KR" dirty="0"/>
          </a:p>
          <a:p>
            <a:pPr>
              <a:spcBef>
                <a:spcPts val="1500"/>
              </a:spcBef>
            </a:pPr>
            <a:endParaRPr lang="en-US" altLang="ko-KR" dirty="0"/>
          </a:p>
          <a:p>
            <a:pPr>
              <a:spcBef>
                <a:spcPts val="1500"/>
              </a:spcBef>
            </a:pPr>
            <a:r>
              <a:rPr lang="en-US" altLang="ko-KR" dirty="0"/>
              <a:t>In economics, the purchase of a new house is treated as an kind of investment.</a:t>
            </a:r>
          </a:p>
          <a:p>
            <a:pPr>
              <a:spcBef>
                <a:spcPts val="1500"/>
              </a:spcBef>
            </a:pPr>
            <a:r>
              <a:rPr lang="en-US" altLang="ko-KR" dirty="0"/>
              <a:t> the ownership of the home is treated as a productive activity.</a:t>
            </a:r>
          </a:p>
          <a:p>
            <a:pPr>
              <a:spcBef>
                <a:spcPts val="1500"/>
              </a:spcBef>
            </a:pPr>
            <a:r>
              <a:rPr lang="en-US" altLang="ko-KR" dirty="0"/>
              <a:t> and a service is assumed to flow from the house to the occupant over the economic life of the house.</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44</a:t>
            </a:fld>
            <a:endParaRPr lang="ko-KR"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pPr>
              <a:spcBef>
                <a:spcPts val="1500"/>
              </a:spcBef>
            </a:pPr>
            <a:endParaRPr lang="en-US" altLang="ko-KR" dirty="0"/>
          </a:p>
          <a:p>
            <a:pPr>
              <a:spcBef>
                <a:spcPts val="1500"/>
              </a:spcBef>
            </a:pPr>
            <a:r>
              <a:rPr lang="en-US" altLang="ko-KR" dirty="0"/>
              <a:t>GDP is related to goods and services produced currently.</a:t>
            </a:r>
          </a:p>
          <a:p>
            <a:pPr>
              <a:spcBef>
                <a:spcPts val="1500"/>
              </a:spcBef>
            </a:pPr>
            <a:endParaRPr lang="en-US" altLang="ko-KR" dirty="0"/>
          </a:p>
          <a:p>
            <a:pPr>
              <a:spcBef>
                <a:spcPts val="1500"/>
              </a:spcBef>
            </a:pPr>
            <a:r>
              <a:rPr lang="en-US" altLang="ko-KR" dirty="0"/>
              <a:t>so it does not take account of items produced in the past.</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r>
              <a:rPr lang="en-US" altLang="ko-KR" dirty="0"/>
              <a:t>Imagine that a bakery hires workers to produce more bread, pays their wages, and then fails to sell the additional bread.</a:t>
            </a:r>
          </a:p>
          <a:p>
            <a:pPr>
              <a:spcBef>
                <a:spcPts val="1500"/>
              </a:spcBef>
            </a:pPr>
            <a:r>
              <a:rPr lang="en-US" altLang="ko-KR" dirty="0"/>
              <a:t>How does this transaction affect GDP?</a:t>
            </a:r>
          </a:p>
          <a:p>
            <a:pPr>
              <a:spcBef>
                <a:spcPts val="1500"/>
              </a:spcBef>
            </a:pPr>
            <a:endParaRPr lang="en-US" altLang="ko-KR" dirty="0"/>
          </a:p>
          <a:p>
            <a:pPr>
              <a:spcBef>
                <a:spcPts val="1500"/>
              </a:spcBef>
            </a:pPr>
            <a:r>
              <a:rPr lang="en-US" altLang="ko-KR" dirty="0"/>
              <a:t>The answer depends on what happens to the unsold bread. </a:t>
            </a:r>
          </a:p>
          <a:p>
            <a:pPr>
              <a:spcBef>
                <a:spcPts val="1500"/>
              </a:spcBef>
            </a:pPr>
            <a:endParaRPr lang="en-US" altLang="ko-KR" dirty="0"/>
          </a:p>
          <a:p>
            <a:pPr>
              <a:spcBef>
                <a:spcPts val="1500"/>
              </a:spcBef>
            </a:pPr>
            <a:r>
              <a:rPr lang="en-US" altLang="ko-KR" dirty="0"/>
              <a:t>Let’s first suppose that the bread spoils. </a:t>
            </a:r>
          </a:p>
          <a:p>
            <a:pPr>
              <a:spcBef>
                <a:spcPts val="1500"/>
              </a:spcBef>
            </a:pPr>
            <a:endParaRPr lang="en-US" altLang="ko-KR" dirty="0"/>
          </a:p>
          <a:p>
            <a:pPr>
              <a:spcBef>
                <a:spcPts val="1500"/>
              </a:spcBef>
            </a:pPr>
            <a:r>
              <a:rPr lang="en-US" altLang="ko-KR" dirty="0"/>
              <a:t>In this case, the firm has paid more in wages but has not received any additional revenue, so the firm’s profit is reduced by the amount that wages have increased. </a:t>
            </a:r>
          </a:p>
          <a:p>
            <a:pPr>
              <a:spcBef>
                <a:spcPts val="1500"/>
              </a:spcBef>
            </a:pPr>
            <a:endParaRPr lang="en-US" altLang="ko-KR" dirty="0"/>
          </a:p>
          <a:p>
            <a:pPr>
              <a:spcBef>
                <a:spcPts val="1500"/>
              </a:spcBef>
            </a:pPr>
            <a:r>
              <a:rPr lang="en-US" altLang="ko-KR" dirty="0"/>
              <a:t>Total expenditure in the economy hasn’t changed because no one buys the bread. </a:t>
            </a:r>
          </a:p>
          <a:p>
            <a:pPr>
              <a:spcBef>
                <a:spcPts val="1500"/>
              </a:spcBef>
            </a:pPr>
            <a:endParaRPr lang="en-US" altLang="ko-KR" dirty="0"/>
          </a:p>
          <a:p>
            <a:pPr>
              <a:spcBef>
                <a:spcPts val="1500"/>
              </a:spcBef>
            </a:pPr>
            <a:r>
              <a:rPr lang="en-US" altLang="ko-KR" dirty="0"/>
              <a:t>Total income hasn’t changed either—although more is distributed as wages and less as profit. </a:t>
            </a:r>
          </a:p>
          <a:p>
            <a:pPr>
              <a:spcBef>
                <a:spcPts val="1500"/>
              </a:spcBef>
            </a:pPr>
            <a:endParaRPr lang="en-US" altLang="ko-KR" dirty="0"/>
          </a:p>
          <a:p>
            <a:pPr>
              <a:spcBef>
                <a:spcPts val="1500"/>
              </a:spcBef>
            </a:pPr>
            <a:r>
              <a:rPr lang="en-US" altLang="ko-KR" dirty="0"/>
              <a:t>Because the transaction affects neither expenditure nor income, it does not alter GDP.</a:t>
            </a:r>
          </a:p>
          <a:p>
            <a:pPr>
              <a:spcBef>
                <a:spcPts val="1500"/>
              </a:spcBef>
            </a:pPr>
            <a:endParaRPr lang="en-US" altLang="ko-KR" dirty="0"/>
          </a:p>
          <a:p>
            <a:pPr>
              <a:spcBef>
                <a:spcPts val="1500"/>
              </a:spcBef>
            </a:pPr>
            <a:r>
              <a:rPr lang="en-US" altLang="ko-KR" dirty="0"/>
              <a:t>**</a:t>
            </a:r>
            <a:r>
              <a:rPr lang="ko-KR" altLang="en-US" dirty="0"/>
              <a:t>부언*</a:t>
            </a:r>
            <a:r>
              <a:rPr lang="en-US" altLang="ko-KR" dirty="0"/>
              <a:t>*</a:t>
            </a:r>
          </a:p>
          <a:p>
            <a:pPr>
              <a:spcBef>
                <a:spcPts val="1500"/>
              </a:spcBef>
            </a:pPr>
            <a:r>
              <a:rPr lang="en-US" altLang="ko-KR" dirty="0"/>
              <a:t>Now suppose, instead, that the bread is put into inventory to be sold later. In</a:t>
            </a:r>
          </a:p>
          <a:p>
            <a:pPr>
              <a:spcBef>
                <a:spcPts val="1500"/>
              </a:spcBef>
            </a:pPr>
            <a:r>
              <a:rPr lang="en-US" altLang="ko-KR" dirty="0"/>
              <a:t>this case, the transaction is treated differently. The owners of the firm are assumed</a:t>
            </a:r>
          </a:p>
          <a:p>
            <a:pPr>
              <a:spcBef>
                <a:spcPts val="1500"/>
              </a:spcBef>
            </a:pPr>
            <a:r>
              <a:rPr lang="en-US" altLang="ko-KR" dirty="0"/>
              <a:t>to have “purchased’’ the bread for the firm’s inventory, and the firm’s profit is not</a:t>
            </a:r>
          </a:p>
          <a:p>
            <a:pPr>
              <a:spcBef>
                <a:spcPts val="1500"/>
              </a:spcBef>
            </a:pPr>
            <a:r>
              <a:rPr lang="en-US" altLang="ko-KR" dirty="0"/>
              <a:t>reduced by the additional wages it has paid. Because the higher wages raise total</a:t>
            </a:r>
          </a:p>
          <a:p>
            <a:pPr>
              <a:spcBef>
                <a:spcPts val="1500"/>
              </a:spcBef>
            </a:pPr>
            <a:r>
              <a:rPr lang="en-US" altLang="ko-KR" dirty="0"/>
              <a:t>income, and greater spending on inventory raises total expenditure, the economy’s</a:t>
            </a:r>
          </a:p>
          <a:p>
            <a:pPr>
              <a:spcBef>
                <a:spcPts val="1500"/>
              </a:spcBef>
            </a:pPr>
            <a:r>
              <a:rPr lang="en-US" altLang="ko-KR" dirty="0"/>
              <a:t>GDP rises.</a:t>
            </a:r>
          </a:p>
          <a:p>
            <a:pPr>
              <a:spcBef>
                <a:spcPts val="1500"/>
              </a:spcBef>
            </a:pPr>
            <a:r>
              <a:rPr lang="en-US" altLang="ko-KR" dirty="0"/>
              <a:t>What happens later when the firm sells the bread out of inventory? This case</a:t>
            </a:r>
          </a:p>
          <a:p>
            <a:pPr>
              <a:spcBef>
                <a:spcPts val="1500"/>
              </a:spcBef>
            </a:pPr>
            <a:r>
              <a:rPr lang="en-US" altLang="ko-KR" dirty="0"/>
              <a:t>is much like the sale of a used good. There is spending by bread consumers, but</a:t>
            </a:r>
          </a:p>
          <a:p>
            <a:pPr>
              <a:spcBef>
                <a:spcPts val="1500"/>
              </a:spcBef>
            </a:pPr>
            <a:r>
              <a:rPr lang="en-US" altLang="ko-KR" dirty="0"/>
              <a:t>there is inventory disinvestment by the firm. This negative spending by the firm</a:t>
            </a:r>
          </a:p>
          <a:p>
            <a:pPr>
              <a:spcBef>
                <a:spcPts val="1500"/>
              </a:spcBef>
            </a:pPr>
            <a:r>
              <a:rPr lang="en-US" altLang="ko-KR" dirty="0"/>
              <a:t>offsets the positive spending by consumers, so the sale out of inventory does not</a:t>
            </a:r>
          </a:p>
          <a:p>
            <a:pPr>
              <a:spcBef>
                <a:spcPts val="1500"/>
              </a:spcBef>
            </a:pPr>
            <a:r>
              <a:rPr lang="en-US" altLang="ko-KR" dirty="0"/>
              <a:t>affect GDP.</a:t>
            </a:r>
          </a:p>
          <a:p>
            <a:pPr>
              <a:spcBef>
                <a:spcPts val="1500"/>
              </a:spcBef>
            </a:pPr>
            <a:r>
              <a:rPr lang="en-US" altLang="ko-KR" dirty="0"/>
              <a:t>The general rule is that when a firm increases its inventory of goods, this</a:t>
            </a:r>
          </a:p>
          <a:p>
            <a:pPr>
              <a:spcBef>
                <a:spcPts val="1500"/>
              </a:spcBef>
            </a:pPr>
            <a:r>
              <a:rPr lang="en-US" altLang="ko-KR" dirty="0"/>
              <a:t>investment in inventory is counted as an expenditure by the firm owners. Thus,</a:t>
            </a:r>
          </a:p>
          <a:p>
            <a:pPr>
              <a:spcBef>
                <a:spcPts val="1500"/>
              </a:spcBef>
            </a:pPr>
            <a:r>
              <a:rPr lang="en-US" altLang="ko-KR" dirty="0"/>
              <a:t>production for inventory increases GDP just as much as production for final sale.</a:t>
            </a:r>
          </a:p>
          <a:p>
            <a:pPr>
              <a:spcBef>
                <a:spcPts val="1500"/>
              </a:spcBef>
            </a:pPr>
            <a:r>
              <a:rPr lang="en-US" altLang="ko-KR" dirty="0"/>
              <a:t>A sale out of inventory, however, is a combination of positive spending (the purchase)</a:t>
            </a:r>
          </a:p>
          <a:p>
            <a:pPr>
              <a:spcBef>
                <a:spcPts val="1500"/>
              </a:spcBef>
            </a:pPr>
            <a:r>
              <a:rPr lang="en-US" altLang="ko-KR" dirty="0"/>
              <a:t>and negative spending (inventory disinvestment), so it does not influence</a:t>
            </a:r>
          </a:p>
          <a:p>
            <a:pPr>
              <a:spcBef>
                <a:spcPts val="1500"/>
              </a:spcBef>
            </a:pPr>
            <a:r>
              <a:rPr lang="en-US" altLang="ko-KR" dirty="0"/>
              <a:t>GDP. This treatment of inventories ensures that GDP reflects the economy’s current</a:t>
            </a:r>
          </a:p>
          <a:p>
            <a:pPr>
              <a:spcBef>
                <a:spcPts val="1500"/>
              </a:spcBef>
            </a:pPr>
            <a:r>
              <a:rPr lang="en-US" altLang="ko-KR" dirty="0"/>
              <a:t>production of goods and services.</a:t>
            </a:r>
          </a:p>
          <a:p>
            <a:pPr>
              <a:spcBef>
                <a:spcPts val="1500"/>
              </a:spcBef>
            </a:pPr>
            <a:endParaRPr lang="en-US" altLang="ko-KR" dirty="0"/>
          </a:p>
          <a:p>
            <a:pPr>
              <a:spcBef>
                <a:spcPts val="1500"/>
              </a:spcBef>
            </a:pPr>
            <a:endParaRPr lang="en-US" altLang="ko-KR" dirty="0"/>
          </a:p>
          <a:p>
            <a:pPr>
              <a:spcBef>
                <a:spcPts val="1500"/>
              </a:spcBef>
            </a:pPr>
            <a:endParaRPr lang="ko-KR" altLang="en-US"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45</a:t>
            </a:fld>
            <a:endParaRPr lang="ko-KR"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Within a Country</a:t>
            </a:r>
          </a:p>
          <a:p>
            <a:pPr>
              <a:spcBef>
                <a:spcPts val="1500"/>
              </a:spcBef>
            </a:pPr>
            <a:endParaRPr lang="en-US" altLang="ko-KR" dirty="0"/>
          </a:p>
          <a:p>
            <a:pPr>
              <a:spcBef>
                <a:spcPts val="1500"/>
              </a:spcBef>
            </a:pPr>
            <a:r>
              <a:rPr lang="en-US" altLang="ko-KR" dirty="0"/>
              <a:t>GDP is about the value produced within the geographic confines of a nation.</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46</a:t>
            </a:fld>
            <a:endParaRPr lang="ko-KR"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It counts all of the value produced within the country whether a foreigner or a native makes.</a:t>
            </a:r>
          </a:p>
          <a:p>
            <a:pPr>
              <a:spcBef>
                <a:spcPts val="1500"/>
              </a:spcBef>
            </a:pPr>
            <a:endParaRPr lang="en-US" altLang="ko-KR" dirty="0"/>
          </a:p>
          <a:p>
            <a:pPr>
              <a:spcBef>
                <a:spcPts val="1500"/>
              </a:spcBef>
            </a:pPr>
            <a:r>
              <a:rPr lang="en-US" altLang="ko-KR" dirty="0"/>
              <a:t>on the other hands, if you are in abroad, the value you made are not counted in GDP.</a:t>
            </a:r>
          </a:p>
          <a:p>
            <a:pPr>
              <a:spcBef>
                <a:spcPts val="1500"/>
              </a:spcBef>
            </a:pPr>
            <a:endParaRPr lang="en-US" altLang="ko-KR" dirty="0"/>
          </a:p>
          <a:p>
            <a:pPr>
              <a:spcBef>
                <a:spcPts val="1500"/>
              </a:spcBef>
            </a:pPr>
            <a:r>
              <a:rPr lang="en-US" altLang="ko-KR" dirty="0"/>
              <a:t>GDP includes only the value produced domestically.</a:t>
            </a:r>
          </a:p>
          <a:p>
            <a:pPr>
              <a:spcBef>
                <a:spcPts val="1500"/>
              </a:spcBef>
            </a:pP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47</a:t>
            </a:fld>
            <a:endParaRPr lang="ko-KR"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1500"/>
              </a:spcBef>
              <a:spcAft>
                <a:spcPts val="0"/>
              </a:spcAft>
              <a:buClrTx/>
              <a:buSzTx/>
              <a:buFontTx/>
              <a:buNone/>
              <a:tabLst/>
              <a:defRPr/>
            </a:pPr>
            <a:r>
              <a:rPr lang="en-US" altLang="ko-KR" dirty="0"/>
              <a:t>In a Given Period of Time</a:t>
            </a:r>
          </a:p>
          <a:p>
            <a:pPr>
              <a:spcBef>
                <a:spcPts val="1500"/>
              </a:spcBef>
            </a:pPr>
            <a:endParaRPr lang="en-US" altLang="ko-KR" dirty="0"/>
          </a:p>
          <a:p>
            <a:pPr>
              <a:spcBef>
                <a:spcPts val="1500"/>
              </a:spcBef>
            </a:pPr>
            <a:r>
              <a:rPr lang="en-US" altLang="ko-KR" dirty="0"/>
              <a:t>GDP measure the value produced within a certain interval of time.</a:t>
            </a:r>
          </a:p>
          <a:p>
            <a:pPr>
              <a:spcBef>
                <a:spcPts val="1500"/>
              </a:spcBef>
            </a:pPr>
            <a:endParaRPr lang="en-US" altLang="ko-KR" dirty="0"/>
          </a:p>
          <a:p>
            <a:pPr>
              <a:spcBef>
                <a:spcPts val="1500"/>
              </a:spcBef>
            </a:pPr>
            <a:r>
              <a:rPr lang="en-US" altLang="ko-KR" dirty="0"/>
              <a:t>usually, GDP is measured by </a:t>
            </a:r>
            <a:r>
              <a:rPr lang="en-US" altLang="ko-KR" dirty="0" err="1"/>
              <a:t>quartely</a:t>
            </a:r>
            <a:r>
              <a:rPr lang="en-US" altLang="ko-KR" dirty="0"/>
              <a:t> and yearly.</a:t>
            </a:r>
          </a:p>
          <a:p>
            <a:pPr>
              <a:spcBef>
                <a:spcPts val="1500"/>
              </a:spcBef>
            </a:pPr>
            <a:endParaRPr lang="en-US" altLang="ko-KR"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48</a:t>
            </a:fld>
            <a:endParaRPr lang="ko-KR"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practical measuring of the GDP is a huge size of work.</a:t>
            </a:r>
          </a:p>
          <a:p>
            <a:pPr>
              <a:spcBef>
                <a:spcPts val="1500"/>
              </a:spcBef>
            </a:pPr>
            <a:endParaRPr lang="en-US" altLang="ko-KR" dirty="0"/>
          </a:p>
          <a:p>
            <a:pPr>
              <a:spcBef>
                <a:spcPts val="1500"/>
              </a:spcBef>
            </a:pPr>
            <a:r>
              <a:rPr lang="en-US" altLang="ko-KR" dirty="0"/>
              <a:t>as we discussed, the GDP is about the total market value produced within a nation-wide economy.</a:t>
            </a:r>
          </a:p>
          <a:p>
            <a:pPr>
              <a:spcBef>
                <a:spcPts val="1500"/>
              </a:spcBef>
            </a:pPr>
            <a:endParaRPr lang="en-US" altLang="ko-KR" dirty="0"/>
          </a:p>
          <a:p>
            <a:pPr>
              <a:spcBef>
                <a:spcPts val="1500"/>
              </a:spcBef>
            </a:pPr>
            <a:r>
              <a:rPr lang="en-US" altLang="ko-KR" dirty="0"/>
              <a:t>The government statistics</a:t>
            </a:r>
            <a:r>
              <a:rPr lang="en-US" altLang="ko-KR" baseline="0" dirty="0"/>
              <a:t> office </a:t>
            </a:r>
            <a:r>
              <a:rPr lang="en-US" altLang="ko-KR" dirty="0"/>
              <a:t>should collect information about all of the items sold within a quarter or a year.</a:t>
            </a:r>
          </a:p>
          <a:p>
            <a:pPr>
              <a:spcBef>
                <a:spcPts val="1500"/>
              </a:spcBef>
            </a:pPr>
            <a:endParaRPr lang="en-US" altLang="ko-KR" dirty="0"/>
          </a:p>
          <a:p>
            <a:pPr>
              <a:spcBef>
                <a:spcPts val="1500"/>
              </a:spcBef>
            </a:pPr>
            <a:r>
              <a:rPr lang="en-US" altLang="ko-KR" dirty="0"/>
              <a:t>Usually, GDP is revised slightly to modify for errors in the data collection process even after published.</a:t>
            </a:r>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49</a:t>
            </a:fld>
            <a:endParaRPr lang="ko-KR"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let's repeat the definition of GDP.</a:t>
            </a:r>
          </a:p>
          <a:p>
            <a:pPr>
              <a:spcBef>
                <a:spcPts val="1500"/>
              </a:spcBef>
            </a:pPr>
            <a:endParaRPr lang="en-US" altLang="ko-KR" dirty="0"/>
          </a:p>
          <a:p>
            <a:pPr>
              <a:spcBef>
                <a:spcPts val="1500"/>
              </a:spcBef>
            </a:pPr>
            <a:r>
              <a:rPr lang="en-US" altLang="ko-KR" dirty="0"/>
              <a:t>Gross domestic product is the market value of all final goods and services produced within a country in a given period of </a:t>
            </a:r>
          </a:p>
          <a:p>
            <a:pPr>
              <a:spcBef>
                <a:spcPts val="1500"/>
              </a:spcBef>
            </a:pPr>
            <a:endParaRPr lang="en-US" altLang="ko-KR" dirty="0"/>
          </a:p>
          <a:p>
            <a:pPr>
              <a:spcBef>
                <a:spcPts val="1500"/>
              </a:spcBef>
            </a:pPr>
            <a:r>
              <a:rPr lang="en-US" altLang="ko-KR" dirty="0"/>
              <a:t>time.</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50</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Market economy : featured by the separation between production and consumption</a:t>
            </a:r>
          </a:p>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a:t>
            </a:fld>
            <a:endParaRPr lang="ko-KR" altLang="en-US"/>
          </a:p>
        </p:txBody>
      </p:sp>
    </p:spTree>
    <p:extLst>
      <p:ext uri="{BB962C8B-B14F-4D97-AF65-F5344CB8AC3E}">
        <p14:creationId xmlns:p14="http://schemas.microsoft.com/office/powerpoint/2010/main" val="18111675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51</a:t>
            </a:fld>
            <a:endParaRPr lang="ko-KR" altLang="en-US"/>
          </a:p>
        </p:txBody>
      </p:sp>
    </p:spTree>
    <p:extLst>
      <p:ext uri="{BB962C8B-B14F-4D97-AF65-F5344CB8AC3E}">
        <p14:creationId xmlns:p14="http://schemas.microsoft.com/office/powerpoint/2010/main" val="3969192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ko-KR" altLang="en-US" dirty="0"/>
              <a:t>가장 큰 산업 분야들의 묶음</a:t>
            </a:r>
            <a:endParaRPr lang="en-US" altLang="ko-KR" dirty="0"/>
          </a:p>
          <a:p>
            <a:pPr>
              <a:spcBef>
                <a:spcPts val="1500"/>
              </a:spcBef>
            </a:pPr>
            <a:r>
              <a:rPr lang="ko-KR" altLang="en-US" dirty="0"/>
              <a:t>하지만 세세하게 다양한 산업 분야가 있다</a:t>
            </a:r>
            <a:r>
              <a:rPr lang="en-US" altLang="ko-KR" dirty="0"/>
              <a:t>.</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52</a:t>
            </a:fld>
            <a:endParaRPr lang="ko-KR" altLang="en-US"/>
          </a:p>
        </p:txBody>
      </p:sp>
    </p:spTree>
    <p:extLst>
      <p:ext uri="{BB962C8B-B14F-4D97-AF65-F5344CB8AC3E}">
        <p14:creationId xmlns:p14="http://schemas.microsoft.com/office/powerpoint/2010/main" val="65005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53</a:t>
            </a:fld>
            <a:endParaRPr lang="ko-KR" altLang="en-US"/>
          </a:p>
        </p:txBody>
      </p:sp>
    </p:spTree>
    <p:extLst>
      <p:ext uri="{BB962C8B-B14F-4D97-AF65-F5344CB8AC3E}">
        <p14:creationId xmlns:p14="http://schemas.microsoft.com/office/powerpoint/2010/main" val="31382838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pPr>
              <a:spcBef>
                <a:spcPts val="1500"/>
              </a:spcBef>
            </a:pPr>
            <a:endParaRPr lang="en-US" altLang="ko-KR" dirty="0"/>
          </a:p>
          <a:p>
            <a:pPr>
              <a:spcBef>
                <a:spcPts val="1500"/>
              </a:spcBef>
            </a:pPr>
            <a:r>
              <a:rPr lang="en-US" altLang="ko-KR" dirty="0"/>
              <a:t>Economists and policymakers care not only about the economy’s total output of goods and services, </a:t>
            </a:r>
          </a:p>
          <a:p>
            <a:pPr>
              <a:spcBef>
                <a:spcPts val="1500"/>
              </a:spcBef>
            </a:pPr>
            <a:endParaRPr lang="en-US" altLang="ko-KR" dirty="0"/>
          </a:p>
          <a:p>
            <a:pPr>
              <a:spcBef>
                <a:spcPts val="1500"/>
              </a:spcBef>
            </a:pPr>
            <a:r>
              <a:rPr lang="en-US" altLang="ko-KR" dirty="0"/>
              <a:t>but they also care about the share</a:t>
            </a:r>
            <a:r>
              <a:rPr lang="en-US" altLang="ko-KR" baseline="0" dirty="0"/>
              <a:t> of components </a:t>
            </a:r>
            <a:r>
              <a:rPr lang="en-US" altLang="ko-KR" dirty="0"/>
              <a:t>of usage.</a:t>
            </a:r>
          </a:p>
          <a:p>
            <a:pPr>
              <a:spcBef>
                <a:spcPts val="1500"/>
              </a:spcBef>
            </a:pPr>
            <a:r>
              <a:rPr lang="en-US" altLang="ko-KR" dirty="0"/>
              <a:t>Why</a:t>
            </a:r>
            <a:r>
              <a:rPr lang="en-US" altLang="ko-KR" baseline="0" dirty="0"/>
              <a:t> they care about this?</a:t>
            </a:r>
          </a:p>
          <a:p>
            <a:pPr>
              <a:spcBef>
                <a:spcPts val="1500"/>
              </a:spcBef>
            </a:pPr>
            <a:endParaRPr lang="en-US" altLang="ko-KR" baseline="0" dirty="0"/>
          </a:p>
          <a:p>
            <a:pPr>
              <a:spcBef>
                <a:spcPts val="1500"/>
              </a:spcBef>
            </a:pPr>
            <a:r>
              <a:rPr lang="en-US" altLang="ko-KR" baseline="0" dirty="0"/>
              <a:t>There are a lot of reasons.</a:t>
            </a:r>
          </a:p>
          <a:p>
            <a:pPr>
              <a:spcBef>
                <a:spcPts val="1500"/>
              </a:spcBef>
            </a:pPr>
            <a:r>
              <a:rPr lang="en-US" altLang="ko-KR" baseline="0" dirty="0"/>
              <a:t> but important thing is, the proportion itself can be a measure of the overall condition of the economy.</a:t>
            </a:r>
          </a:p>
          <a:p>
            <a:pPr>
              <a:spcBef>
                <a:spcPts val="1500"/>
              </a:spcBef>
            </a:pPr>
            <a:endParaRPr lang="en-US" altLang="ko-KR" baseline="0" dirty="0"/>
          </a:p>
          <a:p>
            <a:pPr>
              <a:spcBef>
                <a:spcPts val="1500"/>
              </a:spcBef>
            </a:pPr>
            <a:r>
              <a:rPr lang="en-US" altLang="ko-KR" baseline="0" dirty="0"/>
              <a:t>In last class, we have talk about the great depression.</a:t>
            </a:r>
          </a:p>
          <a:p>
            <a:pPr>
              <a:spcBef>
                <a:spcPts val="1500"/>
              </a:spcBef>
            </a:pPr>
            <a:endParaRPr lang="en-US" altLang="ko-KR" baseline="0" dirty="0"/>
          </a:p>
          <a:p>
            <a:pPr>
              <a:spcBef>
                <a:spcPts val="1500"/>
              </a:spcBef>
            </a:pPr>
            <a:r>
              <a:rPr lang="en-US" altLang="ko-KR" baseline="0" dirty="0"/>
              <a:t>And, we learned that, related to the depression, Keynes pointed out the reduction in consumer confidence and aggregate demand of households.</a:t>
            </a:r>
          </a:p>
          <a:p>
            <a:pPr>
              <a:spcBef>
                <a:spcPts val="1500"/>
              </a:spcBef>
            </a:pPr>
            <a:r>
              <a:rPr lang="en-US" altLang="ko-KR" baseline="0" dirty="0"/>
              <a:t>And he suggested that government support the reduction of household’s spending, by some fiscal policy or something effective way.</a:t>
            </a:r>
          </a:p>
          <a:p>
            <a:pPr>
              <a:spcBef>
                <a:spcPts val="1500"/>
              </a:spcBef>
            </a:pPr>
            <a:endParaRPr lang="en-US" altLang="ko-KR" baseline="0" dirty="0"/>
          </a:p>
          <a:p>
            <a:pPr>
              <a:spcBef>
                <a:spcPts val="1500"/>
              </a:spcBef>
            </a:pPr>
            <a:r>
              <a:rPr lang="en-US" altLang="ko-KR" baseline="0" dirty="0"/>
              <a:t>In this case, how can we estimate the proper level of additional government spending?</a:t>
            </a:r>
          </a:p>
          <a:p>
            <a:pPr>
              <a:spcBef>
                <a:spcPts val="1500"/>
              </a:spcBef>
            </a:pPr>
            <a:r>
              <a:rPr lang="en-US" altLang="ko-KR" baseline="0" dirty="0"/>
              <a:t>We have to classify the amount or the proportion of current government spending and households sector’s.</a:t>
            </a:r>
          </a:p>
          <a:p>
            <a:pPr>
              <a:spcBef>
                <a:spcPts val="1500"/>
              </a:spcBef>
            </a:pPr>
            <a:endParaRPr lang="en-US" altLang="ko-KR" baseline="0" dirty="0"/>
          </a:p>
          <a:p>
            <a:pPr>
              <a:spcBef>
                <a:spcPts val="1500"/>
              </a:spcBef>
            </a:pPr>
            <a:r>
              <a:rPr lang="en-US" altLang="ko-KR" baseline="0" dirty="0"/>
              <a:t>And There are many of other important usage to classify the components.</a:t>
            </a:r>
          </a:p>
          <a:p>
            <a:pPr>
              <a:spcBef>
                <a:spcPts val="1500"/>
              </a:spcBef>
            </a:pPr>
            <a:endParaRPr lang="en-US" altLang="ko-KR" baseline="0" dirty="0"/>
          </a:p>
          <a:p>
            <a:pPr>
              <a:spcBef>
                <a:spcPts val="1500"/>
              </a:spcBef>
            </a:pPr>
            <a:endParaRPr lang="en-US" altLang="ko-KR" baseline="0"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54</a:t>
            </a:fld>
            <a:endParaRPr lang="ko-KR"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a:t>
            </a:r>
            <a:r>
              <a:rPr lang="ko-KR" altLang="en-US" dirty="0"/>
              <a:t>가계 기업 정부 </a:t>
            </a:r>
            <a:r>
              <a:rPr lang="en-US" altLang="ko-KR" dirty="0"/>
              <a:t>(</a:t>
            </a:r>
            <a:r>
              <a:rPr lang="ko-KR" altLang="en-US" dirty="0"/>
              <a:t>수출 수입</a:t>
            </a:r>
            <a:r>
              <a:rPr lang="en-US" altLang="ko-KR" dirty="0"/>
              <a:t>)</a:t>
            </a:r>
          </a:p>
          <a:p>
            <a:pPr>
              <a:spcBef>
                <a:spcPts val="1500"/>
              </a:spcBef>
            </a:pPr>
            <a:endParaRPr lang="en-US" altLang="ko-KR" dirty="0"/>
          </a:p>
          <a:p>
            <a:pPr>
              <a:spcBef>
                <a:spcPts val="1500"/>
              </a:spcBef>
            </a:pPr>
            <a:r>
              <a:rPr lang="ko-KR" altLang="en-US" dirty="0"/>
              <a:t>지출의 목적 </a:t>
            </a:r>
            <a:r>
              <a:rPr lang="en-US" altLang="ko-KR" dirty="0"/>
              <a:t>?</a:t>
            </a:r>
          </a:p>
          <a:p>
            <a:pPr>
              <a:spcBef>
                <a:spcPts val="1500"/>
              </a:spcBef>
            </a:pPr>
            <a:r>
              <a:rPr lang="ko-KR" altLang="en-US" dirty="0"/>
              <a:t>기업의 지출의 목적은 투자</a:t>
            </a:r>
            <a:endParaRPr lang="en-US" altLang="ko-KR" dirty="0"/>
          </a:p>
          <a:p>
            <a:pPr>
              <a:spcBef>
                <a:spcPts val="1500"/>
              </a:spcBef>
            </a:pPr>
            <a:r>
              <a:rPr lang="ko-KR" altLang="en-US" dirty="0"/>
              <a:t>가계의 지출의 목적은 투자</a:t>
            </a:r>
            <a:r>
              <a:rPr lang="en-US" altLang="ko-KR" dirty="0"/>
              <a:t>( new housing), consumption ( </a:t>
            </a:r>
            <a:r>
              <a:rPr lang="ko-KR" altLang="en-US" dirty="0"/>
              <a:t>개인적 소비 </a:t>
            </a:r>
            <a:r>
              <a:rPr lang="en-US" altLang="ko-KR" dirty="0"/>
              <a:t>)</a:t>
            </a:r>
          </a:p>
          <a:p>
            <a:pPr>
              <a:spcBef>
                <a:spcPts val="1500"/>
              </a:spcBef>
            </a:pPr>
            <a:r>
              <a:rPr lang="ko-KR" altLang="en-US" dirty="0"/>
              <a:t>정부의 지출 목적</a:t>
            </a:r>
            <a:r>
              <a:rPr lang="en-US" altLang="ko-KR" dirty="0"/>
              <a:t>? Gov’s spending</a:t>
            </a:r>
          </a:p>
          <a:p>
            <a:pPr>
              <a:spcBef>
                <a:spcPts val="1500"/>
              </a:spcBef>
            </a:pPr>
            <a:r>
              <a:rPr lang="en-US" altLang="ko-KR" dirty="0"/>
              <a:t>(</a:t>
            </a:r>
            <a:r>
              <a:rPr lang="ko-KR" altLang="en-US" dirty="0"/>
              <a:t>수출 수입</a:t>
            </a:r>
            <a:r>
              <a:rPr lang="en-US" altLang="ko-KR" dirty="0"/>
              <a:t>)</a:t>
            </a:r>
            <a:r>
              <a:rPr lang="ko-KR" altLang="en-US" dirty="0"/>
              <a:t>의 지출 목적</a:t>
            </a:r>
            <a:r>
              <a:rPr lang="en-US" altLang="ko-KR" dirty="0"/>
              <a:t> : Net export</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55</a:t>
            </a:fld>
            <a:endParaRPr lang="ko-KR" altLang="en-US"/>
          </a:p>
        </p:txBody>
      </p:sp>
    </p:spTree>
    <p:extLst>
      <p:ext uri="{BB962C8B-B14F-4D97-AF65-F5344CB8AC3E}">
        <p14:creationId xmlns:p14="http://schemas.microsoft.com/office/powerpoint/2010/main" val="235312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GDP can be divided into 4 components</a:t>
            </a:r>
          </a:p>
          <a:p>
            <a:pPr>
              <a:spcBef>
                <a:spcPts val="1500"/>
              </a:spcBef>
            </a:pPr>
            <a:endParaRPr lang="en-US" altLang="ko-KR" dirty="0"/>
          </a:p>
          <a:p>
            <a:pPr>
              <a:spcBef>
                <a:spcPts val="1500"/>
              </a:spcBef>
            </a:pPr>
            <a:r>
              <a:rPr lang="en-US" altLang="ko-KR" dirty="0"/>
              <a:t> consumption</a:t>
            </a:r>
          </a:p>
          <a:p>
            <a:pPr>
              <a:spcBef>
                <a:spcPts val="1500"/>
              </a:spcBef>
            </a:pPr>
            <a:r>
              <a:rPr lang="en-US" altLang="ko-KR" dirty="0"/>
              <a:t> investment</a:t>
            </a:r>
          </a:p>
          <a:p>
            <a:pPr>
              <a:spcBef>
                <a:spcPts val="1500"/>
              </a:spcBef>
            </a:pPr>
            <a:r>
              <a:rPr lang="en-US" altLang="ko-KR" dirty="0"/>
              <a:t>government purchases</a:t>
            </a:r>
          </a:p>
          <a:p>
            <a:pPr>
              <a:spcBef>
                <a:spcPts val="1500"/>
              </a:spcBef>
            </a:pPr>
            <a:r>
              <a:rPr lang="en-US" altLang="ko-KR" dirty="0"/>
              <a:t>net exports</a:t>
            </a:r>
          </a:p>
          <a:p>
            <a:pPr>
              <a:spcBef>
                <a:spcPts val="1500"/>
              </a:spcBef>
            </a:pPr>
            <a:endParaRPr lang="en-US" altLang="ko-KR" dirty="0"/>
          </a:p>
          <a:p>
            <a:pPr>
              <a:spcBef>
                <a:spcPts val="1500"/>
              </a:spcBef>
            </a:pPr>
            <a:r>
              <a:rPr lang="en-US" altLang="ko-KR" dirty="0"/>
              <a:t>In other words, GDP is the sum of consumption, investment, government purchases, and net</a:t>
            </a:r>
          </a:p>
          <a:p>
            <a:pPr>
              <a:spcBef>
                <a:spcPts val="1500"/>
              </a:spcBef>
            </a:pPr>
            <a:r>
              <a:rPr lang="en-US" altLang="ko-KR" dirty="0"/>
              <a:t>exports.</a:t>
            </a:r>
          </a:p>
          <a:p>
            <a:pPr>
              <a:spcBef>
                <a:spcPts val="1500"/>
              </a:spcBef>
            </a:pPr>
            <a:endParaRPr lang="ko-KR" altLang="en-US" dirty="0"/>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56</a:t>
            </a:fld>
            <a:endParaRPr lang="ko-KR"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Consumption consists of the goods and services bought by households.</a:t>
            </a:r>
          </a:p>
          <a:p>
            <a:pPr>
              <a:spcBef>
                <a:spcPts val="1500"/>
              </a:spcBef>
            </a:pPr>
            <a:endParaRPr lang="en-US" altLang="ko-KR" dirty="0"/>
          </a:p>
          <a:p>
            <a:pPr>
              <a:spcBef>
                <a:spcPts val="1500"/>
              </a:spcBef>
            </a:pPr>
            <a:r>
              <a:rPr lang="en-US" altLang="ko-KR" dirty="0"/>
              <a:t>And It can</a:t>
            </a:r>
            <a:r>
              <a:rPr lang="en-US" altLang="ko-KR" baseline="0" dirty="0"/>
              <a:t> be </a:t>
            </a:r>
            <a:r>
              <a:rPr lang="en-US" altLang="ko-KR" dirty="0"/>
              <a:t>divided into three subcategories again.</a:t>
            </a:r>
          </a:p>
          <a:p>
            <a:pPr>
              <a:spcBef>
                <a:spcPts val="1500"/>
              </a:spcBef>
            </a:pPr>
            <a:endParaRPr lang="en-US" altLang="ko-KR" dirty="0"/>
          </a:p>
          <a:p>
            <a:pPr>
              <a:spcBef>
                <a:spcPts val="1500"/>
              </a:spcBef>
            </a:pPr>
            <a:r>
              <a:rPr lang="en-US" altLang="ko-KR" dirty="0"/>
              <a:t> nondurable goods, durable goods, and services.</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57</a:t>
            </a:fld>
            <a:endParaRPr lang="ko-KR"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Nondurable goods are goods that last only a short time, such as food and clothing.</a:t>
            </a:r>
          </a:p>
          <a:p>
            <a:pPr>
              <a:spcBef>
                <a:spcPts val="1500"/>
              </a:spcBef>
            </a:pPr>
            <a:r>
              <a:rPr lang="en-US" altLang="ko-KR" dirty="0"/>
              <a:t>(-_-;)Of course some kind of people like me use their clothing as durable goods,</a:t>
            </a:r>
            <a:r>
              <a:rPr lang="en-US" altLang="ko-KR" baseline="0" dirty="0"/>
              <a:t> anyway.//</a:t>
            </a:r>
            <a:endParaRPr lang="en-US" altLang="ko-KR" dirty="0"/>
          </a:p>
          <a:p>
            <a:pPr>
              <a:spcBef>
                <a:spcPts val="1500"/>
              </a:spcBef>
            </a:pPr>
            <a:endParaRPr lang="en-US" altLang="ko-KR" dirty="0"/>
          </a:p>
          <a:p>
            <a:pPr>
              <a:spcBef>
                <a:spcPts val="1500"/>
              </a:spcBef>
            </a:pPr>
            <a:r>
              <a:rPr lang="en-US" altLang="ko-KR" dirty="0"/>
              <a:t>Durable goods are goods that last a long time, such as cars and TVs. </a:t>
            </a:r>
          </a:p>
          <a:p>
            <a:pPr>
              <a:spcBef>
                <a:spcPts val="1500"/>
              </a:spcBef>
            </a:pPr>
            <a:endParaRPr lang="en-US" altLang="ko-KR" dirty="0"/>
          </a:p>
          <a:p>
            <a:pPr>
              <a:spcBef>
                <a:spcPts val="1500"/>
              </a:spcBef>
            </a:pPr>
            <a:r>
              <a:rPr lang="en-US" altLang="ko-KR" dirty="0"/>
              <a:t>Services are the works done directly</a:t>
            </a:r>
            <a:r>
              <a:rPr lang="en-US" altLang="ko-KR" baseline="0" dirty="0"/>
              <a:t> </a:t>
            </a:r>
            <a:r>
              <a:rPr lang="en-US" altLang="ko-KR" dirty="0"/>
              <a:t>for consumers, such as haircuts.</a:t>
            </a:r>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58</a:t>
            </a:fld>
            <a:endParaRPr lang="ko-KR"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Investment consists of goods bought for future use.</a:t>
            </a:r>
          </a:p>
          <a:p>
            <a:pPr>
              <a:spcBef>
                <a:spcPts val="1500"/>
              </a:spcBef>
            </a:pPr>
            <a:endParaRPr lang="en-US" altLang="ko-KR" dirty="0"/>
          </a:p>
          <a:p>
            <a:pPr>
              <a:spcBef>
                <a:spcPts val="1500"/>
              </a:spcBef>
            </a:pPr>
            <a:r>
              <a:rPr lang="en-US" altLang="ko-KR" dirty="0"/>
              <a:t>Investment is also divided into three subcategories: </a:t>
            </a:r>
          </a:p>
          <a:p>
            <a:pPr>
              <a:spcBef>
                <a:spcPts val="1500"/>
              </a:spcBef>
            </a:pPr>
            <a:endParaRPr lang="en-US" altLang="ko-KR" dirty="0"/>
          </a:p>
          <a:p>
            <a:pPr>
              <a:spcBef>
                <a:spcPts val="1500"/>
              </a:spcBef>
            </a:pPr>
            <a:r>
              <a:rPr lang="en-US" altLang="ko-KR" dirty="0"/>
              <a:t>business fixed investment, </a:t>
            </a:r>
          </a:p>
          <a:p>
            <a:pPr>
              <a:spcBef>
                <a:spcPts val="1500"/>
              </a:spcBef>
            </a:pPr>
            <a:r>
              <a:rPr lang="en-US" altLang="ko-KR" dirty="0"/>
              <a:t>residential fixed investment, </a:t>
            </a:r>
          </a:p>
          <a:p>
            <a:pPr>
              <a:spcBef>
                <a:spcPts val="1500"/>
              </a:spcBef>
            </a:pPr>
            <a:r>
              <a:rPr lang="en-US" altLang="ko-KR" dirty="0"/>
              <a:t>and inventory investment.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59</a:t>
            </a:fld>
            <a:endParaRPr lang="ko-KR"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32500" lnSpcReduction="20000"/>
          </a:bodyPr>
          <a:lstStyle/>
          <a:p>
            <a:pPr>
              <a:spcBef>
                <a:spcPts val="1500"/>
              </a:spcBef>
            </a:pPr>
            <a:endParaRPr lang="en-US" altLang="ko-KR" dirty="0"/>
          </a:p>
          <a:p>
            <a:pPr>
              <a:spcBef>
                <a:spcPts val="1500"/>
              </a:spcBef>
            </a:pPr>
            <a:r>
              <a:rPr lang="en-US" altLang="ko-KR" dirty="0"/>
              <a:t>Business fixed investment is the purchase of new plant and equipment by firms. </a:t>
            </a:r>
          </a:p>
          <a:p>
            <a:pPr>
              <a:spcBef>
                <a:spcPts val="1500"/>
              </a:spcBef>
            </a:pPr>
            <a:endParaRPr lang="en-US" altLang="ko-KR" dirty="0"/>
          </a:p>
          <a:p>
            <a:pPr>
              <a:spcBef>
                <a:spcPts val="1500"/>
              </a:spcBef>
            </a:pPr>
            <a:r>
              <a:rPr lang="en-US" altLang="ko-KR" dirty="0"/>
              <a:t>Residential investment is the purchase of new housing by households and landlords. </a:t>
            </a:r>
          </a:p>
          <a:p>
            <a:pPr>
              <a:spcBef>
                <a:spcPts val="1500"/>
              </a:spcBef>
            </a:pPr>
            <a:endParaRPr lang="en-US" altLang="ko-KR" dirty="0"/>
          </a:p>
          <a:p>
            <a:pPr>
              <a:spcBef>
                <a:spcPts val="1500"/>
              </a:spcBef>
            </a:pPr>
            <a:r>
              <a:rPr lang="en-US" altLang="ko-KR" dirty="0"/>
              <a:t>We already talk about this issue in</a:t>
            </a:r>
            <a:r>
              <a:rPr lang="en-US" altLang="ko-KR" baseline="0" dirty="0"/>
              <a:t> before.</a:t>
            </a:r>
          </a:p>
          <a:p>
            <a:pPr>
              <a:spcBef>
                <a:spcPts val="1500"/>
              </a:spcBef>
            </a:pPr>
            <a:r>
              <a:rPr lang="en-US" altLang="ko-KR" dirty="0"/>
              <a:t>GDP regard the homeowners pay to themselves for their houses.</a:t>
            </a:r>
          </a:p>
          <a:p>
            <a:pPr>
              <a:spcBef>
                <a:spcPts val="1500"/>
              </a:spcBef>
            </a:pPr>
            <a:endParaRPr lang="en-US" altLang="ko-KR" dirty="0"/>
          </a:p>
          <a:p>
            <a:pPr>
              <a:spcBef>
                <a:spcPts val="1500"/>
              </a:spcBef>
            </a:pPr>
            <a:r>
              <a:rPr lang="en-US" altLang="ko-KR" dirty="0"/>
              <a:t>In economics, the purchase of a new house is treated as an kind of investment.</a:t>
            </a:r>
          </a:p>
          <a:p>
            <a:pPr>
              <a:spcBef>
                <a:spcPts val="1500"/>
              </a:spcBef>
            </a:pPr>
            <a:r>
              <a:rPr lang="en-US" altLang="ko-KR" dirty="0"/>
              <a:t>And the ownership of the home is treated as a productive activity.</a:t>
            </a:r>
          </a:p>
          <a:p>
            <a:pPr>
              <a:spcBef>
                <a:spcPts val="1500"/>
              </a:spcBef>
            </a:pPr>
            <a:r>
              <a:rPr lang="en-US" altLang="ko-KR" dirty="0"/>
              <a:t>and a service is assumed to flow from the house to the occupant over the economic life of the house.//</a:t>
            </a:r>
          </a:p>
          <a:p>
            <a:pPr>
              <a:spcBef>
                <a:spcPts val="1500"/>
              </a:spcBef>
            </a:pPr>
            <a:endParaRPr lang="en-US" altLang="ko-KR" dirty="0"/>
          </a:p>
          <a:p>
            <a:pPr>
              <a:spcBef>
                <a:spcPts val="1500"/>
              </a:spcBef>
            </a:pPr>
            <a:endParaRPr lang="en-US" altLang="ko-KR" dirty="0"/>
          </a:p>
          <a:p>
            <a:pPr>
              <a:spcBef>
                <a:spcPts val="1500"/>
              </a:spcBef>
            </a:pPr>
            <a:r>
              <a:rPr lang="en-US" altLang="ko-KR" dirty="0"/>
              <a:t>Inventory investment means the increase in firms’ inventories of goods.</a:t>
            </a:r>
          </a:p>
          <a:p>
            <a:pPr>
              <a:spcBef>
                <a:spcPts val="1500"/>
              </a:spcBef>
            </a:pPr>
            <a:r>
              <a:rPr lang="en-US" altLang="ko-KR" dirty="0"/>
              <a:t>if inventories are falling, inventory investment is negative.</a:t>
            </a:r>
          </a:p>
          <a:p>
            <a:pPr>
              <a:spcBef>
                <a:spcPts val="1500"/>
              </a:spcBef>
            </a:pPr>
            <a:endParaRPr lang="en-US" altLang="ko-KR" dirty="0"/>
          </a:p>
          <a:p>
            <a:pPr>
              <a:spcBef>
                <a:spcPts val="1500"/>
              </a:spcBef>
            </a:pPr>
            <a:r>
              <a:rPr lang="en-US" altLang="ko-KR" dirty="0"/>
              <a:t> </a:t>
            </a:r>
            <a:endParaRPr lang="ko-KR" altLang="en-US" dirty="0"/>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60</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Private sector in the market economy system</a:t>
            </a:r>
          </a:p>
          <a:p>
            <a:pPr>
              <a:spcBef>
                <a:spcPts val="1500"/>
              </a:spcBef>
            </a:pPr>
            <a:r>
              <a:rPr lang="en-US" altLang="ko-KR" dirty="0"/>
              <a:t>Business sector – </a:t>
            </a:r>
            <a:r>
              <a:rPr lang="ko-KR" altLang="en-US" dirty="0"/>
              <a:t>생산 </a:t>
            </a:r>
            <a:r>
              <a:rPr lang="en-US" altLang="ko-KR" dirty="0"/>
              <a:t>part </a:t>
            </a:r>
            <a:r>
              <a:rPr lang="ko-KR" altLang="en-US" dirty="0"/>
              <a:t>도 되고 소비도</a:t>
            </a:r>
            <a:endParaRPr lang="en-US" altLang="ko-KR" dirty="0"/>
          </a:p>
          <a:p>
            <a:pPr>
              <a:spcBef>
                <a:spcPts val="1500"/>
              </a:spcBef>
            </a:pPr>
            <a:r>
              <a:rPr lang="en-US" altLang="ko-KR" dirty="0"/>
              <a:t>Household sector – </a:t>
            </a:r>
            <a:r>
              <a:rPr lang="ko-KR" altLang="en-US" dirty="0"/>
              <a:t>소비 </a:t>
            </a:r>
            <a:r>
              <a:rPr lang="en-US" altLang="ko-KR" dirty="0"/>
              <a:t>part </a:t>
            </a:r>
            <a:r>
              <a:rPr lang="ko-KR" altLang="en-US" dirty="0"/>
              <a:t>도 되고 생산도</a:t>
            </a:r>
            <a:endParaRPr lang="en-US" altLang="ko-KR" dirty="0"/>
          </a:p>
          <a:p>
            <a:pPr>
              <a:spcBef>
                <a:spcPts val="1500"/>
              </a:spcBef>
            </a:pPr>
            <a:r>
              <a:rPr lang="ko-KR" altLang="en-US" dirty="0"/>
              <a:t>정부의 역할은 고려되지 </a:t>
            </a:r>
            <a:r>
              <a:rPr lang="en-US" altLang="ko-KR" dirty="0"/>
              <a:t>x</a:t>
            </a:r>
          </a:p>
          <a:p>
            <a:pPr>
              <a:spcBef>
                <a:spcPts val="1500"/>
              </a:spcBef>
            </a:pPr>
            <a:r>
              <a:rPr lang="en-US" altLang="ko-KR" dirty="0"/>
              <a:t>Economic circulation</a:t>
            </a:r>
          </a:p>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a:t>
            </a:fld>
            <a:endParaRPr lang="ko-KR" altLang="en-US"/>
          </a:p>
        </p:txBody>
      </p:sp>
    </p:spTree>
    <p:extLst>
      <p:ext uri="{BB962C8B-B14F-4D97-AF65-F5344CB8AC3E}">
        <p14:creationId xmlns:p14="http://schemas.microsoft.com/office/powerpoint/2010/main" val="2051973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endParaRPr lang="en-US" altLang="ko-KR" dirty="0"/>
          </a:p>
          <a:p>
            <a:pPr>
              <a:spcBef>
                <a:spcPts val="1500"/>
              </a:spcBef>
            </a:pPr>
            <a:r>
              <a:rPr lang="en-US" altLang="ko-KR" dirty="0"/>
              <a:t>Government purchases are the goods and services bought by the central</a:t>
            </a:r>
            <a:r>
              <a:rPr lang="en-US" altLang="ko-KR" baseline="0" dirty="0"/>
              <a:t> </a:t>
            </a:r>
            <a:r>
              <a:rPr lang="en-US" altLang="ko-KR" dirty="0"/>
              <a:t>and local governments. </a:t>
            </a:r>
          </a:p>
          <a:p>
            <a:pPr>
              <a:spcBef>
                <a:spcPts val="1500"/>
              </a:spcBef>
            </a:pPr>
            <a:endParaRPr lang="en-US" altLang="ko-KR" dirty="0"/>
          </a:p>
          <a:p>
            <a:pPr>
              <a:spcBef>
                <a:spcPts val="1500"/>
              </a:spcBef>
            </a:pPr>
            <a:r>
              <a:rPr lang="en-US" altLang="ko-KR" dirty="0"/>
              <a:t>This category means</a:t>
            </a:r>
            <a:r>
              <a:rPr lang="en-US" altLang="ko-KR" baseline="0" dirty="0"/>
              <a:t> </a:t>
            </a:r>
            <a:r>
              <a:rPr lang="en-US" altLang="ko-KR" dirty="0"/>
              <a:t>such items as military equipment, highways, and the services provided by government workers. </a:t>
            </a:r>
          </a:p>
          <a:p>
            <a:pPr>
              <a:spcBef>
                <a:spcPts val="1500"/>
              </a:spcBef>
            </a:pPr>
            <a:endParaRPr lang="en-US" altLang="ko-KR" dirty="0"/>
          </a:p>
          <a:p>
            <a:pPr>
              <a:spcBef>
                <a:spcPts val="1500"/>
              </a:spcBef>
            </a:pPr>
            <a:r>
              <a:rPr lang="en-US" altLang="ko-KR" dirty="0"/>
              <a:t>And It does not include transfer payments to individuals, such as Social Security and welfare. </a:t>
            </a:r>
          </a:p>
          <a:p>
            <a:pPr>
              <a:spcBef>
                <a:spcPts val="1500"/>
              </a:spcBef>
            </a:pPr>
            <a:endParaRPr lang="en-US" altLang="ko-KR" dirty="0"/>
          </a:p>
          <a:p>
            <a:pPr>
              <a:spcBef>
                <a:spcPts val="1500"/>
              </a:spcBef>
            </a:pPr>
            <a:r>
              <a:rPr lang="en-US" altLang="ko-KR" dirty="0"/>
              <a:t>Because these transfers only reallocate existing income and are not kind of value producing, they are not part of GDP.</a:t>
            </a:r>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61</a:t>
            </a:fld>
            <a:endParaRPr lang="ko-KR"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The last category, net exports, accounts for trade with other countries. //</a:t>
            </a:r>
          </a:p>
          <a:p>
            <a:pPr>
              <a:spcBef>
                <a:spcPts val="1500"/>
              </a:spcBef>
            </a:pPr>
            <a:endParaRPr lang="en-US" altLang="ko-KR" dirty="0"/>
          </a:p>
          <a:p>
            <a:pPr>
              <a:spcBef>
                <a:spcPts val="1500"/>
              </a:spcBef>
            </a:pPr>
            <a:r>
              <a:rPr lang="en-US" altLang="ko-KR" dirty="0"/>
              <a:t>Net exports are the value of goods and services sold to other countries (exports) minus the value of goods and services that foreigners sell us (imports). </a:t>
            </a:r>
          </a:p>
          <a:p>
            <a:pPr>
              <a:spcBef>
                <a:spcPts val="1500"/>
              </a:spcBef>
            </a:pPr>
            <a:r>
              <a:rPr lang="en-US" altLang="ko-KR" dirty="0"/>
              <a:t>Net exports represent the net expenditure from abroad on our goods and services, which provides income for domestic producers.//</a:t>
            </a:r>
          </a:p>
          <a:p>
            <a:pPr>
              <a:spcBef>
                <a:spcPts val="1500"/>
              </a:spcBef>
            </a:pPr>
            <a:endParaRPr lang="en-US" altLang="ko-KR" dirty="0"/>
          </a:p>
          <a:p>
            <a:pPr>
              <a:spcBef>
                <a:spcPts val="1500"/>
              </a:spcBef>
            </a:pPr>
            <a:r>
              <a:rPr lang="en-US" altLang="ko-KR" dirty="0"/>
              <a:t>Net exports are positive when the value of our exports is greater than the value of our imports.</a:t>
            </a:r>
          </a:p>
          <a:p>
            <a:pPr>
              <a:spcBef>
                <a:spcPts val="1500"/>
              </a:spcBef>
            </a:pPr>
            <a:r>
              <a:rPr lang="en-US" altLang="ko-KR" dirty="0"/>
              <a:t>And, conversely, negative when the value of our imports is greater than the value of our exports. **</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62</a:t>
            </a:fld>
            <a:endParaRPr lang="ko-KR"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This is the structure of the component for GDP.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Usually, in most of the country, the portion of consumption of household sector is the biggest component of the economy.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if the economy strongly depends on international trade, such as Korea,</a:t>
            </a:r>
          </a:p>
          <a:p>
            <a:r>
              <a:rPr lang="en-US" altLang="ko-KR" sz="1200" kern="1200" baseline="0" dirty="0">
                <a:solidFill>
                  <a:schemeClr val="tx1"/>
                </a:solidFill>
                <a:latin typeface="+mn-lt"/>
                <a:ea typeface="+mn-ea"/>
                <a:cs typeface="+mn-cs"/>
              </a:rPr>
              <a:t>The portion of net export is relatively bigger than other countries.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with the component, there are a tons of specific issues and details with practical measuring of GDP.</a:t>
            </a:r>
          </a:p>
          <a:p>
            <a:r>
              <a:rPr lang="en-US" altLang="ko-KR" sz="1200" kern="1200" baseline="0" dirty="0">
                <a:solidFill>
                  <a:schemeClr val="tx1"/>
                </a:solidFill>
                <a:latin typeface="+mn-lt"/>
                <a:ea typeface="+mn-ea"/>
                <a:cs typeface="+mn-cs"/>
              </a:rPr>
              <a:t> I don’t even know all of those.</a:t>
            </a:r>
          </a:p>
          <a:p>
            <a:r>
              <a:rPr lang="en-US" altLang="ko-KR" sz="1200" kern="1200" baseline="0" dirty="0">
                <a:solidFill>
                  <a:schemeClr val="tx1"/>
                </a:solidFill>
                <a:latin typeface="+mn-lt"/>
                <a:ea typeface="+mn-ea"/>
                <a:cs typeface="+mn-cs"/>
              </a:rPr>
              <a:t> So, usually, government statistics office publish the manual which provide the details and handling method in measuring GDP.</a:t>
            </a:r>
          </a:p>
          <a:p>
            <a:r>
              <a:rPr lang="en-US" altLang="ko-KR" sz="1200" kern="1200" baseline="0" dirty="0">
                <a:solidFill>
                  <a:schemeClr val="tx1"/>
                </a:solidFill>
                <a:latin typeface="+mn-lt"/>
                <a:ea typeface="+mn-ea"/>
                <a:cs typeface="+mn-cs"/>
              </a:rPr>
              <a:t> so if we have interesting, we can easily find it.</a:t>
            </a:r>
          </a:p>
          <a:p>
            <a:r>
              <a:rPr lang="en-US" altLang="ko-KR" sz="1200" kern="1200" baseline="0" dirty="0">
                <a:solidFill>
                  <a:schemeClr val="tx1"/>
                </a:solidFill>
                <a:latin typeface="+mn-lt"/>
                <a:ea typeface="+mn-ea"/>
                <a:cs typeface="+mn-cs"/>
              </a:rPr>
              <a:t> I remember that the manual for GDP of Korea  was published by Bank of Korea.</a:t>
            </a:r>
          </a:p>
          <a:p>
            <a:r>
              <a:rPr lang="en-US" altLang="ko-KR" sz="1200" kern="1200" baseline="0" dirty="0">
                <a:solidFill>
                  <a:schemeClr val="tx1"/>
                </a:solidFill>
                <a:latin typeface="+mn-lt"/>
                <a:ea typeface="+mn-ea"/>
                <a:cs typeface="+mn-cs"/>
              </a:rPr>
              <a:t> so I think we can find the manual in the website of the Bank of Korea.</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63</a:t>
            </a:fld>
            <a:endParaRPr lang="ko-KR"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a:p>
            <a:pPr>
              <a:spcBef>
                <a:spcPts val="1500"/>
              </a:spcBef>
            </a:pPr>
            <a:r>
              <a:rPr lang="en-US" altLang="ko-KR" dirty="0"/>
              <a:t>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64</a:t>
            </a:fld>
            <a:endParaRPr lang="ko-KR" altLang="en-US"/>
          </a:p>
        </p:txBody>
      </p:sp>
    </p:spTree>
    <p:extLst>
      <p:ext uri="{BB962C8B-B14F-4D97-AF65-F5344CB8AC3E}">
        <p14:creationId xmlns:p14="http://schemas.microsoft.com/office/powerpoint/2010/main" val="35415972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Wages encompasses the total compensation to employees for services rendered. Profits, also called "gross operating surplus," refers to the surpluses of incorporated and unincorporated businesses. Statistical adjustments may include corporate income tax, dividends, and undistributed profits.</a:t>
            </a:r>
          </a:p>
          <a:p>
            <a:endParaRPr lang="en-US" altLang="ko-KR" sz="1200" kern="1200" baseline="0" dirty="0">
              <a:solidFill>
                <a:schemeClr val="tx1"/>
              </a:solidFill>
              <a:latin typeface="+mn-lt"/>
              <a:ea typeface="+mn-ea"/>
              <a:cs typeface="+mn-cs"/>
            </a:endParaRPr>
          </a:p>
          <a:p>
            <a:r>
              <a:rPr lang="ko-KR" altLang="en-US" sz="1200" kern="1200" baseline="0" dirty="0">
                <a:solidFill>
                  <a:schemeClr val="tx1"/>
                </a:solidFill>
                <a:latin typeface="+mn-lt"/>
                <a:ea typeface="+mn-ea"/>
                <a:cs typeface="+mn-cs"/>
              </a:rPr>
              <a:t>세금은 정부 보조금에서 차감됨</a:t>
            </a:r>
            <a:r>
              <a:rPr lang="en-US" altLang="ko-KR" sz="1200" kern="1200" baseline="0" dirty="0">
                <a:solidFill>
                  <a:schemeClr val="tx1"/>
                </a:solidFill>
                <a:latin typeface="+mn-lt"/>
                <a:ea typeface="+mn-ea"/>
                <a:cs typeface="+mn-cs"/>
              </a:rPr>
              <a:t>.</a:t>
            </a:r>
          </a:p>
          <a:p>
            <a:r>
              <a:rPr lang="en-US" altLang="ko-KR" sz="1200" kern="1200" baseline="0" dirty="0">
                <a:solidFill>
                  <a:schemeClr val="tx1"/>
                </a:solidFill>
                <a:latin typeface="+mn-lt"/>
                <a:ea typeface="+mn-ea"/>
                <a:cs typeface="+mn-cs"/>
              </a:rPr>
              <a:t>1,000 </a:t>
            </a:r>
            <a:r>
              <a:rPr lang="ko-KR" altLang="en-US" sz="1200" kern="1200" baseline="0" dirty="0" err="1">
                <a:solidFill>
                  <a:schemeClr val="tx1"/>
                </a:solidFill>
                <a:latin typeface="+mn-lt"/>
                <a:ea typeface="+mn-ea"/>
                <a:cs typeface="+mn-cs"/>
              </a:rPr>
              <a:t>빵값</a:t>
            </a:r>
            <a:r>
              <a:rPr lang="en-US" altLang="ko-KR" sz="1200" kern="1200" baseline="0" dirty="0">
                <a:solidFill>
                  <a:schemeClr val="tx1"/>
                </a:solidFill>
                <a:latin typeface="+mn-lt"/>
                <a:ea typeface="+mn-ea"/>
                <a:cs typeface="+mn-cs"/>
              </a:rPr>
              <a:t>.</a:t>
            </a:r>
          </a:p>
          <a:p>
            <a:r>
              <a:rPr lang="ko-KR" altLang="en-US" sz="1200" kern="1200" baseline="0" dirty="0">
                <a:solidFill>
                  <a:schemeClr val="tx1"/>
                </a:solidFill>
                <a:latin typeface="+mn-lt"/>
                <a:ea typeface="+mn-ea"/>
                <a:cs typeface="+mn-cs"/>
              </a:rPr>
              <a:t>지출과 수입은 똑같아야 </a:t>
            </a:r>
            <a:r>
              <a:rPr lang="ko-KR" altLang="en-US" sz="1200" kern="1200" baseline="0" dirty="0" err="1">
                <a:solidFill>
                  <a:schemeClr val="tx1"/>
                </a:solidFill>
                <a:latin typeface="+mn-lt"/>
                <a:ea typeface="+mn-ea"/>
                <a:cs typeface="+mn-cs"/>
              </a:rPr>
              <a:t>겠지</a:t>
            </a:r>
            <a:r>
              <a:rPr lang="en-US" altLang="ko-KR" sz="1200" kern="1200" baseline="0" dirty="0">
                <a:solidFill>
                  <a:schemeClr val="tx1"/>
                </a:solidFill>
                <a:latin typeface="+mn-lt"/>
                <a:ea typeface="+mn-ea"/>
                <a:cs typeface="+mn-cs"/>
              </a:rPr>
              <a:t>. (</a:t>
            </a:r>
            <a:r>
              <a:rPr lang="ko-KR" altLang="en-US" sz="1200" kern="1200" baseline="0" dirty="0">
                <a:solidFill>
                  <a:schemeClr val="tx1"/>
                </a:solidFill>
                <a:latin typeface="+mn-lt"/>
                <a:ea typeface="+mn-ea"/>
                <a:cs typeface="+mn-cs"/>
              </a:rPr>
              <a:t>세금이 없으면</a:t>
            </a:r>
            <a:r>
              <a:rPr lang="en-US" altLang="ko-KR" sz="1200" kern="1200" baseline="0" dirty="0">
                <a:solidFill>
                  <a:schemeClr val="tx1"/>
                </a:solidFill>
                <a:latin typeface="+mn-lt"/>
                <a:ea typeface="+mn-ea"/>
                <a:cs typeface="+mn-cs"/>
              </a:rPr>
              <a:t>)</a:t>
            </a:r>
          </a:p>
          <a:p>
            <a:r>
              <a:rPr lang="ko-KR" altLang="en-US" sz="1200" kern="1200" baseline="0" dirty="0">
                <a:solidFill>
                  <a:schemeClr val="tx1"/>
                </a:solidFill>
                <a:latin typeface="+mn-lt"/>
                <a:ea typeface="+mn-ea"/>
                <a:cs typeface="+mn-cs"/>
              </a:rPr>
              <a:t>하지만</a:t>
            </a:r>
            <a:r>
              <a:rPr lang="en-US" altLang="ko-KR" sz="1200" kern="1200" baseline="0" dirty="0">
                <a:solidFill>
                  <a:schemeClr val="tx1"/>
                </a:solidFill>
                <a:latin typeface="+mn-lt"/>
                <a:ea typeface="+mn-ea"/>
                <a:cs typeface="+mn-cs"/>
              </a:rPr>
              <a:t>, </a:t>
            </a:r>
            <a:r>
              <a:rPr lang="ko-KR" altLang="en-US" sz="1200" kern="1200" baseline="0" dirty="0">
                <a:solidFill>
                  <a:schemeClr val="tx1"/>
                </a:solidFill>
                <a:latin typeface="+mn-lt"/>
                <a:ea typeface="+mn-ea"/>
                <a:cs typeface="+mn-cs"/>
              </a:rPr>
              <a:t>거래에서 </a:t>
            </a:r>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900(income) + 100(</a:t>
            </a:r>
            <a:r>
              <a:rPr lang="ko-KR" altLang="en-US" sz="1200" kern="1200" baseline="0" dirty="0">
                <a:solidFill>
                  <a:schemeClr val="tx1"/>
                </a:solidFill>
                <a:latin typeface="+mn-lt"/>
                <a:ea typeface="+mn-ea"/>
                <a:cs typeface="+mn-cs"/>
              </a:rPr>
              <a:t>세금</a:t>
            </a:r>
            <a:r>
              <a:rPr lang="en-US" altLang="ko-KR" sz="1200" kern="1200" baseline="0" dirty="0">
                <a:solidFill>
                  <a:schemeClr val="tx1"/>
                </a:solidFill>
                <a:latin typeface="+mn-lt"/>
                <a:ea typeface="+mn-ea"/>
                <a:cs typeface="+mn-cs"/>
              </a:rPr>
              <a:t>)]</a:t>
            </a:r>
          </a:p>
          <a:p>
            <a:r>
              <a:rPr lang="en-US" altLang="ko-KR" sz="1200" kern="1200" baseline="0" dirty="0">
                <a:solidFill>
                  <a:schemeClr val="tx1"/>
                </a:solidFill>
                <a:latin typeface="+mn-lt"/>
                <a:ea typeface="+mn-ea"/>
                <a:cs typeface="+mn-cs"/>
              </a:rPr>
              <a:t>Consumption of fixed capital – </a:t>
            </a:r>
            <a:r>
              <a:rPr lang="ko-KR" altLang="en-US" sz="1200" kern="1200" baseline="0" dirty="0">
                <a:solidFill>
                  <a:schemeClr val="tx1"/>
                </a:solidFill>
                <a:latin typeface="+mn-lt"/>
                <a:ea typeface="+mn-ea"/>
                <a:cs typeface="+mn-cs"/>
              </a:rPr>
              <a:t>감가상각비</a:t>
            </a:r>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Statistical discrepancy?</a:t>
            </a:r>
          </a:p>
          <a:p>
            <a:r>
              <a:rPr lang="en-US" altLang="ko-KR" sz="1200" kern="1200" baseline="0" dirty="0">
                <a:solidFill>
                  <a:schemeClr val="tx1"/>
                </a:solidFill>
                <a:latin typeface="+mn-lt"/>
                <a:ea typeface="+mn-ea"/>
                <a:cs typeface="+mn-cs"/>
              </a:rPr>
              <a:t>Net operating surplus?</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65</a:t>
            </a:fld>
            <a:endParaRPr lang="ko-KR" altLang="en-US"/>
          </a:p>
        </p:txBody>
      </p:sp>
    </p:spTree>
    <p:extLst>
      <p:ext uri="{BB962C8B-B14F-4D97-AF65-F5344CB8AC3E}">
        <p14:creationId xmlns:p14="http://schemas.microsoft.com/office/powerpoint/2010/main" val="1648931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Compensation of employees: The wages and fringe benefits earned by workers.</a:t>
            </a:r>
          </a:p>
          <a:p>
            <a:r>
              <a:rPr lang="en-US" altLang="ko-KR" sz="1200" kern="1200" baseline="0" dirty="0">
                <a:solidFill>
                  <a:schemeClr val="tx1"/>
                </a:solidFill>
                <a:latin typeface="+mn-lt"/>
                <a:ea typeface="+mn-ea"/>
                <a:cs typeface="+mn-cs"/>
              </a:rPr>
              <a:t>Proprietors’ income: The income of non-corporate businesses, such as small farms, mom-and-pop stores, and law partnerships.</a:t>
            </a:r>
          </a:p>
          <a:p>
            <a:r>
              <a:rPr lang="en-US" altLang="ko-KR" sz="1200" kern="1200" baseline="0" dirty="0">
                <a:solidFill>
                  <a:schemeClr val="tx1"/>
                </a:solidFill>
                <a:latin typeface="+mn-lt"/>
                <a:ea typeface="+mn-ea"/>
                <a:cs typeface="+mn-cs"/>
              </a:rPr>
              <a:t>Rental income: The income that landlords receive, including the imputed rent.</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taxes that are payable on goods and services when they are produced, delivered, sold, transferred or otherwise disposed of by their producers; </a:t>
            </a:r>
          </a:p>
          <a:p>
            <a:r>
              <a:rPr lang="en-US" altLang="ko-KR" sz="1200" kern="1200" baseline="0" dirty="0">
                <a:solidFill>
                  <a:schemeClr val="tx1"/>
                </a:solidFill>
                <a:latin typeface="+mn-lt"/>
                <a:ea typeface="+mn-ea"/>
                <a:cs typeface="+mn-cs"/>
              </a:rPr>
              <a:t>•taxes and duties on imports payable when goods enter the economic territory or when services are delivered to residents by non-residents; and </a:t>
            </a:r>
          </a:p>
          <a:p>
            <a:r>
              <a:rPr lang="en-US" altLang="ko-KR" sz="1200" kern="1200" baseline="0" dirty="0">
                <a:solidFill>
                  <a:schemeClr val="tx1"/>
                </a:solidFill>
                <a:latin typeface="+mn-lt"/>
                <a:ea typeface="+mn-ea"/>
                <a:cs typeface="+mn-cs"/>
              </a:rPr>
              <a:t>•other taxes on production such as taxes on ownership or use of land, buildings, or other assets used in production, or on the </a:t>
            </a:r>
            <a:r>
              <a:rPr lang="en-US" altLang="ko-KR" sz="1200" kern="1200" baseline="0" dirty="0" err="1">
                <a:solidFill>
                  <a:schemeClr val="tx1"/>
                </a:solidFill>
                <a:latin typeface="+mn-lt"/>
                <a:ea typeface="+mn-ea"/>
                <a:cs typeface="+mn-cs"/>
              </a:rPr>
              <a:t>labour</a:t>
            </a:r>
            <a:r>
              <a:rPr lang="en-US" altLang="ko-KR" sz="1200" kern="1200" baseline="0" dirty="0">
                <a:solidFill>
                  <a:schemeClr val="tx1"/>
                </a:solidFill>
                <a:latin typeface="+mn-lt"/>
                <a:ea typeface="+mn-ea"/>
                <a:cs typeface="+mn-cs"/>
              </a:rPr>
              <a:t> employed, or on </a:t>
            </a:r>
            <a:r>
              <a:rPr lang="en-US" altLang="ko-KR" sz="1200" kern="1200" baseline="0" dirty="0" err="1">
                <a:solidFill>
                  <a:schemeClr val="tx1"/>
                </a:solidFill>
                <a:latin typeface="+mn-lt"/>
                <a:ea typeface="+mn-ea"/>
                <a:cs typeface="+mn-cs"/>
              </a:rPr>
              <a:t>labour</a:t>
            </a:r>
            <a:r>
              <a:rPr lang="en-US" altLang="ko-KR" sz="1200" kern="1200" baseline="0" dirty="0">
                <a:solidFill>
                  <a:schemeClr val="tx1"/>
                </a:solidFill>
                <a:latin typeface="+mn-lt"/>
                <a:ea typeface="+mn-ea"/>
                <a:cs typeface="+mn-cs"/>
              </a:rPr>
              <a:t> costs. </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dirty="0"/>
              <a:t>the loss in capital value owing to the use of capital goods in production.</a:t>
            </a:r>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66</a:t>
            </a:fld>
            <a:endParaRPr lang="ko-KR" altLang="en-US"/>
          </a:p>
        </p:txBody>
      </p:sp>
    </p:spTree>
    <p:extLst>
      <p:ext uri="{BB962C8B-B14F-4D97-AF65-F5344CB8AC3E}">
        <p14:creationId xmlns:p14="http://schemas.microsoft.com/office/powerpoint/2010/main" val="3361668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A profits-like measure that shows business income after subtracting the costs of compensation of employees (received), taxes on production and imports less subsidies, and consumption of fixed capital (CFC) from value added, but before subtracting financing costs and business transfer payments. Consists of the net operating surplus of private enterprises and the current surplus of government enterprises.</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67</a:t>
            </a:fld>
            <a:endParaRPr lang="ko-KR" altLang="en-US"/>
          </a:p>
        </p:txBody>
      </p:sp>
    </p:spTree>
    <p:extLst>
      <p:ext uri="{BB962C8B-B14F-4D97-AF65-F5344CB8AC3E}">
        <p14:creationId xmlns:p14="http://schemas.microsoft.com/office/powerpoint/2010/main" val="40694264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 national income accounts include other measures of income that differ slightly in definition from GDP.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We’ll start with the discussion about how the alternative measures of income relate to one another.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 alternative measurements can be derived by adding or subtracting from the GDP.</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dirty="0"/>
              <a:t>If you have never heard of it, at least once, it might</a:t>
            </a:r>
            <a:r>
              <a:rPr lang="en-US" altLang="ko-KR" baseline="0" dirty="0"/>
              <a:t> be</a:t>
            </a:r>
            <a:r>
              <a:rPr lang="en-US" altLang="ko-KR" dirty="0"/>
              <a:t> hard to remind that you can find such things.</a:t>
            </a:r>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68</a:t>
            </a:fld>
            <a:endParaRPr lang="ko-KR" altLang="en-US"/>
          </a:p>
        </p:txBody>
      </p:sp>
    </p:spTree>
    <p:extLst>
      <p:ext uri="{BB962C8B-B14F-4D97-AF65-F5344CB8AC3E}">
        <p14:creationId xmlns:p14="http://schemas.microsoft.com/office/powerpoint/2010/main" val="24987555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One of another popular measurement of income is gross national product, GNP.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Whereas GDP measures the total income produced domestically, GNP measures the total income earned by the residents of a nation.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For examples, if you buy a building in China and lease it, the rental income is part of China GDP because it is earned in the China.</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because this rental income is a factor payment to abroad, it is not part of the GNP of China.</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69</a:t>
            </a:fld>
            <a:endParaRPr lang="ko-KR" altLang="en-US"/>
          </a:p>
        </p:txBody>
      </p:sp>
    </p:spTree>
    <p:extLst>
      <p:ext uri="{BB962C8B-B14F-4D97-AF65-F5344CB8AC3E}">
        <p14:creationId xmlns:p14="http://schemas.microsoft.com/office/powerpoint/2010/main" val="17007520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When the overall volume of economy is larger especially in the United States, factor payments from abroad and factor payments to abroad are almost similar.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In those cases, the size of GDP and GNP, in practice, are quite close.</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70</a:t>
            </a:fld>
            <a:endParaRPr lang="ko-KR" altLang="en-US"/>
          </a:p>
        </p:txBody>
      </p:sp>
    </p:spTree>
    <p:extLst>
      <p:ext uri="{BB962C8B-B14F-4D97-AF65-F5344CB8AC3E}">
        <p14:creationId xmlns:p14="http://schemas.microsoft.com/office/powerpoint/2010/main" val="411999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r>
              <a:rPr lang="en-US" altLang="ko-KR" dirty="0"/>
              <a:t>Today’s focus</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a:t>
            </a:fld>
            <a:endParaRPr lang="ko-KR" altLang="en-US"/>
          </a:p>
        </p:txBody>
      </p:sp>
    </p:spTree>
    <p:extLst>
      <p:ext uri="{BB962C8B-B14F-4D97-AF65-F5344CB8AC3E}">
        <p14:creationId xmlns:p14="http://schemas.microsoft.com/office/powerpoint/2010/main" val="40358598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To obtain gross national product (GNP), we add factor income(wages, profit, and rent) from the rest of the world and subtract payments of factor income to the rest of the world:</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GNP = GDP + Factor Payments from Abroad − Factor Payments to Abroad.</a:t>
            </a: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71</a:t>
            </a:fld>
            <a:endParaRPr lang="ko-KR" altLang="en-US"/>
          </a:p>
        </p:txBody>
      </p:sp>
    </p:spTree>
    <p:extLst>
      <p:ext uri="{BB962C8B-B14F-4D97-AF65-F5344CB8AC3E}">
        <p14:creationId xmlns:p14="http://schemas.microsoft.com/office/powerpoint/2010/main" val="35250452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we can consider of another definition, net national product(NNP)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Think about the nature of the capital such as plants, equipment, machines.</a:t>
            </a:r>
          </a:p>
          <a:p>
            <a:r>
              <a:rPr lang="en-US" altLang="ko-KR" sz="1200" kern="1200" baseline="0" dirty="0">
                <a:solidFill>
                  <a:schemeClr val="tx1"/>
                </a:solidFill>
                <a:latin typeface="+mn-lt"/>
                <a:ea typeface="+mn-ea"/>
                <a:cs typeface="+mn-cs"/>
              </a:rPr>
              <a:t>All of those non-land capital is gradually wearing out.</a:t>
            </a:r>
          </a:p>
          <a:p>
            <a:r>
              <a:rPr lang="en-US" altLang="ko-KR" sz="1200" kern="1200" baseline="0" dirty="0">
                <a:solidFill>
                  <a:schemeClr val="tx1"/>
                </a:solidFill>
                <a:latin typeface="+mn-lt"/>
                <a:ea typeface="+mn-ea"/>
                <a:cs typeface="+mn-cs"/>
              </a:rPr>
              <a:t>That is called depreciation.</a:t>
            </a:r>
          </a:p>
          <a:p>
            <a:r>
              <a:rPr lang="en-US" altLang="ko-KR" sz="1200" kern="1200" baseline="0" dirty="0">
                <a:solidFill>
                  <a:schemeClr val="tx1"/>
                </a:solidFill>
                <a:latin typeface="+mn-lt"/>
                <a:ea typeface="+mn-ea"/>
                <a:cs typeface="+mn-cs"/>
              </a:rPr>
              <a:t>In the national income accounts, depreciation is called the consumption of fixed capital.</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Net national product (NNP) is defined by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NNP = GNP − Depreciation.</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Because the depreciation of capital is a cost of producing the output of the economy, subtracting depreciation shows the net result of economic activity.</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72</a:t>
            </a:fld>
            <a:endParaRPr lang="ko-KR" altLang="en-US"/>
          </a:p>
        </p:txBody>
      </p:sp>
    </p:spTree>
    <p:extLst>
      <p:ext uri="{BB962C8B-B14F-4D97-AF65-F5344CB8AC3E}">
        <p14:creationId xmlns:p14="http://schemas.microsoft.com/office/powerpoint/2010/main" val="26218104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There is one another measurement for the total income of a nation, which we called gross national income(GNI).</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National income measures how much everyone in the economy has earned.</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Gross National Income is approximately equal to Net national product.</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GNI and NNP are constructed by different data sources.</a:t>
            </a: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73</a:t>
            </a:fld>
            <a:endParaRPr lang="ko-KR" altLang="en-US"/>
          </a:p>
        </p:txBody>
      </p:sp>
    </p:spTree>
    <p:extLst>
      <p:ext uri="{BB962C8B-B14F-4D97-AF65-F5344CB8AC3E}">
        <p14:creationId xmlns:p14="http://schemas.microsoft.com/office/powerpoint/2010/main" val="3627761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 gross national income divide national income into six components, depending on who earns the income.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 six categories are followings.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Compensation of employees</a:t>
            </a:r>
          </a:p>
          <a:p>
            <a:r>
              <a:rPr lang="en-US" altLang="ko-KR" sz="1200" kern="1200" baseline="0" dirty="0">
                <a:solidFill>
                  <a:schemeClr val="tx1"/>
                </a:solidFill>
                <a:latin typeface="+mn-lt"/>
                <a:ea typeface="+mn-ea"/>
                <a:cs typeface="+mn-cs"/>
              </a:rPr>
              <a:t>Proprietors’ income</a:t>
            </a:r>
          </a:p>
          <a:p>
            <a:r>
              <a:rPr lang="en-US" altLang="ko-KR" sz="1200" kern="1200" baseline="0" dirty="0">
                <a:solidFill>
                  <a:schemeClr val="tx1"/>
                </a:solidFill>
                <a:latin typeface="+mn-lt"/>
                <a:ea typeface="+mn-ea"/>
                <a:cs typeface="+mn-cs"/>
              </a:rPr>
              <a:t>Rental income</a:t>
            </a:r>
          </a:p>
          <a:p>
            <a:r>
              <a:rPr lang="en-US" altLang="ko-KR" sz="1200" kern="1200" baseline="0" dirty="0">
                <a:solidFill>
                  <a:schemeClr val="tx1"/>
                </a:solidFill>
                <a:latin typeface="+mn-lt"/>
                <a:ea typeface="+mn-ea"/>
                <a:cs typeface="+mn-cs"/>
              </a:rPr>
              <a:t>Corporate profits</a:t>
            </a:r>
          </a:p>
          <a:p>
            <a:r>
              <a:rPr lang="en-US" altLang="ko-KR" sz="1200" kern="1200" baseline="0" dirty="0">
                <a:solidFill>
                  <a:schemeClr val="tx1"/>
                </a:solidFill>
                <a:latin typeface="+mn-lt"/>
                <a:ea typeface="+mn-ea"/>
                <a:cs typeface="+mn-cs"/>
              </a:rPr>
              <a:t>Net interest</a:t>
            </a:r>
          </a:p>
          <a:p>
            <a:r>
              <a:rPr lang="en-US" altLang="ko-KR" sz="1200" kern="1200" baseline="0" dirty="0">
                <a:solidFill>
                  <a:schemeClr val="tx1"/>
                </a:solidFill>
                <a:latin typeface="+mn-lt"/>
                <a:ea typeface="+mn-ea"/>
                <a:cs typeface="+mn-cs"/>
              </a:rPr>
              <a:t>Indirect business taxes</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74</a:t>
            </a:fld>
            <a:endParaRPr lang="ko-KR" altLang="en-US"/>
          </a:p>
        </p:txBody>
      </p:sp>
    </p:spTree>
    <p:extLst>
      <p:ext uri="{BB962C8B-B14F-4D97-AF65-F5344CB8AC3E}">
        <p14:creationId xmlns:p14="http://schemas.microsoft.com/office/powerpoint/2010/main" val="529251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Compensation of employees: The wages and fringe benefits earned by workers.</a:t>
            </a:r>
          </a:p>
          <a:p>
            <a:r>
              <a:rPr lang="en-US" altLang="ko-KR" sz="1200" kern="1200" baseline="0" dirty="0">
                <a:solidFill>
                  <a:schemeClr val="tx1"/>
                </a:solidFill>
                <a:latin typeface="+mn-lt"/>
                <a:ea typeface="+mn-ea"/>
                <a:cs typeface="+mn-cs"/>
              </a:rPr>
              <a:t>Proprietors’ income: The income of non-corporate businesses, such as small farms, mom-and-pop stores, and law partnerships.</a:t>
            </a:r>
          </a:p>
          <a:p>
            <a:r>
              <a:rPr lang="en-US" altLang="ko-KR" sz="1200" kern="1200" baseline="0" dirty="0">
                <a:solidFill>
                  <a:schemeClr val="tx1"/>
                </a:solidFill>
                <a:latin typeface="+mn-lt"/>
                <a:ea typeface="+mn-ea"/>
                <a:cs typeface="+mn-cs"/>
              </a:rPr>
              <a:t>Rental income: The income that landlords receive, including the imputed rent.</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that homeowners pay to themselves, less expenses, such as depreciation.</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75</a:t>
            </a:fld>
            <a:endParaRPr lang="ko-KR" altLang="en-US"/>
          </a:p>
        </p:txBody>
      </p:sp>
    </p:spTree>
    <p:extLst>
      <p:ext uri="{BB962C8B-B14F-4D97-AF65-F5344CB8AC3E}">
        <p14:creationId xmlns:p14="http://schemas.microsoft.com/office/powerpoint/2010/main" val="3292694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Corporate profits: The income of corporations after payments to their workers and creditors.</a:t>
            </a:r>
          </a:p>
          <a:p>
            <a:r>
              <a:rPr lang="en-US" altLang="ko-KR" sz="1200" kern="1200" baseline="0" dirty="0">
                <a:solidFill>
                  <a:schemeClr val="tx1"/>
                </a:solidFill>
                <a:latin typeface="+mn-lt"/>
                <a:ea typeface="+mn-ea"/>
                <a:cs typeface="+mn-cs"/>
              </a:rPr>
              <a:t>Net interest: The interest domestic businesses pay minus the interest they receive, plus interest earned from foreigners.</a:t>
            </a:r>
          </a:p>
          <a:p>
            <a:r>
              <a:rPr lang="en-US" altLang="ko-KR" sz="1200" kern="1200" baseline="0" dirty="0">
                <a:solidFill>
                  <a:schemeClr val="tx1"/>
                </a:solidFill>
                <a:latin typeface="+mn-lt"/>
                <a:ea typeface="+mn-ea"/>
                <a:cs typeface="+mn-cs"/>
              </a:rPr>
              <a:t>Indirect business taxes: Certain taxes on businesses, such as sales taxes, less offsetting business subsidies. These taxes place a wedge between the price that consumers pay for a good and the price that firms receive.</a:t>
            </a: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76</a:t>
            </a:fld>
            <a:endParaRPr lang="ko-KR" altLang="en-US"/>
          </a:p>
        </p:txBody>
      </p:sp>
    </p:spTree>
    <p:extLst>
      <p:ext uri="{BB962C8B-B14F-4D97-AF65-F5344CB8AC3E}">
        <p14:creationId xmlns:p14="http://schemas.microsoft.com/office/powerpoint/2010/main" val="18136118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And, by the definition and the subcategories of the gross national income,</a:t>
            </a:r>
          </a:p>
          <a:p>
            <a:r>
              <a:rPr lang="en-US" altLang="ko-KR" sz="1200" kern="1200" baseline="0" dirty="0">
                <a:solidFill>
                  <a:schemeClr val="tx1"/>
                </a:solidFill>
                <a:latin typeface="+mn-lt"/>
                <a:ea typeface="+mn-ea"/>
                <a:cs typeface="+mn-cs"/>
              </a:rPr>
              <a:t>We can derive personal income.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personal income is the amount of income that households and non-corporate businesses receive.</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77</a:t>
            </a:fld>
            <a:endParaRPr lang="ko-KR" altLang="en-US"/>
          </a:p>
        </p:txBody>
      </p:sp>
    </p:spTree>
    <p:extLst>
      <p:ext uri="{BB962C8B-B14F-4D97-AF65-F5344CB8AC3E}">
        <p14:creationId xmlns:p14="http://schemas.microsoft.com/office/powerpoint/2010/main" val="11889501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The precise calculation is,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Personal Income = </a:t>
            </a:r>
          </a:p>
          <a:p>
            <a:r>
              <a:rPr lang="en-US" altLang="ko-KR" sz="1200" kern="1200" baseline="0" dirty="0">
                <a:solidFill>
                  <a:schemeClr val="tx1"/>
                </a:solidFill>
                <a:latin typeface="+mn-lt"/>
                <a:ea typeface="+mn-ea"/>
                <a:cs typeface="+mn-cs"/>
              </a:rPr>
              <a:t>  Gross National Income</a:t>
            </a:r>
          </a:p>
          <a:p>
            <a:r>
              <a:rPr lang="en-US" altLang="ko-KR" sz="1200" kern="1200" baseline="0" dirty="0">
                <a:solidFill>
                  <a:schemeClr val="tx1"/>
                </a:solidFill>
                <a:latin typeface="+mn-lt"/>
                <a:ea typeface="+mn-ea"/>
                <a:cs typeface="+mn-cs"/>
              </a:rPr>
              <a:t>− Indirect Business Taxes</a:t>
            </a:r>
          </a:p>
          <a:p>
            <a:r>
              <a:rPr lang="en-US" altLang="ko-KR" sz="1200" kern="1200" baseline="0" dirty="0">
                <a:solidFill>
                  <a:schemeClr val="tx1"/>
                </a:solidFill>
                <a:latin typeface="+mn-lt"/>
                <a:ea typeface="+mn-ea"/>
                <a:cs typeface="+mn-cs"/>
              </a:rPr>
              <a:t>− Corporate Profits</a:t>
            </a:r>
          </a:p>
          <a:p>
            <a:r>
              <a:rPr lang="en-US" altLang="ko-KR" sz="1200" kern="1200" baseline="0" dirty="0">
                <a:solidFill>
                  <a:schemeClr val="tx1"/>
                </a:solidFill>
                <a:latin typeface="+mn-lt"/>
                <a:ea typeface="+mn-ea"/>
                <a:cs typeface="+mn-cs"/>
              </a:rPr>
              <a:t>− Social Insurance Contributions</a:t>
            </a:r>
          </a:p>
          <a:p>
            <a:r>
              <a:rPr lang="en-US" altLang="ko-KR" sz="1200" kern="1200" baseline="0" dirty="0">
                <a:solidFill>
                  <a:schemeClr val="tx1"/>
                </a:solidFill>
                <a:latin typeface="+mn-lt"/>
                <a:ea typeface="+mn-ea"/>
                <a:cs typeface="+mn-cs"/>
              </a:rPr>
              <a:t>− Net Interest</a:t>
            </a:r>
          </a:p>
          <a:p>
            <a:r>
              <a:rPr lang="en-US" altLang="ko-KR" sz="1200" kern="1200" baseline="0" dirty="0">
                <a:solidFill>
                  <a:schemeClr val="tx1"/>
                </a:solidFill>
                <a:latin typeface="+mn-lt"/>
                <a:ea typeface="+mn-ea"/>
                <a:cs typeface="+mn-cs"/>
              </a:rPr>
              <a:t>+ Dividends</a:t>
            </a:r>
          </a:p>
          <a:p>
            <a:r>
              <a:rPr lang="en-US" altLang="ko-KR" sz="1200" kern="1200" baseline="0" dirty="0">
                <a:solidFill>
                  <a:schemeClr val="tx1"/>
                </a:solidFill>
                <a:latin typeface="+mn-lt"/>
                <a:ea typeface="+mn-ea"/>
                <a:cs typeface="+mn-cs"/>
              </a:rPr>
              <a:t>+ Government Transfers to Individuals</a:t>
            </a:r>
          </a:p>
          <a:p>
            <a:r>
              <a:rPr lang="en-US" altLang="ko-KR" sz="1200" kern="1200" baseline="0" dirty="0">
                <a:solidFill>
                  <a:schemeClr val="tx1"/>
                </a:solidFill>
                <a:latin typeface="+mn-lt"/>
                <a:ea typeface="+mn-ea"/>
                <a:cs typeface="+mn-cs"/>
              </a:rPr>
              <a:t>+ Personal Interest Income.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Don’t worry.</a:t>
            </a:r>
          </a:p>
          <a:p>
            <a:r>
              <a:rPr lang="en-US" altLang="ko-KR" sz="1200" kern="1200" baseline="0" dirty="0">
                <a:solidFill>
                  <a:schemeClr val="tx1"/>
                </a:solidFill>
                <a:latin typeface="+mn-lt"/>
                <a:ea typeface="+mn-ea"/>
                <a:cs typeface="+mn-cs"/>
              </a:rPr>
              <a:t>I don’t think we have to memory this..</a:t>
            </a:r>
          </a:p>
          <a:p>
            <a:r>
              <a:rPr lang="en-US" altLang="ko-KR" sz="1200" kern="1200" baseline="0" dirty="0">
                <a:solidFill>
                  <a:schemeClr val="tx1"/>
                </a:solidFill>
                <a:latin typeface="+mn-lt"/>
                <a:ea typeface="+mn-ea"/>
                <a:cs typeface="+mn-cs"/>
              </a:rPr>
              <a:t>I won’t let this be in our exam.</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78</a:t>
            </a:fld>
            <a:endParaRPr lang="ko-KR" altLang="en-US"/>
          </a:p>
        </p:txBody>
      </p:sp>
    </p:spTree>
    <p:extLst>
      <p:ext uri="{BB962C8B-B14F-4D97-AF65-F5344CB8AC3E}">
        <p14:creationId xmlns:p14="http://schemas.microsoft.com/office/powerpoint/2010/main" val="3374264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in last, if we subtract personal tax payments and certain nontax payments to the government (such as parking tickets),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 obtain disposable personal income.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Disposable Personal Income</a:t>
            </a:r>
          </a:p>
          <a:p>
            <a:r>
              <a:rPr lang="en-US" altLang="ko-KR" sz="1200" kern="1200" baseline="0" dirty="0">
                <a:solidFill>
                  <a:schemeClr val="tx1"/>
                </a:solidFill>
                <a:latin typeface="+mn-lt"/>
                <a:ea typeface="+mn-ea"/>
                <a:cs typeface="+mn-cs"/>
              </a:rPr>
              <a:t>= Personal Income − Personal Tax and Nontax Payments.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Many economists are interested in disposable personal income, because it directly indicate how much households sector have ability to spend.</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79</a:t>
            </a:fld>
            <a:endParaRPr lang="ko-KR" altLang="en-US"/>
          </a:p>
        </p:txBody>
      </p:sp>
    </p:spTree>
    <p:extLst>
      <p:ext uri="{BB962C8B-B14F-4D97-AF65-F5344CB8AC3E}">
        <p14:creationId xmlns:p14="http://schemas.microsoft.com/office/powerpoint/2010/main" val="42720867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and</a:t>
            </a:r>
          </a:p>
          <a:p>
            <a:r>
              <a:rPr lang="en-US" altLang="ko-KR" sz="1200" kern="1200" baseline="0" dirty="0">
                <a:solidFill>
                  <a:schemeClr val="tx1"/>
                </a:solidFill>
                <a:latin typeface="+mn-lt"/>
                <a:ea typeface="+mn-ea"/>
                <a:cs typeface="+mn-cs"/>
              </a:rPr>
              <a:t>We’ll discuss about several issues related to the application of GDP.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At first, I want to deal with the difference between nominal GDP and real GDP.</a:t>
            </a:r>
          </a:p>
          <a:p>
            <a:r>
              <a:rPr lang="en-US" altLang="ko-KR" sz="1200" kern="1200" baseline="0" dirty="0">
                <a:solidFill>
                  <a:schemeClr val="tx1"/>
                </a:solidFill>
                <a:latin typeface="+mn-lt"/>
                <a:ea typeface="+mn-ea"/>
                <a:cs typeface="+mn-cs"/>
              </a:rPr>
              <a:t>And the </a:t>
            </a:r>
            <a:r>
              <a:rPr lang="en-US" altLang="ko-KR" sz="1200" kern="1200" baseline="0" dirty="0" err="1">
                <a:solidFill>
                  <a:schemeClr val="tx1"/>
                </a:solidFill>
                <a:latin typeface="+mn-lt"/>
                <a:ea typeface="+mn-ea"/>
                <a:cs typeface="+mn-cs"/>
              </a:rPr>
              <a:t>neccessity</a:t>
            </a:r>
            <a:r>
              <a:rPr lang="en-US" altLang="ko-KR" sz="1200" kern="1200" baseline="0" dirty="0">
                <a:solidFill>
                  <a:schemeClr val="tx1"/>
                </a:solidFill>
                <a:latin typeface="+mn-lt"/>
                <a:ea typeface="+mn-ea"/>
                <a:cs typeface="+mn-cs"/>
              </a:rPr>
              <a:t> of seasonal adjustments.</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80</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a:t>
            </a:fld>
            <a:endParaRPr lang="ko-KR" altLang="en-US"/>
          </a:p>
        </p:txBody>
      </p:sp>
    </p:spTree>
    <p:extLst>
      <p:ext uri="{BB962C8B-B14F-4D97-AF65-F5344CB8AC3E}">
        <p14:creationId xmlns:p14="http://schemas.microsoft.com/office/powerpoint/2010/main" val="3124765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In the previous slides, we learned that GDP is derived from market prices.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there is one thing we have to think about.</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That is the fact that the market prices depend on the overall price level of the economy.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Think about the value of a bowl of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In the 1970s, a bowl of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 was only about 50 won.</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Now it's about 5,000 won, so it's about 100 times higher.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If we don’t take into account the changes in overall prices, it will be measured as that a bowl of the same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 produced a value of 100 times than before.</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81</a:t>
            </a:fld>
            <a:endParaRPr lang="ko-KR"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To adjust this distortion, we distinguish the nominal GDP and the real GDP.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Nominal GDP is the current </a:t>
            </a:r>
            <a:r>
              <a:rPr kumimoji="0" lang="en-US" altLang="ko-KR" sz="1200" b="0" i="0" u="none" strike="noStrike" kern="1200" cap="none" spc="0" normalizeH="0" baseline="0" noProof="0" dirty="0">
                <a:ln>
                  <a:noFill/>
                </a:ln>
                <a:solidFill>
                  <a:schemeClr val="tx1"/>
                </a:solidFill>
                <a:effectLst/>
                <a:uLnTx/>
                <a:uFillTx/>
                <a:latin typeface="+mn-lt"/>
                <a:ea typeface="+mn-ea"/>
                <a:cs typeface="+mn-cs"/>
              </a:rPr>
              <a:t>market value of all final goods and</a:t>
            </a:r>
            <a:r>
              <a:rPr kumimoji="0" lang="en-US" altLang="ko-KR" sz="1200" b="0" i="0" u="none" strike="noStrike" kern="1200" cap="none" spc="0" normalizeH="0" noProof="0" dirty="0">
                <a:ln>
                  <a:noFill/>
                </a:ln>
                <a:solidFill>
                  <a:schemeClr val="tx1"/>
                </a:solidFill>
                <a:effectLst/>
                <a:uLnTx/>
                <a:uFillTx/>
                <a:latin typeface="+mn-lt"/>
                <a:ea typeface="+mn-ea"/>
                <a:cs typeface="+mn-cs"/>
              </a:rPr>
              <a:t> </a:t>
            </a:r>
            <a:r>
              <a:rPr kumimoji="0" lang="en-US" altLang="ko-KR" sz="1200" b="0" i="0" u="none" strike="noStrike" kern="1200" cap="none" spc="0" normalizeH="0" baseline="0" noProof="0" dirty="0">
                <a:ln>
                  <a:noFill/>
                </a:ln>
                <a:solidFill>
                  <a:schemeClr val="tx1"/>
                </a:solidFill>
                <a:effectLst/>
                <a:uLnTx/>
                <a:uFillTx/>
                <a:latin typeface="+mn-lt"/>
                <a:ea typeface="+mn-ea"/>
                <a:cs typeface="+mn-cs"/>
              </a:rPr>
              <a:t>services.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real GDP is the </a:t>
            </a:r>
            <a:r>
              <a:rPr kumimoji="0" lang="en-US" altLang="ko-KR" sz="1200" b="0" i="0" u="none" strike="noStrike" kern="1200" cap="none" spc="0" normalizeH="0" baseline="0" noProof="0" dirty="0">
                <a:ln>
                  <a:noFill/>
                </a:ln>
                <a:solidFill>
                  <a:schemeClr val="tx1"/>
                </a:solidFill>
                <a:effectLst/>
                <a:uLnTx/>
                <a:uFillTx/>
                <a:latin typeface="+mn-lt"/>
                <a:ea typeface="+mn-ea"/>
                <a:cs typeface="+mn-cs"/>
              </a:rPr>
              <a:t>market value of all goods and</a:t>
            </a:r>
            <a:r>
              <a:rPr kumimoji="0" lang="en-US" altLang="ko-KR" sz="1200" b="0" i="0" u="none" strike="noStrike" kern="1200" cap="none" spc="0" normalizeH="0" noProof="0" dirty="0">
                <a:ln>
                  <a:noFill/>
                </a:ln>
                <a:solidFill>
                  <a:schemeClr val="tx1"/>
                </a:solidFill>
                <a:effectLst/>
                <a:uLnTx/>
                <a:uFillTx/>
                <a:latin typeface="+mn-lt"/>
                <a:ea typeface="+mn-ea"/>
                <a:cs typeface="+mn-cs"/>
              </a:rPr>
              <a:t> </a:t>
            </a:r>
            <a:r>
              <a:rPr kumimoji="0" lang="en-US" altLang="ko-KR" sz="1200" b="0" i="0" u="none" strike="noStrike" kern="1200" cap="none" spc="0" normalizeH="0" baseline="0" noProof="0" dirty="0">
                <a:ln>
                  <a:noFill/>
                </a:ln>
                <a:solidFill>
                  <a:schemeClr val="tx1"/>
                </a:solidFill>
                <a:effectLst/>
                <a:uLnTx/>
                <a:uFillTx/>
                <a:latin typeface="+mn-lt"/>
                <a:ea typeface="+mn-ea"/>
                <a:cs typeface="+mn-cs"/>
              </a:rPr>
              <a:t>services, which is measured in the overall price level of the baseline year.</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82</a:t>
            </a:fld>
            <a:endParaRPr lang="ko-KR"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Real GDP can be easily derived from the nominal GDP by using the GDP deflator.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GDP deflator is a price index measuring the average prices of all goods and services included in the economy.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We’ll discuss about the price indices in detail and how they are computed in Inflation, in our next class.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Today, we just focus on how we can derive the real GDP from nominal GDP by using the GDP deflator.</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83</a:t>
            </a:fld>
            <a:endParaRPr lang="ko-KR"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r>
              <a:rPr lang="en-US" altLang="ko-KR" sz="1200" kern="1200" baseline="0" dirty="0">
                <a:solidFill>
                  <a:schemeClr val="tx1"/>
                </a:solidFill>
                <a:latin typeface="+mn-lt"/>
                <a:ea typeface="+mn-ea"/>
                <a:cs typeface="+mn-cs"/>
              </a:rPr>
              <a:t>Suppose a bowl of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 can assume that, as in our example, the price of a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 was 50 won in 1970, and 5000 won in 2017.</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suppose that, in 1970, only 1 bowl of </a:t>
            </a:r>
            <a:r>
              <a:rPr lang="en-US" altLang="ko-KR" sz="1200" kern="1200" baseline="0" dirty="0" err="1">
                <a:solidFill>
                  <a:schemeClr val="tx1"/>
                </a:solidFill>
                <a:latin typeface="+mn-lt"/>
                <a:ea typeface="+mn-ea"/>
                <a:cs typeface="+mn-cs"/>
              </a:rPr>
              <a:t>jaja</a:t>
            </a:r>
            <a:r>
              <a:rPr lang="en-US" altLang="ko-KR" sz="1200" kern="1200" baseline="0" dirty="0">
                <a:solidFill>
                  <a:schemeClr val="tx1"/>
                </a:solidFill>
                <a:latin typeface="+mn-lt"/>
                <a:ea typeface="+mn-ea"/>
                <a:cs typeface="+mn-cs"/>
              </a:rPr>
              <a:t> noodle was produced in the economy.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in the nominal GDP, there was 50 won of value.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in 2017, 10 bowls of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 was produced.</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by the definition of nominal GDP, all of those are 50,000 won.</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If the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 itself is perfectly same, </a:t>
            </a:r>
          </a:p>
          <a:p>
            <a:r>
              <a:rPr lang="en-US" altLang="ko-KR" sz="1200" kern="1200" baseline="0" dirty="0">
                <a:solidFill>
                  <a:schemeClr val="tx1"/>
                </a:solidFill>
                <a:latin typeface="+mn-lt"/>
                <a:ea typeface="+mn-ea"/>
                <a:cs typeface="+mn-cs"/>
              </a:rPr>
              <a:t>how can we transfer the value of produced </a:t>
            </a:r>
            <a:r>
              <a:rPr lang="en-US" altLang="ko-KR" sz="1200" kern="1200" baseline="0" dirty="0" err="1">
                <a:solidFill>
                  <a:schemeClr val="tx1"/>
                </a:solidFill>
                <a:latin typeface="+mn-lt"/>
                <a:ea typeface="+mn-ea"/>
                <a:cs typeface="+mn-cs"/>
              </a:rPr>
              <a:t>jajang</a:t>
            </a:r>
            <a:r>
              <a:rPr lang="en-US" altLang="ko-KR" sz="1200" kern="1200" baseline="0" dirty="0">
                <a:solidFill>
                  <a:schemeClr val="tx1"/>
                </a:solidFill>
                <a:latin typeface="+mn-lt"/>
                <a:ea typeface="+mn-ea"/>
                <a:cs typeface="+mn-cs"/>
              </a:rPr>
              <a:t> noodles in 2017 into the market value in 1970? </a:t>
            </a:r>
          </a:p>
          <a:p>
            <a:endParaRPr lang="en-US" altLang="ko-KR" sz="1200" kern="1200" baseline="0" dirty="0">
              <a:solidFill>
                <a:schemeClr val="tx1"/>
              </a:solidFill>
              <a:latin typeface="+mn-lt"/>
              <a:ea typeface="+mn-ea"/>
              <a:cs typeface="+mn-cs"/>
            </a:endParaRPr>
          </a:p>
          <a:p>
            <a:r>
              <a:rPr lang="en-US" altLang="ko-KR" dirty="0"/>
              <a:t>It’s simple.</a:t>
            </a:r>
          </a:p>
          <a:p>
            <a:endParaRPr lang="en-US" altLang="ko-KR" dirty="0"/>
          </a:p>
          <a:p>
            <a:r>
              <a:rPr lang="en-US" altLang="ko-KR" dirty="0"/>
              <a:t>First, we have to divide the value of </a:t>
            </a:r>
            <a:r>
              <a:rPr lang="en-US" altLang="ko-KR" dirty="0" err="1"/>
              <a:t>jajang</a:t>
            </a:r>
            <a:r>
              <a:rPr lang="en-US" altLang="ko-KR" baseline="0" dirty="0"/>
              <a:t> noodles produced in 2017 by the price in 2017.</a:t>
            </a:r>
          </a:p>
          <a:p>
            <a:endParaRPr lang="en-US" altLang="ko-KR" baseline="0" dirty="0"/>
          </a:p>
          <a:p>
            <a:r>
              <a:rPr lang="en-US" altLang="ko-KR" baseline="0" dirty="0"/>
              <a:t>And then, multiplying by the price in 1970.</a:t>
            </a:r>
          </a:p>
          <a:p>
            <a:endParaRPr lang="en-US" altLang="ko-KR" baseline="0" dirty="0"/>
          </a:p>
          <a:p>
            <a:r>
              <a:rPr lang="en-US" altLang="ko-KR" baseline="0" dirty="0"/>
              <a:t>We can easily derive the value of 10 bowls of </a:t>
            </a:r>
            <a:r>
              <a:rPr lang="en-US" altLang="ko-KR" baseline="0" dirty="0" err="1"/>
              <a:t>jajang</a:t>
            </a:r>
            <a:r>
              <a:rPr lang="en-US" altLang="ko-KR" baseline="0" dirty="0"/>
              <a:t> noodles produced in 2017 is the same with 500 won of the market value in 1970.</a:t>
            </a:r>
          </a:p>
          <a:p>
            <a:endParaRPr lang="en-US" altLang="ko-KR" baseline="0" dirty="0"/>
          </a:p>
          <a:p>
            <a:endParaRPr lang="en-US" altLang="ko-KR" baseline="0"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84</a:t>
            </a:fld>
            <a:endParaRPr lang="ko-KR"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dirty="0"/>
              <a:t>It’s simple.</a:t>
            </a:r>
          </a:p>
          <a:p>
            <a:endParaRPr lang="en-US" altLang="ko-KR" dirty="0"/>
          </a:p>
          <a:p>
            <a:r>
              <a:rPr lang="en-US" altLang="ko-KR" dirty="0"/>
              <a:t>First, we have to divide the value of </a:t>
            </a:r>
            <a:r>
              <a:rPr lang="en-US" altLang="ko-KR" dirty="0" err="1"/>
              <a:t>jajang</a:t>
            </a:r>
            <a:r>
              <a:rPr lang="en-US" altLang="ko-KR" baseline="0" dirty="0"/>
              <a:t> noodles produced in 2017 by the price in 2017.</a:t>
            </a:r>
          </a:p>
          <a:p>
            <a:endParaRPr lang="en-US" altLang="ko-KR" baseline="0" dirty="0"/>
          </a:p>
          <a:p>
            <a:r>
              <a:rPr lang="en-US" altLang="ko-KR" baseline="0" dirty="0"/>
              <a:t>And then, multiplying by the price in 1970.</a:t>
            </a:r>
          </a:p>
          <a:p>
            <a:endParaRPr lang="en-US" altLang="ko-KR" baseline="0" dirty="0"/>
          </a:p>
          <a:p>
            <a:r>
              <a:rPr lang="en-US" altLang="ko-KR" baseline="0" dirty="0"/>
              <a:t>We can easily derive the value of 10 bowls of </a:t>
            </a:r>
            <a:r>
              <a:rPr lang="en-US" altLang="ko-KR" baseline="0" dirty="0" err="1"/>
              <a:t>jajang</a:t>
            </a:r>
            <a:r>
              <a:rPr lang="en-US" altLang="ko-KR" baseline="0" dirty="0"/>
              <a:t> noodles produced in 2017 is the same with 500 won of the market value in 1970.</a:t>
            </a:r>
          </a:p>
          <a:p>
            <a:endParaRPr lang="en-US" altLang="ko-KR" baseline="0" dirty="0"/>
          </a:p>
          <a:p>
            <a:endParaRPr lang="en-US" altLang="ko-KR" baseline="0"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85</a:t>
            </a:fld>
            <a:endParaRPr lang="ko-KR"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We can apply exactly same logic on derivation of the real GDP.</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Since the GDP deflator means that the overall price level in each year,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 can calculate the real GDP on the basis of X year as following.</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Usually, the GDP deflator is defined to be 100 in the baseline year.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So, it can be easier.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86</a:t>
            </a:fld>
            <a:endParaRPr lang="ko-KR"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The time-series of quarterly measured GDP has regular seasonality.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 regular pattern from seasonal changes are substantial.</a:t>
            </a:r>
          </a:p>
          <a:p>
            <a:r>
              <a:rPr lang="en-US" altLang="ko-KR" sz="1200" kern="1200" baseline="0" dirty="0">
                <a:solidFill>
                  <a:schemeClr val="tx1"/>
                </a:solidFill>
                <a:latin typeface="+mn-lt"/>
                <a:ea typeface="+mn-ea"/>
                <a:cs typeface="+mn-cs"/>
              </a:rPr>
              <a:t> </a:t>
            </a:r>
          </a:p>
          <a:p>
            <a:r>
              <a:rPr lang="en-US" altLang="ko-KR" sz="1200" kern="1200" baseline="0" dirty="0">
                <a:solidFill>
                  <a:schemeClr val="tx1"/>
                </a:solidFill>
                <a:latin typeface="+mn-lt"/>
                <a:ea typeface="+mn-ea"/>
                <a:cs typeface="+mn-cs"/>
              </a:rPr>
              <a:t>It is not surprising that real GDP follows a seasonal cycle.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Some of those patterns come from our ability to produce, some of those are from our taste.</a:t>
            </a: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87</a:t>
            </a:fld>
            <a:endParaRPr lang="ko-KR"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For example, agricultural products strongly have their seasonality as a law of nature.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construction industry also has seasonality.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Because building homes is more difficult during the cold weather of winter than during other seasons. </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88</a:t>
            </a:fld>
            <a:endParaRPr lang="ko-KR"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And, we usually consume more gas in winter because most of people, in Korea, use the boiler to heat their home.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Instead, we usually consumer more electricity in summer because we use the air conditioner more in summer.</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Since the costs of producing gas and electricity are different, this pattern also cause some seasonal effect in measuring GDP.</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89</a:t>
            </a:fld>
            <a:endParaRPr lang="ko-KR"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200" kern="1200" baseline="0" dirty="0">
                <a:solidFill>
                  <a:schemeClr val="tx1"/>
                </a:solidFill>
                <a:latin typeface="+mn-lt"/>
                <a:ea typeface="+mn-ea"/>
                <a:cs typeface="+mn-cs"/>
              </a:rPr>
              <a:t>Economists often want to eliminate the portion of fluctuations due to regular seasonal changes.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some statistics office provide their macroeconomic data, especially GDP, in the form of seasonal adjusted.</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This means that the data have been adjusted to remove the regular seasonal fluctuations.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I don’t want to discuss about the precise statistical procedures here. </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important thing is we have to take care of the existence of seasonality in macroeconomic data, GDP.</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90</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spcBef>
                <a:spcPts val="1500"/>
              </a:spcBef>
            </a:pPr>
            <a:endParaRPr lang="en-US" altLang="ko-KR"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10</a:t>
            </a:fld>
            <a:endParaRPr lang="ko-KR" altLang="en-US"/>
          </a:p>
        </p:txBody>
      </p:sp>
    </p:spTree>
    <p:extLst>
      <p:ext uri="{BB962C8B-B14F-4D97-AF65-F5344CB8AC3E}">
        <p14:creationId xmlns:p14="http://schemas.microsoft.com/office/powerpoint/2010/main" val="29115943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20000"/>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Then, I’ll introduce some application of GDP measure.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We can apply GDP to find out various things.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First, we can track how the GDP of a country changes over time.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It may grow rapidly in some years, but it may fall in some years.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Since real GDP means economic vitality, a decline in GDP usually means a recession.</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In some cases, even if GDP rises, it is classified as a recession.</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Because that the extent of the increase is significantly below the long-term trend of the increase.</a:t>
            </a:r>
          </a:p>
          <a:p>
            <a:endParaRPr lang="en-US" altLang="ko-KR" dirty="0"/>
          </a:p>
          <a:p>
            <a:r>
              <a:rPr lang="en-US" altLang="ko-KR" dirty="0"/>
              <a:t>We can directly analyze and check these phenomena from the data.</a:t>
            </a:r>
          </a:p>
          <a:p>
            <a:endParaRPr lang="en-US" altLang="ko-KR" dirty="0"/>
          </a:p>
          <a:p>
            <a:endParaRPr lang="en-US" altLang="ko-KR" dirty="0"/>
          </a:p>
          <a:p>
            <a:r>
              <a:rPr lang="en-US" altLang="ko-KR" dirty="0"/>
              <a:t>And, sometimes we want to compare among countries by using GDP.</a:t>
            </a:r>
          </a:p>
          <a:p>
            <a:endParaRPr lang="en-US" altLang="ko-KR" dirty="0"/>
          </a:p>
          <a:p>
            <a:r>
              <a:rPr lang="en-US" altLang="ko-KR" dirty="0"/>
              <a:t>We can compare the overall size of the economy among different countries by the volume of GDP directly.</a:t>
            </a:r>
          </a:p>
          <a:p>
            <a:endParaRPr lang="en-US" altLang="ko-KR" dirty="0"/>
          </a:p>
          <a:p>
            <a:r>
              <a:rPr lang="en-US" altLang="ko-KR" dirty="0"/>
              <a:t>In this case, we have to convert the GDP calculated in domestic currency into the baseline currency such as dollar with the exchange rate.</a:t>
            </a:r>
          </a:p>
          <a:p>
            <a:endParaRPr lang="en-US" altLang="ko-KR" dirty="0"/>
          </a:p>
          <a:p>
            <a:r>
              <a:rPr lang="en-US" altLang="ko-KR" dirty="0"/>
              <a:t>but, sometimes, we want to compare the levels of personal productivity</a:t>
            </a:r>
            <a:r>
              <a:rPr lang="en-US" altLang="ko-KR" baseline="0" dirty="0"/>
              <a:t> or well-being among countries.</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91</a:t>
            </a:fld>
            <a:endParaRPr lang="ko-KR"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GDP is a big number. In 2017, IMF predict that the GDP of Korea will be about 1.5 trillion dollars. </a:t>
            </a:r>
          </a:p>
          <a:p>
            <a:r>
              <a:rPr lang="en-US" altLang="ko-KR" sz="1200" kern="1200" baseline="0" dirty="0">
                <a:solidFill>
                  <a:schemeClr val="tx1"/>
                </a:solidFill>
                <a:latin typeface="+mn-lt"/>
                <a:ea typeface="+mn-ea"/>
                <a:cs typeface="+mn-cs"/>
              </a:rPr>
              <a:t>So it’s hard to comprehend and, not efficient to compare the well-</a:t>
            </a:r>
            <a:r>
              <a:rPr lang="en-US" altLang="ko-KR" sz="1200" kern="1200" baseline="0" dirty="0" err="1">
                <a:solidFill>
                  <a:schemeClr val="tx1"/>
                </a:solidFill>
                <a:latin typeface="+mn-lt"/>
                <a:ea typeface="+mn-ea"/>
                <a:cs typeface="+mn-cs"/>
              </a:rPr>
              <a:t>beingnesss</a:t>
            </a:r>
            <a:r>
              <a:rPr lang="en-US" altLang="ko-KR" sz="1200" kern="1200" baseline="0" dirty="0">
                <a:solidFill>
                  <a:schemeClr val="tx1"/>
                </a:solidFill>
                <a:latin typeface="+mn-lt"/>
                <a:ea typeface="+mn-ea"/>
                <a:cs typeface="+mn-cs"/>
              </a:rPr>
              <a:t> of a single person among countries.</a:t>
            </a:r>
          </a:p>
          <a:p>
            <a:r>
              <a:rPr lang="en-US" altLang="ko-KR" sz="1200" kern="1200" baseline="0" dirty="0">
                <a:solidFill>
                  <a:schemeClr val="tx1"/>
                </a:solidFill>
                <a:latin typeface="+mn-lt"/>
                <a:ea typeface="+mn-ea"/>
                <a:cs typeface="+mn-cs"/>
              </a:rPr>
              <a:t>So, In this case we can use the GDP per capita.</a:t>
            </a:r>
          </a:p>
          <a:p>
            <a:r>
              <a:rPr lang="en-US" altLang="ko-KR" sz="1200" kern="1200" baseline="0" dirty="0">
                <a:solidFill>
                  <a:schemeClr val="tx1"/>
                </a:solidFill>
                <a:latin typeface="+mn-lt"/>
                <a:ea typeface="+mn-ea"/>
                <a:cs typeface="+mn-cs"/>
              </a:rPr>
              <a:t>We can make it by dividing GDP by the population. </a:t>
            </a:r>
          </a:p>
          <a:p>
            <a:r>
              <a:rPr lang="en-US" altLang="ko-KR" sz="1200" kern="1200" baseline="0" dirty="0">
                <a:solidFill>
                  <a:schemeClr val="tx1"/>
                </a:solidFill>
                <a:latin typeface="+mn-lt"/>
                <a:ea typeface="+mn-ea"/>
                <a:cs typeface="+mn-cs"/>
              </a:rPr>
              <a:t>The GDP of Korea in 2017 was about 1.5 trillion, and the population size is about 50 million.</a:t>
            </a:r>
          </a:p>
          <a:p>
            <a:r>
              <a:rPr lang="en-US" altLang="ko-KR" sz="1200" kern="1200" baseline="0" dirty="0">
                <a:solidFill>
                  <a:schemeClr val="tx1"/>
                </a:solidFill>
                <a:latin typeface="+mn-lt"/>
                <a:ea typeface="+mn-ea"/>
                <a:cs typeface="+mn-cs"/>
              </a:rPr>
              <a:t>So, it about 30,000 $ per person.</a:t>
            </a: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92</a:t>
            </a:fld>
            <a:endParaRPr lang="ko-KR"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Since GDP measures about the value produced, </a:t>
            </a:r>
          </a:p>
          <a:p>
            <a:r>
              <a:rPr lang="en-US" altLang="ko-KR" sz="1200" kern="1200" baseline="0" dirty="0">
                <a:solidFill>
                  <a:schemeClr val="tx1"/>
                </a:solidFill>
                <a:latin typeface="+mn-lt"/>
                <a:ea typeface="+mn-ea"/>
                <a:cs typeface="+mn-cs"/>
              </a:rPr>
              <a:t>GDP per capita directly means the average value produced by a person in the country.</a:t>
            </a:r>
          </a:p>
          <a:p>
            <a:r>
              <a:rPr lang="en-US" altLang="ko-KR" sz="1200" kern="1200" baseline="0" dirty="0">
                <a:solidFill>
                  <a:schemeClr val="tx1"/>
                </a:solidFill>
                <a:latin typeface="+mn-lt"/>
                <a:ea typeface="+mn-ea"/>
                <a:cs typeface="+mn-cs"/>
              </a:rPr>
              <a:t>So the comparison of GDP per capita can be often a good measure to compare the average productivity among countries.</a:t>
            </a:r>
          </a:p>
          <a:p>
            <a:r>
              <a:rPr lang="en-US" altLang="ko-KR" sz="1200" kern="1200" baseline="0" dirty="0">
                <a:solidFill>
                  <a:schemeClr val="tx1"/>
                </a:solidFill>
                <a:latin typeface="+mn-lt"/>
                <a:ea typeface="+mn-ea"/>
                <a:cs typeface="+mn-cs"/>
              </a:rPr>
              <a:t>In many of cases, such as media, literature, we can easily find the comparison of GDP per capita among countries.</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93</a:t>
            </a:fld>
            <a:endParaRPr lang="ko-KR"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Sometimes, the rate of change in GDP give us the better information about the economy.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in many cases, macroeconomists use the growth rate of GDP, instead of the volume of the GDP itself.</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But, there can be issue.</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 said before, in GDP measurement, especially in quarterly GDP, there is a significant seasonality in it.</a:t>
            </a: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94</a:t>
            </a:fld>
            <a:endParaRPr lang="ko-KR" altLang="en-US"/>
          </a:p>
        </p:txBody>
      </p:sp>
    </p:spTree>
    <p:extLst>
      <p:ext uri="{BB962C8B-B14F-4D97-AF65-F5344CB8AC3E}">
        <p14:creationId xmlns:p14="http://schemas.microsoft.com/office/powerpoint/2010/main" val="5045445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Even if statisticians tried to do their best to remove the seasonality effect from the raw data,</a:t>
            </a:r>
          </a:p>
          <a:p>
            <a:r>
              <a:rPr lang="en-US" altLang="ko-KR" sz="1200" kern="1200" baseline="0" dirty="0">
                <a:solidFill>
                  <a:schemeClr val="tx1"/>
                </a:solidFill>
                <a:latin typeface="+mn-lt"/>
                <a:ea typeface="+mn-ea"/>
                <a:cs typeface="+mn-cs"/>
              </a:rPr>
              <a:t>There might be someone who have some concern about the seasonality.</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when the raw data is filtered by a certain statistical technique, there always are technical issues or complains.</a:t>
            </a: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So, usually, when we measure the growth rate of the GDP, we measure the rate of change in GDP from the same quarter in the previous year.</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95</a:t>
            </a:fld>
            <a:endParaRPr lang="ko-KR" altLang="en-US"/>
          </a:p>
        </p:txBody>
      </p:sp>
    </p:spTree>
    <p:extLst>
      <p:ext uri="{BB962C8B-B14F-4D97-AF65-F5344CB8AC3E}">
        <p14:creationId xmlns:p14="http://schemas.microsoft.com/office/powerpoint/2010/main" val="1175112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It’s very simple technique, but powerful.</a:t>
            </a:r>
          </a:p>
          <a:p>
            <a:r>
              <a:rPr lang="en-US" altLang="ko-KR" sz="1200" kern="1200" baseline="0" dirty="0">
                <a:solidFill>
                  <a:schemeClr val="tx1"/>
                </a:solidFill>
                <a:latin typeface="+mn-lt"/>
                <a:ea typeface="+mn-ea"/>
                <a:cs typeface="+mn-cs"/>
              </a:rPr>
              <a:t>If the seasonality has a regular pattern, the effect from the seasonality can be ruled out when we compare the GDPs in the same quarter.</a:t>
            </a:r>
          </a:p>
          <a:p>
            <a:r>
              <a:rPr lang="en-US" altLang="ko-KR" sz="1200" kern="1200" baseline="0" dirty="0">
                <a:solidFill>
                  <a:schemeClr val="tx1"/>
                </a:solidFill>
                <a:latin typeface="+mn-lt"/>
                <a:ea typeface="+mn-ea"/>
                <a:cs typeface="+mn-cs"/>
              </a:rPr>
              <a:t>The calculation is extremely simple.//</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r>
              <a:rPr lang="en-US" altLang="ko-KR" sz="1200" kern="1200" baseline="0" dirty="0">
                <a:solidFill>
                  <a:schemeClr val="tx1"/>
                </a:solidFill>
                <a:latin typeface="+mn-lt"/>
                <a:ea typeface="+mn-ea"/>
                <a:cs typeface="+mn-cs"/>
              </a:rPr>
              <a:t>It can be expressed by the following </a:t>
            </a: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96</a:t>
            </a:fld>
            <a:endParaRPr lang="ko-KR" altLang="en-US"/>
          </a:p>
        </p:txBody>
      </p:sp>
    </p:spTree>
    <p:extLst>
      <p:ext uri="{BB962C8B-B14F-4D97-AF65-F5344CB8AC3E}">
        <p14:creationId xmlns:p14="http://schemas.microsoft.com/office/powerpoint/2010/main" val="39276064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97</a:t>
            </a:fld>
            <a:endParaRPr lang="ko-KR" altLang="en-US"/>
          </a:p>
        </p:txBody>
      </p:sp>
    </p:spTree>
    <p:extLst>
      <p:ext uri="{BB962C8B-B14F-4D97-AF65-F5344CB8AC3E}">
        <p14:creationId xmlns:p14="http://schemas.microsoft.com/office/powerpoint/2010/main" val="13899001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sz="1200" b="0" i="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E697C20-3278-48A1-983C-6AF640DBA3E4}" type="slidenum">
              <a:rPr lang="ko-KR" altLang="en-US" smtClean="0"/>
              <a:pPr/>
              <a:t>98</a:t>
            </a:fld>
            <a:endParaRPr lang="ko-KR" altLang="en-US"/>
          </a:p>
        </p:txBody>
      </p:sp>
    </p:spTree>
    <p:extLst>
      <p:ext uri="{BB962C8B-B14F-4D97-AF65-F5344CB8AC3E}">
        <p14:creationId xmlns:p14="http://schemas.microsoft.com/office/powerpoint/2010/main" val="1626838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직각 삼각형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제목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ko-KR" altLang="en-US"/>
              <a:t>마스터 제목 스타일 편집</a:t>
            </a:r>
            <a:endParaRPr kumimoji="0" lang="en-US"/>
          </a:p>
        </p:txBody>
      </p:sp>
      <p:sp>
        <p:nvSpPr>
          <p:cNvPr id="17" name="부제목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a:t>마스터 부제목 스타일 편집</a:t>
            </a:r>
            <a:endParaRPr kumimoji="0" lang="en-US"/>
          </a:p>
        </p:txBody>
      </p:sp>
      <p:grpSp>
        <p:nvGrpSpPr>
          <p:cNvPr id="2" name="그룹 1"/>
          <p:cNvGrpSpPr/>
          <p:nvPr/>
        </p:nvGrpSpPr>
        <p:grpSpPr>
          <a:xfrm>
            <a:off x="-3765" y="4953000"/>
            <a:ext cx="9147765" cy="1912088"/>
            <a:chOff x="-3765" y="4832896"/>
            <a:chExt cx="9147765" cy="2032192"/>
          </a:xfrm>
        </p:grpSpPr>
        <p:sp>
          <p:nvSpPr>
            <p:cNvPr id="7" name="자유형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자유형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자유형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직선 연결선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날짜 개체 틀 29"/>
          <p:cNvSpPr>
            <a:spLocks noGrp="1"/>
          </p:cNvSpPr>
          <p:nvPr>
            <p:ph type="dt" sz="half" idx="10"/>
          </p:nvPr>
        </p:nvSpPr>
        <p:spPr/>
        <p:txBody>
          <a:bodyPr/>
          <a:lstStyle>
            <a:lvl1pPr>
              <a:defRPr>
                <a:solidFill>
                  <a:srgbClr val="FFFFFF"/>
                </a:solidFill>
              </a:defRPr>
            </a:lvl1pPr>
            <a:extLst/>
          </a:lstStyle>
          <a:p>
            <a:fld id="{C51E9FF5-EC9A-4D35-A183-8BCC46DA3C31}" type="datetimeFigureOut">
              <a:rPr lang="ko-KR" altLang="en-US" smtClean="0"/>
              <a:pPr/>
              <a:t>2019-09-17</a:t>
            </a:fld>
            <a:endParaRPr lang="ko-KR" altLang="en-US"/>
          </a:p>
        </p:txBody>
      </p:sp>
      <p:sp>
        <p:nvSpPr>
          <p:cNvPr id="19" name="바닥글 개체 틀 18"/>
          <p:cNvSpPr>
            <a:spLocks noGrp="1"/>
          </p:cNvSpPr>
          <p:nvPr>
            <p:ph type="ftr" sz="quarter" idx="11"/>
          </p:nvPr>
        </p:nvSpPr>
        <p:spPr/>
        <p:txBody>
          <a:bodyPr/>
          <a:lstStyle>
            <a:lvl1pPr>
              <a:defRPr>
                <a:solidFill>
                  <a:schemeClr val="accent1">
                    <a:tint val="20000"/>
                  </a:schemeClr>
                </a:solidFill>
              </a:defRPr>
            </a:lvl1pPr>
            <a:extLst/>
          </a:lstStyle>
          <a:p>
            <a:endParaRPr lang="ko-KR" altLang="en-US"/>
          </a:p>
        </p:txBody>
      </p:sp>
      <p:sp>
        <p:nvSpPr>
          <p:cNvPr id="27" name="슬라이드 번호 개체 틀 26"/>
          <p:cNvSpPr>
            <a:spLocks noGrp="1"/>
          </p:cNvSpPr>
          <p:nvPr>
            <p:ph type="sldNum" sz="quarter" idx="12"/>
          </p:nvPr>
        </p:nvSpPr>
        <p:spPr/>
        <p:txBody>
          <a:bodyPr/>
          <a:lstStyle>
            <a:lvl1pPr>
              <a:defRPr>
                <a:solidFill>
                  <a:srgbClr val="FFFFFF"/>
                </a:solidFill>
              </a:defRPr>
            </a:lvl1pPr>
            <a:extLst/>
          </a:lstStyle>
          <a:p>
            <a:fld id="{5782F5DE-CF74-4974-917B-51016ABD9D48}"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1481329"/>
            <a:ext cx="8229600" cy="4386071"/>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82F5DE-CF74-4974-917B-51016ABD9D48}"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44013" y="274640"/>
            <a:ext cx="1777470" cy="5592761"/>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274641"/>
            <a:ext cx="6324600" cy="5592760"/>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82F5DE-CF74-4974-917B-51016ABD9D48}"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82F5DE-CF74-4974-917B-51016ABD9D48}" type="slidenum">
              <a:rPr lang="ko-KR" altLang="en-US" smtClean="0"/>
              <a:pPr/>
              <a:t>‹#›</a:t>
            </a:fld>
            <a:endParaRPr lang="ko-KR" altLang="en-US"/>
          </a:p>
        </p:txBody>
      </p:sp>
      <p:sp>
        <p:nvSpPr>
          <p:cNvPr id="7" name="제목 6"/>
          <p:cNvSpPr>
            <a:spLocks noGrp="1"/>
          </p:cNvSpPr>
          <p:nvPr>
            <p:ph type="title"/>
          </p:nvPr>
        </p:nvSpPr>
        <p:spPr/>
        <p:txBody>
          <a:bodyPr rtlCol="0"/>
          <a:lstStyle/>
          <a:p>
            <a:r>
              <a:rPr kumimoji="0" lang="ko-KR" altLang="en-US"/>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a:t>마스터 텍스트 스타일을 편집합니다</a:t>
            </a:r>
          </a:p>
        </p:txBody>
      </p:sp>
      <p:sp>
        <p:nvSpPr>
          <p:cNvPr id="4" name="날짜 개체 틀 3"/>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82F5DE-CF74-4974-917B-51016ABD9D48}" type="slidenum">
              <a:rPr lang="ko-KR" altLang="en-US" smtClean="0"/>
              <a:pPr/>
              <a:t>‹#›</a:t>
            </a:fld>
            <a:endParaRPr lang="ko-KR" altLang="en-US"/>
          </a:p>
        </p:txBody>
      </p:sp>
      <p:sp>
        <p:nvSpPr>
          <p:cNvPr id="7" name="갈매기형 수장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갈매기형 수장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Ref idx="1002">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내용 개체 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82F5DE-CF74-4974-917B-51016ABD9D48}" type="slidenum">
              <a:rPr lang="ko-KR" altLang="en-US" smtClean="0"/>
              <a:pPr/>
              <a:t>‹#›</a:t>
            </a:fld>
            <a:endParaRPr lang="ko-KR" altLang="en-US"/>
          </a:p>
        </p:txBody>
      </p:sp>
      <p:sp>
        <p:nvSpPr>
          <p:cNvPr id="8" name="제목 7"/>
          <p:cNvSpPr>
            <a:spLocks noGrp="1"/>
          </p:cNvSpPr>
          <p:nvPr>
            <p:ph type="title"/>
          </p:nvPr>
        </p:nvSpPr>
        <p:spPr/>
        <p:txBody>
          <a:bodyPr rtlCol="0"/>
          <a:lstStyle/>
          <a:p>
            <a:r>
              <a:rPr kumimoji="0" lang="ko-KR" altLang="en-US"/>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extLst/>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4" name="텍스트 개체 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5" name="내용 개체 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6" name="내용 개체 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7" name="날짜 개체 틀 6"/>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82F5DE-CF74-4974-917B-51016ABD9D48}"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2">
        <a:schemeClr val="bg1"/>
      </p:bgRef>
    </p:bg>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82F5DE-CF74-4974-917B-51016ABD9D48}" type="slidenum">
              <a:rPr lang="ko-KR" altLang="en-US" smtClean="0"/>
              <a:pPr/>
              <a:t>‹#›</a:t>
            </a:fld>
            <a:endParaRPr lang="ko-KR" altLang="en-US"/>
          </a:p>
        </p:txBody>
      </p:sp>
      <p:sp>
        <p:nvSpPr>
          <p:cNvPr id="6" name="제목 5"/>
          <p:cNvSpPr>
            <a:spLocks noGrp="1"/>
          </p:cNvSpPr>
          <p:nvPr>
            <p:ph type="title"/>
          </p:nvPr>
        </p:nvSpPr>
        <p:spPr/>
        <p:txBody>
          <a:bodyPr rtlCol="0"/>
          <a:lstStyle/>
          <a:p>
            <a:r>
              <a:rPr kumimoji="0" lang="ko-KR" altLang="en-US"/>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51E9FF5-EC9A-4D35-A183-8BCC46DA3C31}" type="datetimeFigureOut">
              <a:rPr lang="ko-KR" altLang="en-US" smtClean="0"/>
              <a:pPr/>
              <a:t>2019-09-17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82F5DE-CF74-4974-917B-51016ABD9D48}"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ko-KR" altLang="en-US"/>
              <a:t>마스터 제목 스타일 편집</a:t>
            </a:r>
            <a:endParaRPr kumimoji="0" lang="en-US"/>
          </a:p>
        </p:txBody>
      </p:sp>
      <p:sp>
        <p:nvSpPr>
          <p:cNvPr id="3" name="텍스트 개체 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ko-KR" altLang="en-US"/>
              <a:t>마스터 텍스트 스타일을 편집합니다</a:t>
            </a:r>
          </a:p>
        </p:txBody>
      </p:sp>
      <p:sp>
        <p:nvSpPr>
          <p:cNvPr id="4" name="내용 개체 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a:xfrm>
            <a:off x="6727032" y="6407944"/>
            <a:ext cx="1920240" cy="365760"/>
          </a:xfrm>
        </p:spPr>
        <p:txBody>
          <a:bodyPr/>
          <a:lstStyle/>
          <a:p>
            <a:fld id="{C51E9FF5-EC9A-4D35-A183-8BCC46DA3C31}" type="datetimeFigureOut">
              <a:rPr lang="ko-KR" altLang="en-US" smtClean="0"/>
              <a:pPr/>
              <a:t>2019-09-17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82F5DE-CF74-4974-917B-51016ABD9D48}"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1"/>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ko-KR" altLang="en-US"/>
              <a:t>마스터 텍스트 스타일을 편집합니다</a:t>
            </a:r>
          </a:p>
        </p:txBody>
      </p:sp>
      <p:sp>
        <p:nvSpPr>
          <p:cNvPr id="3" name="그림 개체 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ko-KR" altLang="en-US"/>
              <a:t>그림을 추가하려면 아이콘을 클릭하십시오</a:t>
            </a:r>
            <a:endParaRPr kumimoji="0" lang="en-US" dirty="0"/>
          </a:p>
        </p:txBody>
      </p:sp>
      <p:sp>
        <p:nvSpPr>
          <p:cNvPr id="5" name="날짜 개체 틀 4"/>
          <p:cNvSpPr>
            <a:spLocks noGrp="1"/>
          </p:cNvSpPr>
          <p:nvPr>
            <p:ph type="dt" sz="half" idx="10"/>
          </p:nvPr>
        </p:nvSpPr>
        <p:spPr/>
        <p:txBody>
          <a:bodyPr/>
          <a:lstStyle>
            <a:lvl1pPr>
              <a:defRPr>
                <a:solidFill>
                  <a:schemeClr val="tx1"/>
                </a:solidFill>
              </a:defRPr>
            </a:lvl1pPr>
            <a:extLst/>
          </a:lstStyle>
          <a:p>
            <a:fld id="{C51E9FF5-EC9A-4D35-A183-8BCC46DA3C31}" type="datetimeFigureOut">
              <a:rPr lang="ko-KR" altLang="en-US" smtClean="0"/>
              <a:pPr/>
              <a:t>2019-09-17</a:t>
            </a:fld>
            <a:endParaRPr lang="ko-KR" altLang="en-US"/>
          </a:p>
        </p:txBody>
      </p:sp>
      <p:sp>
        <p:nvSpPr>
          <p:cNvPr id="6" name="바닥글 개체 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ko-KR" altLang="en-US"/>
          </a:p>
        </p:txBody>
      </p:sp>
      <p:sp>
        <p:nvSpPr>
          <p:cNvPr id="7" name="슬라이드 번호 개체 틀 6"/>
          <p:cNvSpPr>
            <a:spLocks noGrp="1"/>
          </p:cNvSpPr>
          <p:nvPr>
            <p:ph type="sldNum" sz="quarter" idx="12"/>
          </p:nvPr>
        </p:nvSpPr>
        <p:spPr/>
        <p:txBody>
          <a:bodyPr/>
          <a:lstStyle>
            <a:lvl1pPr>
              <a:defRPr>
                <a:solidFill>
                  <a:schemeClr val="tx1"/>
                </a:solidFill>
              </a:defRPr>
            </a:lvl1pPr>
            <a:extLst/>
          </a:lstStyle>
          <a:p>
            <a:fld id="{5782F5DE-CF74-4974-917B-51016ABD9D48}" type="slidenum">
              <a:rPr lang="ko-KR" altLang="en-US" smtClean="0"/>
              <a:pPr/>
              <a:t>‹#›</a:t>
            </a:fld>
            <a:endParaRPr lang="ko-KR" altLang="en-US"/>
          </a:p>
        </p:txBody>
      </p:sp>
      <p:sp>
        <p:nvSpPr>
          <p:cNvPr id="2" name="제목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ko-KR" altLang="en-US"/>
              <a:t>마스터 제목 스타일 편집</a:t>
            </a:r>
            <a:endParaRPr kumimoji="0" lang="en-US"/>
          </a:p>
        </p:txBody>
      </p:sp>
      <p:sp>
        <p:nvSpPr>
          <p:cNvPr id="8" name="자유형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자유형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직각 삼각형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직선 연결선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갈매기형 수장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갈매기형 수장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자유형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자유형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직각 삼각형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직선 연결선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제목 개체 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ko-KR" altLang="en-US"/>
              <a:t>마스터 제목 스타일 편집</a:t>
            </a:r>
            <a:endParaRPr kumimoji="0" lang="en-US"/>
          </a:p>
        </p:txBody>
      </p:sp>
      <p:sp>
        <p:nvSpPr>
          <p:cNvPr id="30" name="텍스트 개체 틀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10" name="날짜 개체 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51E9FF5-EC9A-4D35-A183-8BCC46DA3C31}" type="datetimeFigureOut">
              <a:rPr lang="ko-KR" altLang="en-US" smtClean="0"/>
              <a:pPr/>
              <a:t>2019-09-17</a:t>
            </a:fld>
            <a:endParaRPr lang="ko-KR" altLang="en-US"/>
          </a:p>
        </p:txBody>
      </p:sp>
      <p:sp>
        <p:nvSpPr>
          <p:cNvPr id="22" name="바닥글 개체 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ko-KR" altLang="en-US"/>
          </a:p>
        </p:txBody>
      </p:sp>
      <p:sp>
        <p:nvSpPr>
          <p:cNvPr id="18" name="슬라이드 번호 개체 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782F5DE-CF74-4974-917B-51016ABD9D48}"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1"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stlouisfed.org/"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a:latin typeface="Arial Black" pitchFamily="34" charset="0"/>
                <a:ea typeface="HY중고딕" pitchFamily="18" charset="-127"/>
              </a:rPr>
              <a:t>Macroeconomics</a:t>
            </a:r>
            <a:br>
              <a:rPr lang="en-US" altLang="ko-KR" dirty="0">
                <a:latin typeface="Arial Black" pitchFamily="34" charset="0"/>
                <a:ea typeface="HY중고딕" pitchFamily="18" charset="-127"/>
              </a:rPr>
            </a:br>
            <a:r>
              <a:rPr lang="en-US" altLang="ko-KR" sz="3600" dirty="0">
                <a:latin typeface="Arial Black" pitchFamily="34" charset="0"/>
                <a:ea typeface="HY중고딕" pitchFamily="18" charset="-127"/>
              </a:rPr>
              <a:t>Chapter 2 : Production and GDP</a:t>
            </a:r>
            <a:endParaRPr lang="ko-KR" altLang="en-US" sz="3600" dirty="0">
              <a:latin typeface="Arial Black" pitchFamily="34" charset="0"/>
              <a:ea typeface="HY중고딕" pitchFamily="18" charset="-127"/>
            </a:endParaRPr>
          </a:p>
        </p:txBody>
      </p:sp>
      <p:sp>
        <p:nvSpPr>
          <p:cNvPr id="3" name="부제목 2"/>
          <p:cNvSpPr>
            <a:spLocks noGrp="1"/>
          </p:cNvSpPr>
          <p:nvPr>
            <p:ph type="subTitle" idx="1"/>
          </p:nvPr>
        </p:nvSpPr>
        <p:spPr/>
        <p:txBody>
          <a:bodyPr/>
          <a:lstStyle/>
          <a:p>
            <a:endParaRPr lang="en-US" altLang="ko-KR" dirty="0"/>
          </a:p>
          <a:p>
            <a:r>
              <a:rPr lang="en-US" altLang="ko-KR" dirty="0"/>
              <a:t>2019-2</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2. Production factors</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sp>
        <p:nvSpPr>
          <p:cNvPr id="6" name="화살표: 아래쪽 5">
            <a:extLst>
              <a:ext uri="{FF2B5EF4-FFF2-40B4-BE49-F238E27FC236}">
                <a16:creationId xmlns:a16="http://schemas.microsoft.com/office/drawing/2014/main" id="{7B31D639-FE55-45D1-9FF4-564A46AC34AD}"/>
              </a:ext>
            </a:extLst>
          </p:cNvPr>
          <p:cNvSpPr/>
          <p:nvPr/>
        </p:nvSpPr>
        <p:spPr>
          <a:xfrm rot="13229244">
            <a:off x="5316765" y="2167182"/>
            <a:ext cx="471711" cy="121212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2FCB6EFB-029A-4BA5-9F74-64A5173512E7}"/>
              </a:ext>
            </a:extLst>
          </p:cNvPr>
          <p:cNvSpPr txBox="1"/>
          <p:nvPr/>
        </p:nvSpPr>
        <p:spPr>
          <a:xfrm>
            <a:off x="4051159" y="3421990"/>
            <a:ext cx="2232248" cy="707886"/>
          </a:xfrm>
          <a:prstGeom prst="rect">
            <a:avLst/>
          </a:prstGeom>
          <a:noFill/>
        </p:spPr>
        <p:txBody>
          <a:bodyPr wrap="square" rtlCol="0">
            <a:spAutoFit/>
          </a:bodyPr>
          <a:lstStyle/>
          <a:p>
            <a:r>
              <a:rPr lang="en-US" altLang="ko-KR" sz="2000" dirty="0"/>
              <a:t>Production factors</a:t>
            </a:r>
            <a:endParaRPr lang="ko-KR" altLang="en-US" sz="2000" dirty="0"/>
          </a:p>
        </p:txBody>
      </p:sp>
      <p:cxnSp>
        <p:nvCxnSpPr>
          <p:cNvPr id="18" name="직선 화살표 연결선 17">
            <a:extLst>
              <a:ext uri="{FF2B5EF4-FFF2-40B4-BE49-F238E27FC236}">
                <a16:creationId xmlns:a16="http://schemas.microsoft.com/office/drawing/2014/main" id="{11CB33C2-6885-4A61-8EF8-D0F89BDD629D}"/>
              </a:ext>
            </a:extLst>
          </p:cNvPr>
          <p:cNvCxnSpPr>
            <a:cxnSpLocks/>
            <a:endCxn id="19" idx="5"/>
          </p:cNvCxnSpPr>
          <p:nvPr/>
        </p:nvCxnSpPr>
        <p:spPr>
          <a:xfrm flipV="1">
            <a:off x="4243183" y="1974676"/>
            <a:ext cx="1533361" cy="861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45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slide(fromBottom)">
                                      <p:cBhvr>
                                        <p:cTn id="17" dur="500"/>
                                        <p:tgtEl>
                                          <p:spTgt spid="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lide(fromBottom)">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3. Production Function</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sp>
        <p:nvSpPr>
          <p:cNvPr id="6" name="화살표: 아래쪽 5">
            <a:extLst>
              <a:ext uri="{FF2B5EF4-FFF2-40B4-BE49-F238E27FC236}">
                <a16:creationId xmlns:a16="http://schemas.microsoft.com/office/drawing/2014/main" id="{7B31D639-FE55-45D1-9FF4-564A46AC34AD}"/>
              </a:ext>
            </a:extLst>
          </p:cNvPr>
          <p:cNvSpPr/>
          <p:nvPr/>
        </p:nvSpPr>
        <p:spPr>
          <a:xfrm rot="18727863">
            <a:off x="5527732" y="4613636"/>
            <a:ext cx="471711" cy="121212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2FCB6EFB-029A-4BA5-9F74-64A5173512E7}"/>
              </a:ext>
            </a:extLst>
          </p:cNvPr>
          <p:cNvSpPr txBox="1"/>
          <p:nvPr/>
        </p:nvSpPr>
        <p:spPr>
          <a:xfrm>
            <a:off x="3998648" y="4268228"/>
            <a:ext cx="2232248" cy="400110"/>
          </a:xfrm>
          <a:prstGeom prst="rect">
            <a:avLst/>
          </a:prstGeom>
          <a:noFill/>
        </p:spPr>
        <p:txBody>
          <a:bodyPr wrap="square" rtlCol="0">
            <a:spAutoFit/>
          </a:bodyPr>
          <a:lstStyle/>
          <a:p>
            <a:r>
              <a:rPr lang="en-US" altLang="ko-KR" sz="2000" dirty="0"/>
              <a:t>Production</a:t>
            </a:r>
            <a:endParaRPr lang="ko-KR" altLang="en-US" sz="2000" dirty="0"/>
          </a:p>
        </p:txBody>
      </p:sp>
      <p:cxnSp>
        <p:nvCxnSpPr>
          <p:cNvPr id="13" name="직선 화살표 연결선 12">
            <a:extLst>
              <a:ext uri="{FF2B5EF4-FFF2-40B4-BE49-F238E27FC236}">
                <a16:creationId xmlns:a16="http://schemas.microsoft.com/office/drawing/2014/main" id="{42B63400-F597-4ACF-B5E6-E85468774A01}"/>
              </a:ext>
            </a:extLst>
          </p:cNvPr>
          <p:cNvCxnSpPr>
            <a:cxnSpLocks/>
          </p:cNvCxnSpPr>
          <p:nvPr/>
        </p:nvCxnSpPr>
        <p:spPr>
          <a:xfrm flipH="1">
            <a:off x="5999625" y="5537628"/>
            <a:ext cx="804623" cy="5682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slide(fromBottom)">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3. Production Function</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sp>
        <p:nvSpPr>
          <p:cNvPr id="6" name="화살표: 아래쪽 5">
            <a:extLst>
              <a:ext uri="{FF2B5EF4-FFF2-40B4-BE49-F238E27FC236}">
                <a16:creationId xmlns:a16="http://schemas.microsoft.com/office/drawing/2014/main" id="{7B31D639-FE55-45D1-9FF4-564A46AC34AD}"/>
              </a:ext>
            </a:extLst>
          </p:cNvPr>
          <p:cNvSpPr/>
          <p:nvPr/>
        </p:nvSpPr>
        <p:spPr>
          <a:xfrm rot="18724126">
            <a:off x="4612127" y="3058131"/>
            <a:ext cx="452037" cy="96674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2FCB6EFB-029A-4BA5-9F74-64A5173512E7}"/>
              </a:ext>
            </a:extLst>
          </p:cNvPr>
          <p:cNvSpPr txBox="1"/>
          <p:nvPr/>
        </p:nvSpPr>
        <p:spPr>
          <a:xfrm>
            <a:off x="3296237" y="2483238"/>
            <a:ext cx="2232248" cy="707886"/>
          </a:xfrm>
          <a:prstGeom prst="rect">
            <a:avLst/>
          </a:prstGeom>
          <a:noFill/>
        </p:spPr>
        <p:txBody>
          <a:bodyPr wrap="square" rtlCol="0">
            <a:spAutoFit/>
          </a:bodyPr>
          <a:lstStyle/>
          <a:p>
            <a:r>
              <a:rPr lang="en-US" altLang="ko-KR" sz="2000" dirty="0"/>
              <a:t>Production</a:t>
            </a:r>
          </a:p>
          <a:p>
            <a:r>
              <a:rPr lang="en-US" altLang="ko-KR" sz="2000" dirty="0"/>
              <a:t>function</a:t>
            </a:r>
            <a:endParaRPr lang="ko-KR" altLang="en-US" sz="2000" dirty="0"/>
          </a:p>
        </p:txBody>
      </p:sp>
      <p:cxnSp>
        <p:nvCxnSpPr>
          <p:cNvPr id="13" name="직선 화살표 연결선 12">
            <a:extLst>
              <a:ext uri="{FF2B5EF4-FFF2-40B4-BE49-F238E27FC236}">
                <a16:creationId xmlns:a16="http://schemas.microsoft.com/office/drawing/2014/main" id="{42B63400-F597-4ACF-B5E6-E85468774A01}"/>
              </a:ext>
            </a:extLst>
          </p:cNvPr>
          <p:cNvCxnSpPr>
            <a:cxnSpLocks/>
          </p:cNvCxnSpPr>
          <p:nvPr/>
        </p:nvCxnSpPr>
        <p:spPr>
          <a:xfrm flipH="1">
            <a:off x="5999625" y="5537628"/>
            <a:ext cx="804623" cy="5682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36DFCCAB-61D2-47CA-8BDB-895A1BDF4E6E}"/>
              </a:ext>
            </a:extLst>
          </p:cNvPr>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8" name="왼쪽 중괄호 7">
            <a:extLst>
              <a:ext uri="{FF2B5EF4-FFF2-40B4-BE49-F238E27FC236}">
                <a16:creationId xmlns:a16="http://schemas.microsoft.com/office/drawing/2014/main" id="{7CB8C9CA-54C4-4550-983B-89A951EEDEDC}"/>
              </a:ext>
            </a:extLst>
          </p:cNvPr>
          <p:cNvSpPr/>
          <p:nvPr/>
        </p:nvSpPr>
        <p:spPr>
          <a:xfrm>
            <a:off x="5143494" y="2504477"/>
            <a:ext cx="868668" cy="3057365"/>
          </a:xfrm>
          <a:prstGeom prst="leftBrac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FAE7AA05-4242-4A7B-9424-1ECC63EBBF4E}"/>
              </a:ext>
            </a:extLst>
          </p:cNvPr>
          <p:cNvCxnSpPr>
            <a:cxnSpLocks/>
          </p:cNvCxnSpPr>
          <p:nvPr/>
        </p:nvCxnSpPr>
        <p:spPr>
          <a:xfrm>
            <a:off x="7258164" y="2827204"/>
            <a:ext cx="65951" cy="235572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34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slide(fromBottom)">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slide(fromBottom)">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Bottom)">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fontScale="77500" lnSpcReduction="20000"/>
          </a:bodyPr>
          <a:lstStyle/>
          <a:p>
            <a:pPr>
              <a:spcBef>
                <a:spcPts val="1500"/>
              </a:spcBef>
            </a:pPr>
            <a:r>
              <a:rPr lang="en-US" altLang="ko-KR" dirty="0"/>
              <a:t>Marginal product functions?</a:t>
            </a:r>
          </a:p>
          <a:p>
            <a:pPr>
              <a:spcBef>
                <a:spcPts val="1500"/>
              </a:spcBef>
            </a:pPr>
            <a:endParaRPr lang="en-US" altLang="ko-KR" dirty="0"/>
          </a:p>
          <a:p>
            <a:pPr>
              <a:spcBef>
                <a:spcPts val="1500"/>
              </a:spcBef>
            </a:pPr>
            <a:r>
              <a:rPr lang="en-US" altLang="ko-KR" dirty="0"/>
              <a:t>Some features of the Cobb-Douglas production function</a:t>
            </a:r>
          </a:p>
          <a:p>
            <a:pPr>
              <a:spcBef>
                <a:spcPts val="1500"/>
              </a:spcBef>
            </a:pPr>
            <a:endParaRPr lang="en-US" altLang="ko-KR" dirty="0"/>
          </a:p>
          <a:p>
            <a:pPr>
              <a:spcBef>
                <a:spcPts val="1500"/>
              </a:spcBef>
              <a:buFontTx/>
              <a:buChar char="-"/>
            </a:pPr>
            <a:r>
              <a:rPr lang="en-US" altLang="ko-KR" sz="2400" dirty="0"/>
              <a:t>Positive function to each factor</a:t>
            </a:r>
          </a:p>
          <a:p>
            <a:pPr>
              <a:spcBef>
                <a:spcPts val="1500"/>
              </a:spcBef>
              <a:buFontTx/>
              <a:buChar char="-"/>
            </a:pPr>
            <a:r>
              <a:rPr lang="en-US" altLang="ko-KR" sz="2400" dirty="0"/>
              <a:t>Homogenous to degree 1(?)</a:t>
            </a:r>
          </a:p>
          <a:p>
            <a:pPr>
              <a:spcBef>
                <a:spcPts val="1500"/>
              </a:spcBef>
              <a:buFontTx/>
              <a:buChar char="-"/>
            </a:pPr>
            <a:r>
              <a:rPr lang="en-US" altLang="ko-KR" sz="2400" dirty="0"/>
              <a:t>(</a:t>
            </a:r>
            <a:r>
              <a:rPr lang="ko-KR" altLang="en-US" sz="2400" dirty="0"/>
              <a:t>생산 요소의 양을 동일한 만큼 증가 </a:t>
            </a:r>
            <a:r>
              <a:rPr lang="en-US" altLang="ko-KR" sz="2400" dirty="0"/>
              <a:t>– </a:t>
            </a:r>
            <a:r>
              <a:rPr lang="ko-KR" altLang="en-US" sz="2400" dirty="0"/>
              <a:t>동일하게 </a:t>
            </a:r>
            <a:r>
              <a:rPr lang="en-US" altLang="ko-KR" sz="2400" dirty="0"/>
              <a:t>Y</a:t>
            </a:r>
            <a:r>
              <a:rPr lang="ko-KR" altLang="en-US" sz="2400" dirty="0"/>
              <a:t>가 증가</a:t>
            </a:r>
            <a:r>
              <a:rPr lang="en-US" altLang="ko-KR" sz="2400" dirty="0"/>
              <a:t>)</a:t>
            </a:r>
          </a:p>
          <a:p>
            <a:pPr>
              <a:spcBef>
                <a:spcPts val="1500"/>
              </a:spcBef>
              <a:buFontTx/>
              <a:buChar char="-"/>
            </a:pPr>
            <a:r>
              <a:rPr lang="ko-KR" altLang="en-US" sz="2400" dirty="0"/>
              <a:t>다르면 다르게 증가하겠지</a:t>
            </a:r>
            <a:r>
              <a:rPr lang="en-US" altLang="ko-KR" sz="2400" dirty="0"/>
              <a:t> (</a:t>
            </a:r>
            <a:r>
              <a:rPr lang="ko-KR" altLang="en-US" sz="2400" dirty="0"/>
              <a:t>규모의 경제</a:t>
            </a:r>
            <a:r>
              <a:rPr lang="en-US" altLang="ko-KR" sz="2400" dirty="0"/>
              <a:t>, </a:t>
            </a:r>
            <a:r>
              <a:rPr lang="ko-KR" altLang="en-US" sz="2400" dirty="0"/>
              <a:t>비경제를 간주하지</a:t>
            </a:r>
            <a:r>
              <a:rPr lang="en-US" altLang="ko-KR" sz="2400" dirty="0"/>
              <a:t>x)</a:t>
            </a:r>
          </a:p>
          <a:p>
            <a:pPr>
              <a:spcBef>
                <a:spcPts val="1500"/>
              </a:spcBef>
              <a:buFontTx/>
              <a:buChar char="-"/>
            </a:pPr>
            <a:r>
              <a:rPr lang="en-US" altLang="ko-KR" sz="2400" dirty="0"/>
              <a:t>Diminishing marginal productivity for each factor</a:t>
            </a:r>
          </a:p>
          <a:p>
            <a:pPr marL="109728" indent="0">
              <a:spcBef>
                <a:spcPts val="1500"/>
              </a:spcBef>
              <a:buNone/>
            </a:pPr>
            <a:r>
              <a:rPr lang="en-US" altLang="ko-KR" dirty="0"/>
              <a:t> </a:t>
            </a:r>
          </a:p>
          <a:p>
            <a:endParaRPr lang="en-US" altLang="ko-KR" dirty="0"/>
          </a:p>
          <a:p>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3. Production Function</a:t>
            </a:r>
            <a:endParaRPr lang="ko-KR" altLang="en-US" sz="3600" dirty="0">
              <a:latin typeface="Arial Black" pitchFamily="34" charset="0"/>
            </a:endParaRPr>
          </a:p>
        </p:txBody>
      </p:sp>
    </p:spTree>
    <p:extLst>
      <p:ext uri="{BB962C8B-B14F-4D97-AF65-F5344CB8AC3E}">
        <p14:creationId xmlns:p14="http://schemas.microsoft.com/office/powerpoint/2010/main" val="42097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slide(fromBottom)">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slide(fromBottom)">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slide(fromBottom)">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slide(fromBottom)">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slide(fromBottom)">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slide(fromBottom)">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457200" y="1340768"/>
                <a:ext cx="8229600" cy="4680519"/>
              </a:xfrm>
            </p:spPr>
            <p:txBody>
              <a:bodyPr>
                <a:normAutofit/>
              </a:bodyPr>
              <a:lstStyle/>
              <a:p>
                <a:pPr>
                  <a:spcBef>
                    <a:spcPts val="1500"/>
                  </a:spcBef>
                </a:pP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𝐴</m:t>
                        </m:r>
                      </m:e>
                      <m:sub>
                        <m:r>
                          <a:rPr lang="en-US" altLang="ko-KR" b="0" i="1" smtClean="0">
                            <a:latin typeface="Cambria Math" panose="02040503050406030204" pitchFamily="18" charset="0"/>
                          </a:rPr>
                          <m:t>𝑡</m:t>
                        </m:r>
                      </m:sub>
                    </m:sSub>
                  </m:oMath>
                </a14:m>
                <a:r>
                  <a:rPr lang="en-US" altLang="ko-KR" dirty="0"/>
                  <a:t> is called by total factor productivity (TFP).</a:t>
                </a:r>
              </a:p>
              <a:p>
                <a:pPr>
                  <a:spcBef>
                    <a:spcPts val="1500"/>
                  </a:spcBef>
                </a:pPr>
                <a:endParaRPr lang="en-US" altLang="ko-KR" dirty="0"/>
              </a:p>
              <a:p>
                <a:pPr>
                  <a:spcBef>
                    <a:spcPts val="1500"/>
                  </a:spcBef>
                </a:pPr>
                <a:r>
                  <a:rPr lang="en-US" altLang="ko-KR" dirty="0"/>
                  <a:t>Consider the role of TFP in the function</a:t>
                </a:r>
              </a:p>
              <a:p>
                <a:pPr>
                  <a:spcBef>
                    <a:spcPts val="1500"/>
                  </a:spcBef>
                  <a:buFontTx/>
                  <a:buChar char="-"/>
                </a:pPr>
                <a:r>
                  <a:rPr lang="en-US" altLang="ko-KR" sz="2400" dirty="0"/>
                  <a:t>What if TFP increases?</a:t>
                </a:r>
              </a:p>
              <a:p>
                <a:pPr>
                  <a:spcBef>
                    <a:spcPts val="1500"/>
                  </a:spcBef>
                  <a:buFontTx/>
                  <a:buChar char="-"/>
                </a:pPr>
                <a:r>
                  <a:rPr lang="en-US" altLang="ko-KR" sz="2400" dirty="0"/>
                  <a:t>What if TFP decreases?</a:t>
                </a:r>
                <a:r>
                  <a:rPr lang="en-US" altLang="ko-KR" dirty="0"/>
                  <a:t> </a:t>
                </a:r>
              </a:p>
              <a:p>
                <a:endParaRPr lang="en-US" altLang="ko-KR" dirty="0"/>
              </a:p>
              <a:p>
                <a:endParaRPr lang="en-US" altLang="ko-KR"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457200" y="1340768"/>
                <a:ext cx="8229600" cy="4680519"/>
              </a:xfrm>
              <a:blipFill>
                <a:blip r:embed="rId3"/>
                <a:stretch>
                  <a:fillRect t="-1042"/>
                </a:stretch>
              </a:blipFill>
            </p:spPr>
            <p:txBody>
              <a:bodyPr/>
              <a:lstStyle/>
              <a:p>
                <a:r>
                  <a:rPr lang="ko-KR" altLang="en-US">
                    <a:noFill/>
                  </a:rPr>
                  <a:t> </a:t>
                </a:r>
              </a:p>
            </p:txBody>
          </p:sp>
        </mc:Fallback>
      </mc:AlternateContent>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3. Production Function - productivity</a:t>
            </a:r>
            <a:endParaRPr lang="ko-KR" altLang="en-US" sz="3600" dirty="0">
              <a:latin typeface="Arial Black" pitchFamily="34" charset="0"/>
            </a:endParaRPr>
          </a:p>
        </p:txBody>
      </p:sp>
    </p:spTree>
    <p:extLst>
      <p:ext uri="{BB962C8B-B14F-4D97-AF65-F5344CB8AC3E}">
        <p14:creationId xmlns:p14="http://schemas.microsoft.com/office/powerpoint/2010/main" val="62092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lide(fromBottom)">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Bottom)">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a:bodyPr>
          <a:lstStyle/>
          <a:p>
            <a:pPr>
              <a:spcBef>
                <a:spcPts val="1500"/>
              </a:spcBef>
            </a:pPr>
            <a:r>
              <a:rPr lang="en-US" altLang="ko-KR" dirty="0"/>
              <a:t>Meaning of the production in economics : It’s about the aggregation of values, not quantities.  </a:t>
            </a:r>
          </a:p>
          <a:p>
            <a:endParaRPr lang="en-US" altLang="ko-KR" dirty="0"/>
          </a:p>
          <a:p>
            <a:r>
              <a:rPr lang="en-US" altLang="ko-KR" dirty="0"/>
              <a:t>Production chain and value added</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4. Production chain</a:t>
            </a:r>
            <a:endParaRPr lang="ko-KR" altLang="en-US" sz="3600" dirty="0">
              <a:latin typeface="Arial Black" pitchFamily="34" charset="0"/>
            </a:endParaRPr>
          </a:p>
        </p:txBody>
      </p:sp>
    </p:spTree>
    <p:extLst>
      <p:ext uri="{BB962C8B-B14F-4D97-AF65-F5344CB8AC3E}">
        <p14:creationId xmlns:p14="http://schemas.microsoft.com/office/powerpoint/2010/main" val="67101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4. Production chain</a:t>
            </a:r>
            <a:endParaRPr lang="ko-KR" altLang="en-US" sz="3600" dirty="0">
              <a:latin typeface="Arial Black" pitchFamily="34" charset="0"/>
            </a:endParaRPr>
          </a:p>
        </p:txBody>
      </p:sp>
      <p:sp>
        <p:nvSpPr>
          <p:cNvPr id="5" name="모서리가 둥근 직사각형 4"/>
          <p:cNvSpPr/>
          <p:nvPr/>
        </p:nvSpPr>
        <p:spPr>
          <a:xfrm>
            <a:off x="3203847" y="1844824"/>
            <a:ext cx="3416367" cy="4104456"/>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Business Sector</a:t>
            </a:r>
            <a:endParaRPr lang="ko-KR" altLang="en-US" sz="2800" dirty="0"/>
          </a:p>
        </p:txBody>
      </p:sp>
      <p:cxnSp>
        <p:nvCxnSpPr>
          <p:cNvPr id="18" name="직선 연결선 17">
            <a:extLst>
              <a:ext uri="{FF2B5EF4-FFF2-40B4-BE49-F238E27FC236}">
                <a16:creationId xmlns:a16="http://schemas.microsoft.com/office/drawing/2014/main" id="{8531E0FC-8D5B-4806-A9BE-980545CDDC48}"/>
              </a:ext>
            </a:extLst>
          </p:cNvPr>
          <p:cNvCxnSpPr>
            <a:cxnSpLocks/>
          </p:cNvCxnSpPr>
          <p:nvPr/>
        </p:nvCxnSpPr>
        <p:spPr>
          <a:xfrm>
            <a:off x="2355746" y="2708920"/>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DEF8A2-AB2C-470D-BAF7-2A830C44007B}"/>
              </a:ext>
            </a:extLst>
          </p:cNvPr>
          <p:cNvSpPr txBox="1"/>
          <p:nvPr/>
        </p:nvSpPr>
        <p:spPr>
          <a:xfrm>
            <a:off x="4111037" y="2030329"/>
            <a:ext cx="1601985" cy="646331"/>
          </a:xfrm>
          <a:prstGeom prst="rect">
            <a:avLst/>
          </a:prstGeom>
          <a:noFill/>
        </p:spPr>
        <p:txBody>
          <a:bodyPr wrap="square" rtlCol="0">
            <a:spAutoFit/>
          </a:bodyPr>
          <a:lstStyle/>
          <a:p>
            <a:r>
              <a:rPr lang="en-US" altLang="ko-KR" dirty="0"/>
              <a:t>Agriculture &amp; Mining</a:t>
            </a:r>
            <a:endParaRPr lang="ko-KR" altLang="en-US" dirty="0"/>
          </a:p>
        </p:txBody>
      </p:sp>
      <p:cxnSp>
        <p:nvCxnSpPr>
          <p:cNvPr id="28" name="직선 연결선 27">
            <a:extLst>
              <a:ext uri="{FF2B5EF4-FFF2-40B4-BE49-F238E27FC236}">
                <a16:creationId xmlns:a16="http://schemas.microsoft.com/office/drawing/2014/main" id="{1E4DD5B2-5521-4DA1-A214-B39D16BF6F3E}"/>
              </a:ext>
            </a:extLst>
          </p:cNvPr>
          <p:cNvCxnSpPr>
            <a:cxnSpLocks/>
          </p:cNvCxnSpPr>
          <p:nvPr/>
        </p:nvCxnSpPr>
        <p:spPr>
          <a:xfrm>
            <a:off x="2355746" y="364502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8093F85B-7635-44D0-88B8-24C2BE893A83}"/>
              </a:ext>
            </a:extLst>
          </p:cNvPr>
          <p:cNvCxnSpPr>
            <a:cxnSpLocks/>
          </p:cNvCxnSpPr>
          <p:nvPr/>
        </p:nvCxnSpPr>
        <p:spPr>
          <a:xfrm>
            <a:off x="2355745" y="472514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B8C586-B6E1-4C65-8674-11033325E21F}"/>
              </a:ext>
            </a:extLst>
          </p:cNvPr>
          <p:cNvSpPr txBox="1"/>
          <p:nvPr/>
        </p:nvSpPr>
        <p:spPr>
          <a:xfrm>
            <a:off x="4081008" y="2974274"/>
            <a:ext cx="2270524" cy="369332"/>
          </a:xfrm>
          <a:prstGeom prst="rect">
            <a:avLst/>
          </a:prstGeom>
          <a:noFill/>
        </p:spPr>
        <p:txBody>
          <a:bodyPr wrap="square" rtlCol="0">
            <a:spAutoFit/>
          </a:bodyPr>
          <a:lstStyle/>
          <a:p>
            <a:r>
              <a:rPr lang="en-US" altLang="ko-KR" dirty="0"/>
              <a:t>Manufacturing</a:t>
            </a:r>
            <a:endParaRPr lang="ko-KR" altLang="en-US" dirty="0"/>
          </a:p>
        </p:txBody>
      </p:sp>
      <p:sp>
        <p:nvSpPr>
          <p:cNvPr id="32" name="TextBox 31">
            <a:extLst>
              <a:ext uri="{FF2B5EF4-FFF2-40B4-BE49-F238E27FC236}">
                <a16:creationId xmlns:a16="http://schemas.microsoft.com/office/drawing/2014/main" id="{C4626F3B-7625-4FC8-9587-CE65EDCEF7B9}"/>
              </a:ext>
            </a:extLst>
          </p:cNvPr>
          <p:cNvSpPr txBox="1"/>
          <p:nvPr/>
        </p:nvSpPr>
        <p:spPr>
          <a:xfrm>
            <a:off x="4081008" y="5031147"/>
            <a:ext cx="2270524" cy="369332"/>
          </a:xfrm>
          <a:prstGeom prst="rect">
            <a:avLst/>
          </a:prstGeom>
          <a:noFill/>
        </p:spPr>
        <p:txBody>
          <a:bodyPr wrap="square" rtlCol="0">
            <a:spAutoFit/>
          </a:bodyPr>
          <a:lstStyle/>
          <a:p>
            <a:r>
              <a:rPr lang="en-US" altLang="ko-KR" dirty="0"/>
              <a:t>Services</a:t>
            </a:r>
            <a:endParaRPr lang="ko-KR" altLang="en-US" dirty="0"/>
          </a:p>
        </p:txBody>
      </p:sp>
      <p:sp>
        <p:nvSpPr>
          <p:cNvPr id="33" name="TextBox 32">
            <a:extLst>
              <a:ext uri="{FF2B5EF4-FFF2-40B4-BE49-F238E27FC236}">
                <a16:creationId xmlns:a16="http://schemas.microsoft.com/office/drawing/2014/main" id="{6BF68099-AA1E-413E-8C4B-FF9543C5B38E}"/>
              </a:ext>
            </a:extLst>
          </p:cNvPr>
          <p:cNvSpPr txBox="1"/>
          <p:nvPr/>
        </p:nvSpPr>
        <p:spPr>
          <a:xfrm>
            <a:off x="4081008" y="4274021"/>
            <a:ext cx="2270524" cy="369332"/>
          </a:xfrm>
          <a:prstGeom prst="rect">
            <a:avLst/>
          </a:prstGeom>
          <a:noFill/>
        </p:spPr>
        <p:txBody>
          <a:bodyPr wrap="square" rtlCol="0">
            <a:spAutoFit/>
          </a:bodyPr>
          <a:lstStyle/>
          <a:p>
            <a:r>
              <a:rPr lang="en-US" altLang="ko-KR" dirty="0"/>
              <a:t>Construction</a:t>
            </a:r>
            <a:endParaRPr lang="ko-KR" altLang="en-US" dirty="0"/>
          </a:p>
        </p:txBody>
      </p:sp>
    </p:spTree>
    <p:extLst>
      <p:ext uri="{BB962C8B-B14F-4D97-AF65-F5344CB8AC3E}">
        <p14:creationId xmlns:p14="http://schemas.microsoft.com/office/powerpoint/2010/main" val="345777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lide(fromBottom)">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slide(fromBottom)">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slide(fromBottom)">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slide(fromBottom)">
                                      <p:cBhvr>
                                        <p:cTn id="2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4. Production chain</a:t>
            </a:r>
            <a:endParaRPr lang="ko-KR" altLang="en-US" sz="3600" dirty="0">
              <a:latin typeface="Arial Black" pitchFamily="34" charset="0"/>
            </a:endParaRPr>
          </a:p>
        </p:txBody>
      </p:sp>
      <p:sp>
        <p:nvSpPr>
          <p:cNvPr id="5" name="모서리가 둥근 직사각형 4"/>
          <p:cNvSpPr/>
          <p:nvPr/>
        </p:nvSpPr>
        <p:spPr>
          <a:xfrm>
            <a:off x="3251190" y="1844824"/>
            <a:ext cx="3416367" cy="4104456"/>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Business Sector</a:t>
            </a:r>
            <a:endParaRPr lang="ko-KR" altLang="en-US" sz="2800" dirty="0"/>
          </a:p>
        </p:txBody>
      </p:sp>
      <p:cxnSp>
        <p:nvCxnSpPr>
          <p:cNvPr id="18" name="직선 연결선 17">
            <a:extLst>
              <a:ext uri="{FF2B5EF4-FFF2-40B4-BE49-F238E27FC236}">
                <a16:creationId xmlns:a16="http://schemas.microsoft.com/office/drawing/2014/main" id="{8531E0FC-8D5B-4806-A9BE-980545CDDC48}"/>
              </a:ext>
            </a:extLst>
          </p:cNvPr>
          <p:cNvCxnSpPr>
            <a:cxnSpLocks/>
          </p:cNvCxnSpPr>
          <p:nvPr/>
        </p:nvCxnSpPr>
        <p:spPr>
          <a:xfrm>
            <a:off x="4211960"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DEF8A2-AB2C-470D-BAF7-2A830C44007B}"/>
              </a:ext>
            </a:extLst>
          </p:cNvPr>
          <p:cNvSpPr txBox="1"/>
          <p:nvPr/>
        </p:nvSpPr>
        <p:spPr>
          <a:xfrm>
            <a:off x="3371393" y="2669877"/>
            <a:ext cx="1241550" cy="646331"/>
          </a:xfrm>
          <a:prstGeom prst="rect">
            <a:avLst/>
          </a:prstGeom>
          <a:noFill/>
        </p:spPr>
        <p:txBody>
          <a:bodyPr wrap="square" rtlCol="0">
            <a:spAutoFit/>
          </a:bodyPr>
          <a:lstStyle/>
          <a:p>
            <a:r>
              <a:rPr lang="en-US" altLang="ko-KR" dirty="0"/>
              <a:t>Final goods</a:t>
            </a:r>
            <a:endParaRPr lang="ko-KR" altLang="en-US" dirty="0"/>
          </a:p>
        </p:txBody>
      </p:sp>
      <p:sp>
        <p:nvSpPr>
          <p:cNvPr id="27" name="TextBox 26">
            <a:extLst>
              <a:ext uri="{FF2B5EF4-FFF2-40B4-BE49-F238E27FC236}">
                <a16:creationId xmlns:a16="http://schemas.microsoft.com/office/drawing/2014/main" id="{99F4FF91-51B4-4E37-9E64-EF6C47C0624D}"/>
              </a:ext>
            </a:extLst>
          </p:cNvPr>
          <p:cNvSpPr txBox="1"/>
          <p:nvPr/>
        </p:nvSpPr>
        <p:spPr>
          <a:xfrm>
            <a:off x="4652022" y="2669877"/>
            <a:ext cx="1631722" cy="646331"/>
          </a:xfrm>
          <a:prstGeom prst="rect">
            <a:avLst/>
          </a:prstGeom>
          <a:noFill/>
        </p:spPr>
        <p:txBody>
          <a:bodyPr wrap="square" rtlCol="0">
            <a:spAutoFit/>
          </a:bodyPr>
          <a:lstStyle/>
          <a:p>
            <a:r>
              <a:rPr lang="en-US" altLang="ko-KR" dirty="0"/>
              <a:t>Intermediate goods</a:t>
            </a:r>
            <a:endParaRPr lang="ko-KR" altLang="en-US" dirty="0"/>
          </a:p>
        </p:txBody>
      </p:sp>
      <p:cxnSp>
        <p:nvCxnSpPr>
          <p:cNvPr id="7" name="직선 연결선 6">
            <a:extLst>
              <a:ext uri="{FF2B5EF4-FFF2-40B4-BE49-F238E27FC236}">
                <a16:creationId xmlns:a16="http://schemas.microsoft.com/office/drawing/2014/main" id="{8B79FCDF-2CB4-490B-AC6E-124B51D32F52}"/>
              </a:ext>
            </a:extLst>
          </p:cNvPr>
          <p:cNvCxnSpPr>
            <a:cxnSpLocks/>
          </p:cNvCxnSpPr>
          <p:nvPr/>
        </p:nvCxnSpPr>
        <p:spPr>
          <a:xfrm>
            <a:off x="5076056"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641BF083-DBAD-44E7-9B5B-C15211674794}"/>
              </a:ext>
            </a:extLst>
          </p:cNvPr>
          <p:cNvCxnSpPr>
            <a:cxnSpLocks/>
          </p:cNvCxnSpPr>
          <p:nvPr/>
        </p:nvCxnSpPr>
        <p:spPr>
          <a:xfrm>
            <a:off x="5940152"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7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lide(fromBottom)">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slide(fromBottom)">
                                      <p:cBhvr>
                                        <p:cTn id="12"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4. Production chain</a:t>
            </a:r>
            <a:endParaRPr lang="ko-KR" altLang="en-US" sz="3600" dirty="0">
              <a:latin typeface="Arial Black" pitchFamily="34" charset="0"/>
            </a:endParaRPr>
          </a:p>
        </p:txBody>
      </p:sp>
      <p:sp>
        <p:nvSpPr>
          <p:cNvPr id="5" name="모서리가 둥근 직사각형 4"/>
          <p:cNvSpPr/>
          <p:nvPr/>
        </p:nvSpPr>
        <p:spPr>
          <a:xfrm>
            <a:off x="3251190" y="1844824"/>
            <a:ext cx="3416367" cy="4104456"/>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Business Sector</a:t>
            </a:r>
            <a:endParaRPr lang="ko-KR" altLang="en-US" sz="2800" dirty="0"/>
          </a:p>
        </p:txBody>
      </p:sp>
      <p:cxnSp>
        <p:nvCxnSpPr>
          <p:cNvPr id="18" name="직선 연결선 17">
            <a:extLst>
              <a:ext uri="{FF2B5EF4-FFF2-40B4-BE49-F238E27FC236}">
                <a16:creationId xmlns:a16="http://schemas.microsoft.com/office/drawing/2014/main" id="{8531E0FC-8D5B-4806-A9BE-980545CDDC48}"/>
              </a:ext>
            </a:extLst>
          </p:cNvPr>
          <p:cNvCxnSpPr>
            <a:cxnSpLocks/>
          </p:cNvCxnSpPr>
          <p:nvPr/>
        </p:nvCxnSpPr>
        <p:spPr>
          <a:xfrm>
            <a:off x="4211960"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DEF8A2-AB2C-470D-BAF7-2A830C44007B}"/>
              </a:ext>
            </a:extLst>
          </p:cNvPr>
          <p:cNvSpPr txBox="1"/>
          <p:nvPr/>
        </p:nvSpPr>
        <p:spPr>
          <a:xfrm>
            <a:off x="3371393" y="2669877"/>
            <a:ext cx="1241550" cy="646331"/>
          </a:xfrm>
          <a:prstGeom prst="rect">
            <a:avLst/>
          </a:prstGeom>
          <a:noFill/>
        </p:spPr>
        <p:txBody>
          <a:bodyPr wrap="square" rtlCol="0">
            <a:spAutoFit/>
          </a:bodyPr>
          <a:lstStyle/>
          <a:p>
            <a:r>
              <a:rPr lang="en-US" altLang="ko-KR" dirty="0"/>
              <a:t>Final goods</a:t>
            </a:r>
            <a:endParaRPr lang="ko-KR" altLang="en-US" dirty="0"/>
          </a:p>
        </p:txBody>
      </p:sp>
      <p:sp>
        <p:nvSpPr>
          <p:cNvPr id="27" name="TextBox 26">
            <a:extLst>
              <a:ext uri="{FF2B5EF4-FFF2-40B4-BE49-F238E27FC236}">
                <a16:creationId xmlns:a16="http://schemas.microsoft.com/office/drawing/2014/main" id="{99F4FF91-51B4-4E37-9E64-EF6C47C0624D}"/>
              </a:ext>
            </a:extLst>
          </p:cNvPr>
          <p:cNvSpPr txBox="1"/>
          <p:nvPr/>
        </p:nvSpPr>
        <p:spPr>
          <a:xfrm>
            <a:off x="4652022" y="2669877"/>
            <a:ext cx="1631722" cy="646331"/>
          </a:xfrm>
          <a:prstGeom prst="rect">
            <a:avLst/>
          </a:prstGeom>
          <a:noFill/>
        </p:spPr>
        <p:txBody>
          <a:bodyPr wrap="square" rtlCol="0">
            <a:spAutoFit/>
          </a:bodyPr>
          <a:lstStyle/>
          <a:p>
            <a:r>
              <a:rPr lang="en-US" altLang="ko-KR" dirty="0"/>
              <a:t>Intermediate goods</a:t>
            </a:r>
            <a:endParaRPr lang="ko-KR" altLang="en-US" dirty="0"/>
          </a:p>
        </p:txBody>
      </p:sp>
      <p:cxnSp>
        <p:nvCxnSpPr>
          <p:cNvPr id="7" name="직선 연결선 6">
            <a:extLst>
              <a:ext uri="{FF2B5EF4-FFF2-40B4-BE49-F238E27FC236}">
                <a16:creationId xmlns:a16="http://schemas.microsoft.com/office/drawing/2014/main" id="{8B79FCDF-2CB4-490B-AC6E-124B51D32F52}"/>
              </a:ext>
            </a:extLst>
          </p:cNvPr>
          <p:cNvCxnSpPr>
            <a:cxnSpLocks/>
          </p:cNvCxnSpPr>
          <p:nvPr/>
        </p:nvCxnSpPr>
        <p:spPr>
          <a:xfrm>
            <a:off x="5076056"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641BF083-DBAD-44E7-9B5B-C15211674794}"/>
              </a:ext>
            </a:extLst>
          </p:cNvPr>
          <p:cNvCxnSpPr>
            <a:cxnSpLocks/>
          </p:cNvCxnSpPr>
          <p:nvPr/>
        </p:nvCxnSpPr>
        <p:spPr>
          <a:xfrm>
            <a:off x="5940152" y="1196752"/>
            <a:ext cx="0" cy="540060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0ACDF1EC-3527-4232-AECA-3326EC7D4D2F}"/>
              </a:ext>
            </a:extLst>
          </p:cNvPr>
          <p:cNvSpPr/>
          <p:nvPr/>
        </p:nvSpPr>
        <p:spPr>
          <a:xfrm rot="5400000">
            <a:off x="4248833" y="2810187"/>
            <a:ext cx="646333" cy="385720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242FA24D-CC36-438B-ABB3-29411591F49A}"/>
              </a:ext>
            </a:extLst>
          </p:cNvPr>
          <p:cNvSpPr txBox="1"/>
          <p:nvPr/>
        </p:nvSpPr>
        <p:spPr>
          <a:xfrm>
            <a:off x="449342" y="4077072"/>
            <a:ext cx="2157593" cy="1323439"/>
          </a:xfrm>
          <a:prstGeom prst="rect">
            <a:avLst/>
          </a:prstGeom>
          <a:noFill/>
        </p:spPr>
        <p:txBody>
          <a:bodyPr wrap="square" rtlCol="0">
            <a:spAutoFit/>
          </a:bodyPr>
          <a:lstStyle/>
          <a:p>
            <a:r>
              <a:rPr lang="en-US" altLang="ko-KR" sz="2000" dirty="0"/>
              <a:t>Final consumers</a:t>
            </a:r>
          </a:p>
          <a:p>
            <a:r>
              <a:rPr lang="en-US" altLang="ko-KR" sz="2000" dirty="0"/>
              <a:t>(Goods &amp; Service market)</a:t>
            </a:r>
            <a:endParaRPr lang="ko-KR" altLang="en-US" sz="2000" dirty="0"/>
          </a:p>
        </p:txBody>
      </p:sp>
      <p:sp>
        <p:nvSpPr>
          <p:cNvPr id="4" name="사각형: 둥근 모서리 3">
            <a:extLst>
              <a:ext uri="{FF2B5EF4-FFF2-40B4-BE49-F238E27FC236}">
                <a16:creationId xmlns:a16="http://schemas.microsoft.com/office/drawing/2014/main" id="{4A7FAF1E-029A-4631-96E1-73277EA9F28B}"/>
              </a:ext>
            </a:extLst>
          </p:cNvPr>
          <p:cNvSpPr/>
          <p:nvPr/>
        </p:nvSpPr>
        <p:spPr>
          <a:xfrm>
            <a:off x="335616" y="3946703"/>
            <a:ext cx="2157593"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548B781-6733-4276-8E0D-FDD9ED58146E}"/>
              </a:ext>
            </a:extLst>
          </p:cNvPr>
          <p:cNvSpPr txBox="1"/>
          <p:nvPr/>
        </p:nvSpPr>
        <p:spPr>
          <a:xfrm>
            <a:off x="3651343" y="4554124"/>
            <a:ext cx="2066591" cy="369332"/>
          </a:xfrm>
          <a:prstGeom prst="rect">
            <a:avLst/>
          </a:prstGeom>
          <a:noFill/>
        </p:spPr>
        <p:txBody>
          <a:bodyPr wrap="none" rtlCol="0">
            <a:spAutoFit/>
          </a:bodyPr>
          <a:lstStyle/>
          <a:p>
            <a:r>
              <a:rPr lang="en-US" altLang="ko-KR" dirty="0">
                <a:solidFill>
                  <a:srgbClr val="FFC000"/>
                </a:solidFill>
              </a:rPr>
              <a:t>Production chain</a:t>
            </a:r>
            <a:endParaRPr lang="ko-KR" altLang="en-US" dirty="0">
              <a:solidFill>
                <a:srgbClr val="FFC000"/>
              </a:solidFill>
            </a:endParaRPr>
          </a:p>
        </p:txBody>
      </p:sp>
    </p:spTree>
    <p:extLst>
      <p:ext uri="{BB962C8B-B14F-4D97-AF65-F5344CB8AC3E}">
        <p14:creationId xmlns:p14="http://schemas.microsoft.com/office/powerpoint/2010/main" val="359957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lide(fromBottom)">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slide(fromBottom)">
                                      <p:cBhvr>
                                        <p:cTn id="12"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a:bodyPr>
          <a:lstStyle/>
          <a:p>
            <a:r>
              <a:rPr lang="en-US" altLang="ko-KR" dirty="0"/>
              <a:t>Then, how can we measure this?</a:t>
            </a:r>
          </a:p>
          <a:p>
            <a:endParaRPr lang="en-US" altLang="ko-KR" dirty="0"/>
          </a:p>
          <a:p>
            <a:pPr marL="822960" lvl="1" indent="-457200"/>
            <a:r>
              <a:rPr lang="en-US" altLang="ko-KR" dirty="0"/>
              <a:t>GDP (National income accounts) – aggregate value added</a:t>
            </a:r>
          </a:p>
          <a:p>
            <a:pPr marL="822960" lvl="1" indent="-457200">
              <a:buFont typeface="+mj-lt"/>
              <a:buAutoNum type="arabicPeriod"/>
            </a:pPr>
            <a:endParaRPr lang="en-US" altLang="ko-KR" dirty="0"/>
          </a:p>
          <a:p>
            <a:pPr marL="365760" lvl="1" indent="0">
              <a:buNone/>
            </a:pPr>
            <a:r>
              <a:rPr lang="en-US" altLang="ko-KR" dirty="0"/>
              <a:t>(+) Input-Output table – production chain</a:t>
            </a:r>
          </a:p>
          <a:p>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Data</a:t>
            </a:r>
            <a:endParaRPr lang="ko-KR" altLang="en-US" sz="3600" dirty="0">
              <a:latin typeface="Arial Black" pitchFamily="34" charset="0"/>
            </a:endParaRPr>
          </a:p>
        </p:txBody>
      </p:sp>
    </p:spTree>
    <p:extLst>
      <p:ext uri="{BB962C8B-B14F-4D97-AF65-F5344CB8AC3E}">
        <p14:creationId xmlns:p14="http://schemas.microsoft.com/office/powerpoint/2010/main" val="86400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slide(fromBottom)">
                                      <p:cBhvr>
                                        <p:cTn id="10" dur="500"/>
                                        <p:tgtEl>
                                          <p:spTgt spid="2">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slide(fromBottom)">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a:bodyPr>
          <a:lstStyle/>
          <a:p>
            <a:pPr>
              <a:spcBef>
                <a:spcPts val="1500"/>
              </a:spcBef>
            </a:pPr>
            <a:r>
              <a:rPr lang="en-US" altLang="ko-KR" dirty="0"/>
              <a:t>In this chapter, we discuss </a:t>
            </a:r>
          </a:p>
          <a:p>
            <a:pPr>
              <a:spcBef>
                <a:spcPts val="1500"/>
              </a:spcBef>
            </a:pPr>
            <a:endParaRPr lang="en-US" altLang="ko-KR" dirty="0"/>
          </a:p>
          <a:p>
            <a:pPr lvl="1">
              <a:spcBef>
                <a:spcPts val="1500"/>
              </a:spcBef>
            </a:pPr>
            <a:r>
              <a:rPr lang="en-US" altLang="ko-KR" dirty="0"/>
              <a:t>Business sector and production</a:t>
            </a:r>
          </a:p>
          <a:p>
            <a:pPr lvl="1">
              <a:spcBef>
                <a:spcPts val="1500"/>
              </a:spcBef>
            </a:pPr>
            <a:r>
              <a:rPr lang="en-US" altLang="ko-KR" dirty="0"/>
              <a:t>Production factors</a:t>
            </a:r>
          </a:p>
          <a:p>
            <a:pPr lvl="1">
              <a:spcBef>
                <a:spcPts val="1500"/>
              </a:spcBef>
            </a:pPr>
            <a:r>
              <a:rPr lang="en-US" altLang="ko-KR" dirty="0"/>
              <a:t>Productivity</a:t>
            </a:r>
          </a:p>
          <a:p>
            <a:pPr lvl="1">
              <a:spcBef>
                <a:spcPts val="1500"/>
              </a:spcBef>
            </a:pPr>
            <a:r>
              <a:rPr lang="en-US" altLang="ko-KR" dirty="0"/>
              <a:t>Production function</a:t>
            </a:r>
          </a:p>
          <a:p>
            <a:pPr lvl="1">
              <a:spcBef>
                <a:spcPts val="1500"/>
              </a:spcBef>
            </a:pPr>
            <a:r>
              <a:rPr lang="en-US" altLang="ko-KR" dirty="0"/>
              <a:t>Data : GDP, National accounts and I/O table</a:t>
            </a:r>
          </a:p>
          <a:p>
            <a:pPr marL="109728" indent="0">
              <a:spcBef>
                <a:spcPts val="1500"/>
              </a:spcBef>
              <a:buNone/>
            </a:pPr>
            <a:endParaRPr lang="en-US" altLang="ko-KR" dirty="0"/>
          </a:p>
          <a:p>
            <a:endParaRPr lang="en-US" altLang="ko-KR" dirty="0"/>
          </a:p>
          <a:p>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spTree>
    <p:extLst>
      <p:ext uri="{BB962C8B-B14F-4D97-AF65-F5344CB8AC3E}">
        <p14:creationId xmlns:p14="http://schemas.microsoft.com/office/powerpoint/2010/main" val="84592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slide(fromBottom)">
                                      <p:cBhvr>
                                        <p:cTn id="10" dur="500"/>
                                        <p:tgtEl>
                                          <p:spTgt spid="2">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slide(fromBottom)">
                                      <p:cBhvr>
                                        <p:cTn id="13" dur="500"/>
                                        <p:tgtEl>
                                          <p:spTgt spid="2">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slide(fromBottom)">
                                      <p:cBhvr>
                                        <p:cTn id="16" dur="500"/>
                                        <p:tgtEl>
                                          <p:spTgt spid="2">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slide(fromBottom)">
                                      <p:cBhvr>
                                        <p:cTn id="19" dur="500"/>
                                        <p:tgtEl>
                                          <p:spTgt spid="2">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slide(fromBottom)">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GDP is a abbreviation of Gross domestic product.</a:t>
            </a:r>
            <a:r>
              <a:rPr lang="en-US" altLang="ko-KR" dirty="0"/>
              <a:t> </a:t>
            </a:r>
          </a:p>
          <a:p>
            <a:pPr>
              <a:spcBef>
                <a:spcPts val="1500"/>
              </a:spcBef>
            </a:pPr>
            <a:r>
              <a:rPr lang="en-US" altLang="ko-KR" dirty="0"/>
              <a:t>Gross domestic product, or GDP, is often considered the best measure of how well the economy is performing.</a:t>
            </a:r>
          </a:p>
          <a:p>
            <a:pPr>
              <a:spcBef>
                <a:spcPts val="1500"/>
              </a:spcBef>
            </a:pPr>
            <a:r>
              <a:rPr lang="en-US" altLang="ko-KR" dirty="0"/>
              <a:t>GDP is the total income of everyone in the economy. </a:t>
            </a:r>
          </a:p>
          <a:p>
            <a:pPr>
              <a:spcBef>
                <a:spcPts val="1500"/>
              </a:spcBef>
            </a:pPr>
            <a:r>
              <a:rPr lang="en-US" altLang="ko-KR" dirty="0"/>
              <a:t>And, GDP is the total expenditure on the economy’s output of goods and services.</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Data -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How can GDP measure both the economy’s income and its expenditure on output?</a:t>
            </a:r>
          </a:p>
          <a:p>
            <a:pPr>
              <a:spcBef>
                <a:spcPts val="1500"/>
              </a:spcBef>
            </a:pPr>
            <a:r>
              <a:rPr lang="en-US" altLang="ko-KR" dirty="0"/>
              <a:t>The reason is that these two quantities are really the same.</a:t>
            </a:r>
          </a:p>
          <a:p>
            <a:pPr>
              <a:spcBef>
                <a:spcPts val="1500"/>
              </a:spcBef>
            </a:pPr>
            <a:r>
              <a:rPr lang="en-US" altLang="ko-KR" dirty="0"/>
              <a:t>For the economy, as a whole, income must equal expenditure.</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Data -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Think about that every transaction has a buyer and a seller.</a:t>
            </a:r>
          </a:p>
          <a:p>
            <a:pPr>
              <a:spcBef>
                <a:spcPts val="1500"/>
              </a:spcBef>
            </a:pPr>
            <a:r>
              <a:rPr lang="en-US" altLang="ko-KR" dirty="0"/>
              <a:t>Every single ₩ of expenditure by a buyer must become income to a seller. </a:t>
            </a:r>
          </a:p>
          <a:p>
            <a:pPr>
              <a:spcBef>
                <a:spcPts val="1500"/>
              </a:spcBef>
            </a:pPr>
            <a:r>
              <a:rPr lang="en-US" altLang="ko-KR" dirty="0"/>
              <a:t>When you buy your friend’s book for a 1000 won, your expenditure of 1000 won becomes to your friend’s income.</a:t>
            </a:r>
          </a:p>
          <a:p>
            <a:pPr>
              <a:spcBef>
                <a:spcPts val="1500"/>
              </a:spcBef>
            </a:pPr>
            <a:r>
              <a:rPr lang="en-US" altLang="ko-KR" dirty="0"/>
              <a:t>It is same whether we are adding up all income or all expenditure.</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Data - GDP</a:t>
            </a:r>
            <a:endParaRPr lang="ko-KR" altLang="en-US" sz="3600" dirty="0">
              <a:latin typeface="Arial Black" pitchFamily="34" charset="0"/>
            </a:endParaRPr>
          </a:p>
        </p:txBody>
      </p:sp>
    </p:spTree>
    <p:extLst>
      <p:ext uri="{BB962C8B-B14F-4D97-AF65-F5344CB8AC3E}">
        <p14:creationId xmlns:p14="http://schemas.microsoft.com/office/powerpoint/2010/main" val="18996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pPr>
              <a:spcBef>
                <a:spcPts val="1500"/>
              </a:spcBef>
            </a:pPr>
            <a:r>
              <a:rPr lang="en-US" altLang="ko-KR" dirty="0"/>
              <a:t>For example, suppose that a firm produces and sells one more ramen noodle to a household.</a:t>
            </a:r>
          </a:p>
          <a:p>
            <a:pPr>
              <a:spcBef>
                <a:spcPts val="1500"/>
              </a:spcBef>
            </a:pPr>
            <a:r>
              <a:rPr lang="en-US" altLang="ko-KR" dirty="0"/>
              <a:t>Clearly this transaction raises total expenditure on the ramen, but it also has an equal effect on total income.</a:t>
            </a:r>
          </a:p>
          <a:p>
            <a:pPr>
              <a:spcBef>
                <a:spcPts val="1500"/>
              </a:spcBef>
            </a:pPr>
            <a:r>
              <a:rPr lang="en-US" altLang="ko-KR" dirty="0"/>
              <a:t>If the firm produces the ramen without hiring any more labor, then their profit increases. </a:t>
            </a:r>
          </a:p>
          <a:p>
            <a:pPr>
              <a:spcBef>
                <a:spcPts val="1500"/>
              </a:spcBef>
            </a:pPr>
            <a:r>
              <a:rPr lang="en-US" altLang="ko-KR" dirty="0"/>
              <a:t>If the firm produces the extra loaf by hiring more labor, then wages increase. </a:t>
            </a:r>
          </a:p>
          <a:p>
            <a:pPr>
              <a:spcBef>
                <a:spcPts val="1500"/>
              </a:spcBef>
            </a:pPr>
            <a:r>
              <a:rPr lang="en-US" altLang="ko-KR" dirty="0"/>
              <a:t>In both cases, expenditure and income would be increase equally.</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Data - GDP</a:t>
            </a:r>
            <a:endParaRPr lang="ko-KR" altLang="en-US" sz="3600" dirty="0">
              <a:latin typeface="Arial Black" pitchFamily="34" charset="0"/>
            </a:endParaRPr>
          </a:p>
        </p:txBody>
      </p:sp>
    </p:spTree>
    <p:extLst>
      <p:ext uri="{BB962C8B-B14F-4D97-AF65-F5344CB8AC3E}">
        <p14:creationId xmlns:p14="http://schemas.microsoft.com/office/powerpoint/2010/main" val="226599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a:bodyPr>
          <a:lstStyle/>
          <a:p>
            <a:r>
              <a:rPr lang="en-US" altLang="ko-KR" dirty="0"/>
              <a:t>3 approach</a:t>
            </a:r>
          </a:p>
          <a:p>
            <a:endParaRPr lang="en-US" altLang="ko-KR" dirty="0"/>
          </a:p>
          <a:p>
            <a:pPr marL="822960" lvl="1" indent="-457200">
              <a:buFont typeface="+mj-lt"/>
              <a:buAutoNum type="arabicPeriod"/>
            </a:pPr>
            <a:r>
              <a:rPr lang="en-US" altLang="ko-KR" dirty="0"/>
              <a:t>Product approach – value added</a:t>
            </a:r>
          </a:p>
          <a:p>
            <a:pPr marL="822960" lvl="1" indent="-457200">
              <a:buFont typeface="+mj-lt"/>
              <a:buAutoNum type="arabicPeriod"/>
            </a:pPr>
            <a:endParaRPr lang="en-US" altLang="ko-KR" dirty="0"/>
          </a:p>
          <a:p>
            <a:pPr marL="822960" lvl="1" indent="-457200">
              <a:buFont typeface="+mj-lt"/>
              <a:buAutoNum type="arabicPeriod"/>
            </a:pPr>
            <a:r>
              <a:rPr lang="en-US" altLang="ko-KR" dirty="0"/>
              <a:t>Income approach – worker &amp; firm both</a:t>
            </a:r>
          </a:p>
          <a:p>
            <a:pPr marL="822960" lvl="1" indent="-457200">
              <a:buFont typeface="+mj-lt"/>
              <a:buAutoNum type="arabicPeriod"/>
            </a:pPr>
            <a:endParaRPr lang="en-US" altLang="ko-KR" dirty="0"/>
          </a:p>
          <a:p>
            <a:pPr marL="822960" lvl="1" indent="-457200">
              <a:buFont typeface="+mj-lt"/>
              <a:buAutoNum type="arabicPeriod"/>
            </a:pPr>
            <a:r>
              <a:rPr lang="en-US" altLang="ko-KR" dirty="0"/>
              <a:t>Expenditure approach</a:t>
            </a:r>
          </a:p>
          <a:p>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3 approach</a:t>
            </a:r>
            <a:endParaRPr lang="ko-KR" altLang="en-US" sz="3600" dirty="0">
              <a:latin typeface="Arial Black" pitchFamily="34" charset="0"/>
            </a:endParaRPr>
          </a:p>
        </p:txBody>
      </p:sp>
    </p:spTree>
    <p:extLst>
      <p:ext uri="{BB962C8B-B14F-4D97-AF65-F5344CB8AC3E}">
        <p14:creationId xmlns:p14="http://schemas.microsoft.com/office/powerpoint/2010/main" val="7037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slide(fromBottom)">
                                      <p:cBhvr>
                                        <p:cTn id="10" dur="500"/>
                                        <p:tgtEl>
                                          <p:spTgt spid="2">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slide(fromBottom)">
                                      <p:cBhvr>
                                        <p:cTn id="13" dur="500"/>
                                        <p:tgtEl>
                                          <p:spTgt spid="2">
                                            <p:txEl>
                                              <p:pRg st="4" end="4"/>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slide(fromBottom)">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3 approach (example)</a:t>
            </a:r>
            <a:endParaRPr lang="ko-KR" altLang="en-US" sz="3600" dirty="0">
              <a:latin typeface="Arial Black" pitchFamily="34" charset="0"/>
            </a:endParaRPr>
          </a:p>
        </p:txBody>
      </p:sp>
      <p:graphicFrame>
        <p:nvGraphicFramePr>
          <p:cNvPr id="4" name="표 3">
            <a:extLst>
              <a:ext uri="{FF2B5EF4-FFF2-40B4-BE49-F238E27FC236}">
                <a16:creationId xmlns:a16="http://schemas.microsoft.com/office/drawing/2014/main" id="{16541A2A-BA8B-45C6-A76D-E143E510F90E}"/>
              </a:ext>
            </a:extLst>
          </p:cNvPr>
          <p:cNvGraphicFramePr>
            <a:graphicFrameLocks noGrp="1"/>
          </p:cNvGraphicFramePr>
          <p:nvPr>
            <p:extLst>
              <p:ext uri="{D42A27DB-BD31-4B8C-83A1-F6EECF244321}">
                <p14:modId xmlns:p14="http://schemas.microsoft.com/office/powerpoint/2010/main" val="1114798582"/>
              </p:ext>
            </p:extLst>
          </p:nvPr>
        </p:nvGraphicFramePr>
        <p:xfrm>
          <a:off x="1331640" y="2276872"/>
          <a:ext cx="6096000" cy="266192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685218302"/>
                    </a:ext>
                  </a:extLst>
                </a:gridCol>
                <a:gridCol w="1031776">
                  <a:extLst>
                    <a:ext uri="{9D8B030D-6E8A-4147-A177-3AD203B41FA5}">
                      <a16:colId xmlns:a16="http://schemas.microsoft.com/office/drawing/2014/main" val="4187632753"/>
                    </a:ext>
                  </a:extLst>
                </a:gridCol>
                <a:gridCol w="1524000">
                  <a:extLst>
                    <a:ext uri="{9D8B030D-6E8A-4147-A177-3AD203B41FA5}">
                      <a16:colId xmlns:a16="http://schemas.microsoft.com/office/drawing/2014/main" val="563914691"/>
                    </a:ext>
                  </a:extLst>
                </a:gridCol>
                <a:gridCol w="1524000">
                  <a:extLst>
                    <a:ext uri="{9D8B030D-6E8A-4147-A177-3AD203B41FA5}">
                      <a16:colId xmlns:a16="http://schemas.microsoft.com/office/drawing/2014/main" val="3467318254"/>
                    </a:ext>
                  </a:extLst>
                </a:gridCol>
              </a:tblGrid>
              <a:tr h="370840">
                <a:tc gridSpan="2">
                  <a:txBody>
                    <a:bodyPr/>
                    <a:lstStyle/>
                    <a:p>
                      <a:pPr latinLnBrk="1"/>
                      <a:r>
                        <a:rPr lang="en-US" altLang="ko-KR" dirty="0"/>
                        <a:t> </a:t>
                      </a:r>
                      <a:r>
                        <a:rPr lang="en-US" altLang="ko-KR" dirty="0" err="1"/>
                        <a:t>Handong</a:t>
                      </a:r>
                      <a:r>
                        <a:rPr lang="en-US" altLang="ko-KR" dirty="0"/>
                        <a:t> poultry farm</a:t>
                      </a:r>
                      <a:endParaRPr lang="ko-KR" altLang="en-US" dirty="0"/>
                    </a:p>
                  </a:txBody>
                  <a:tcPr/>
                </a:tc>
                <a:tc hMerge="1">
                  <a:txBody>
                    <a:bodyPr/>
                    <a:lstStyle/>
                    <a:p>
                      <a:pPr latinLnBrk="1"/>
                      <a:endParaRPr lang="ko-KR" altLang="en-US" dirty="0"/>
                    </a:p>
                  </a:txBody>
                  <a:tcPr/>
                </a:tc>
                <a:tc gridSpan="2">
                  <a:txBody>
                    <a:bodyPr/>
                    <a:lstStyle/>
                    <a:p>
                      <a:pPr latinLnBrk="1"/>
                      <a:r>
                        <a:rPr lang="en-US" altLang="ko-KR" dirty="0" err="1"/>
                        <a:t>Handong</a:t>
                      </a:r>
                      <a:r>
                        <a:rPr lang="en-US" altLang="ko-KR" dirty="0"/>
                        <a:t> fried chicken</a:t>
                      </a:r>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762226835"/>
                  </a:ext>
                </a:extLst>
              </a:tr>
              <a:tr h="370840">
                <a:tc>
                  <a:txBody>
                    <a:bodyPr/>
                    <a:lstStyle/>
                    <a:p>
                      <a:pPr latinLnBrk="1"/>
                      <a:r>
                        <a:rPr lang="en-US" altLang="ko-KR" dirty="0"/>
                        <a:t>Wage</a:t>
                      </a:r>
                      <a:endParaRPr lang="ko-KR" altLang="en-US" dirty="0"/>
                    </a:p>
                  </a:txBody>
                  <a:tcPr/>
                </a:tc>
                <a:tc>
                  <a:txBody>
                    <a:bodyPr/>
                    <a:lstStyle/>
                    <a:p>
                      <a:pPr latinLnBrk="1"/>
                      <a:r>
                        <a:rPr lang="en-US" altLang="ko-KR" dirty="0"/>
                        <a:t>10,000</a:t>
                      </a:r>
                      <a:endParaRPr lang="ko-KR" altLang="en-US" dirty="0"/>
                    </a:p>
                  </a:txBody>
                  <a:tcPr/>
                </a:tc>
                <a:tc>
                  <a:txBody>
                    <a:bodyPr/>
                    <a:lstStyle/>
                    <a:p>
                      <a:pPr latinLnBrk="1"/>
                      <a:r>
                        <a:rPr lang="en-US" altLang="ko-KR" dirty="0"/>
                        <a:t>Wage</a:t>
                      </a:r>
                      <a:endParaRPr lang="ko-KR" altLang="en-US" dirty="0"/>
                    </a:p>
                  </a:txBody>
                  <a:tcPr/>
                </a:tc>
                <a:tc>
                  <a:txBody>
                    <a:bodyPr/>
                    <a:lstStyle/>
                    <a:p>
                      <a:pPr latinLnBrk="1"/>
                      <a:r>
                        <a:rPr lang="en-US" altLang="ko-KR" dirty="0"/>
                        <a:t>10,000</a:t>
                      </a:r>
                      <a:endParaRPr lang="ko-KR" altLang="en-US" dirty="0"/>
                    </a:p>
                  </a:txBody>
                  <a:tcPr/>
                </a:tc>
                <a:extLst>
                  <a:ext uri="{0D108BD9-81ED-4DB2-BD59-A6C34878D82A}">
                    <a16:rowId xmlns:a16="http://schemas.microsoft.com/office/drawing/2014/main" val="492603411"/>
                  </a:ext>
                </a:extLst>
              </a:tr>
              <a:tr h="501248">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Buying chickens</a:t>
                      </a:r>
                      <a:endParaRPr lang="ko-KR" altLang="en-US" dirty="0"/>
                    </a:p>
                  </a:txBody>
                  <a:tcPr/>
                </a:tc>
                <a:tc>
                  <a:txBody>
                    <a:bodyPr/>
                    <a:lstStyle/>
                    <a:p>
                      <a:pPr latinLnBrk="1"/>
                      <a:r>
                        <a:rPr lang="en-US" altLang="ko-KR" dirty="0"/>
                        <a:t>10,000</a:t>
                      </a:r>
                      <a:endParaRPr lang="ko-KR" altLang="en-US" dirty="0"/>
                    </a:p>
                  </a:txBody>
                  <a:tcPr/>
                </a:tc>
                <a:extLst>
                  <a:ext uri="{0D108BD9-81ED-4DB2-BD59-A6C34878D82A}">
                    <a16:rowId xmlns:a16="http://schemas.microsoft.com/office/drawing/2014/main" val="714696709"/>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Sales (final consumers)</a:t>
                      </a:r>
                      <a:endParaRPr lang="ko-KR" altLang="en-US" dirty="0"/>
                    </a:p>
                  </a:txBody>
                  <a:tcPr/>
                </a:tc>
                <a:tc>
                  <a:txBody>
                    <a:bodyPr/>
                    <a:lstStyle/>
                    <a:p>
                      <a:pPr latinLnBrk="1"/>
                      <a:r>
                        <a:rPr lang="en-US" altLang="ko-KR" dirty="0"/>
                        <a:t>10,000</a:t>
                      </a:r>
                      <a:endParaRPr lang="ko-KR" altLang="en-US" dirty="0"/>
                    </a:p>
                  </a:txBody>
                  <a:tcPr/>
                </a:tc>
                <a:tc>
                  <a:txBody>
                    <a:bodyPr/>
                    <a:lstStyle/>
                    <a:p>
                      <a:pPr latinLnBrk="1"/>
                      <a:r>
                        <a:rPr lang="en-US" altLang="ko-KR" dirty="0"/>
                        <a:t>Sales (final consumers)</a:t>
                      </a:r>
                      <a:endParaRPr lang="ko-KR" altLang="en-US" dirty="0"/>
                    </a:p>
                  </a:txBody>
                  <a:tcPr/>
                </a:tc>
                <a:tc>
                  <a:txBody>
                    <a:bodyPr/>
                    <a:lstStyle/>
                    <a:p>
                      <a:pPr latinLnBrk="1"/>
                      <a:r>
                        <a:rPr lang="en-US" altLang="ko-KR" dirty="0"/>
                        <a:t>20,000</a:t>
                      </a:r>
                      <a:endParaRPr lang="ko-KR" altLang="en-US" dirty="0"/>
                    </a:p>
                  </a:txBody>
                  <a:tcPr/>
                </a:tc>
                <a:extLst>
                  <a:ext uri="{0D108BD9-81ED-4DB2-BD59-A6C34878D82A}">
                    <a16:rowId xmlns:a16="http://schemas.microsoft.com/office/drawing/2014/main" val="3932150169"/>
                  </a:ext>
                </a:extLst>
              </a:tr>
              <a:tr h="370840">
                <a:tc>
                  <a:txBody>
                    <a:bodyPr/>
                    <a:lstStyle/>
                    <a:p>
                      <a:pPr latinLnBrk="1"/>
                      <a:r>
                        <a:rPr lang="en-US" altLang="ko-KR" dirty="0"/>
                        <a:t>Sales (fried chicken house)</a:t>
                      </a:r>
                      <a:endParaRPr lang="ko-KR" altLang="en-US" dirty="0"/>
                    </a:p>
                  </a:txBody>
                  <a:tcPr/>
                </a:tc>
                <a:tc>
                  <a:txBody>
                    <a:bodyPr/>
                    <a:lstStyle/>
                    <a:p>
                      <a:pPr latinLnBrk="1"/>
                      <a:r>
                        <a:rPr lang="en-US" altLang="ko-KR" dirty="0"/>
                        <a:t>10,000</a:t>
                      </a:r>
                      <a:endParaRPr lang="ko-KR" altLang="en-US" dirty="0"/>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980111110"/>
                  </a:ext>
                </a:extLst>
              </a:tr>
            </a:tbl>
          </a:graphicData>
        </a:graphic>
      </p:graphicFrame>
    </p:spTree>
    <p:extLst>
      <p:ext uri="{BB962C8B-B14F-4D97-AF65-F5344CB8AC3E}">
        <p14:creationId xmlns:p14="http://schemas.microsoft.com/office/powerpoint/2010/main" val="269906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80519"/>
          </a:xfrm>
        </p:spPr>
        <p:txBody>
          <a:bodyPr>
            <a:normAutofit/>
          </a:bodyPr>
          <a:lstStyle/>
          <a:p>
            <a:endParaRPr lang="en-US" altLang="ko-KR" dirty="0"/>
          </a:p>
          <a:p>
            <a:endParaRPr lang="en-US" altLang="ko-KR" dirty="0"/>
          </a:p>
          <a:p>
            <a:endParaRPr lang="en-US" altLang="ko-KR" dirty="0"/>
          </a:p>
          <a:p>
            <a:pPr marL="109728" indent="0">
              <a:buNone/>
            </a:pPr>
            <a:r>
              <a:rPr lang="en-US" altLang="ko-KR" dirty="0"/>
              <a:t>    Total production(value added)</a:t>
            </a:r>
          </a:p>
          <a:p>
            <a:pPr marL="109728" indent="0">
              <a:buNone/>
            </a:pPr>
            <a:r>
              <a:rPr lang="en-US" altLang="ko-KR" dirty="0"/>
              <a:t>= Total income</a:t>
            </a:r>
          </a:p>
          <a:p>
            <a:pPr marL="109728" indent="0">
              <a:buNone/>
            </a:pPr>
            <a:r>
              <a:rPr lang="en-US" altLang="ko-KR" dirty="0"/>
              <a:t>= Total expenditure</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3 approach</a:t>
            </a:r>
            <a:endParaRPr lang="ko-KR" altLang="en-US" sz="3600" dirty="0">
              <a:latin typeface="Arial Black" pitchFamily="34" charset="0"/>
            </a:endParaRPr>
          </a:p>
        </p:txBody>
      </p:sp>
      <p:sp>
        <p:nvSpPr>
          <p:cNvPr id="4" name="화살표: 오른쪽 3">
            <a:extLst>
              <a:ext uri="{FF2B5EF4-FFF2-40B4-BE49-F238E27FC236}">
                <a16:creationId xmlns:a16="http://schemas.microsoft.com/office/drawing/2014/main" id="{CE1F7292-A303-4590-88EF-ED0E3B0B47D2}"/>
              </a:ext>
            </a:extLst>
          </p:cNvPr>
          <p:cNvSpPr/>
          <p:nvPr/>
        </p:nvSpPr>
        <p:spPr>
          <a:xfrm>
            <a:off x="4932040" y="4581128"/>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BC8AB44B-2D38-4D24-A66A-EDC417E3B0D1}"/>
              </a:ext>
            </a:extLst>
          </p:cNvPr>
          <p:cNvSpPr txBox="1"/>
          <p:nvPr/>
        </p:nvSpPr>
        <p:spPr>
          <a:xfrm>
            <a:off x="6300192" y="4653136"/>
            <a:ext cx="1016625" cy="584775"/>
          </a:xfrm>
          <a:prstGeom prst="rect">
            <a:avLst/>
          </a:prstGeom>
          <a:noFill/>
        </p:spPr>
        <p:txBody>
          <a:bodyPr wrap="none" rtlCol="0">
            <a:spAutoFit/>
          </a:bodyPr>
          <a:lstStyle/>
          <a:p>
            <a:r>
              <a:rPr lang="en-US" altLang="ko-KR" sz="3200" dirty="0"/>
              <a:t>GDP</a:t>
            </a:r>
            <a:endParaRPr lang="ko-KR" altLang="en-US" sz="3200" dirty="0"/>
          </a:p>
        </p:txBody>
      </p:sp>
    </p:spTree>
    <p:extLst>
      <p:ext uri="{BB962C8B-B14F-4D97-AF65-F5344CB8AC3E}">
        <p14:creationId xmlns:p14="http://schemas.microsoft.com/office/powerpoint/2010/main" val="108067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slide(fromBottom)">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slide(fromBottom)">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slide(fromBottom)">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market economy system</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
        <p:nvSpPr>
          <p:cNvPr id="25" name="폭발 1 24"/>
          <p:cNvSpPr/>
          <p:nvPr/>
        </p:nvSpPr>
        <p:spPr>
          <a:xfrm>
            <a:off x="2195736" y="1412776"/>
            <a:ext cx="1368152" cy="792088"/>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폭발 1 26"/>
          <p:cNvSpPr/>
          <p:nvPr/>
        </p:nvSpPr>
        <p:spPr>
          <a:xfrm>
            <a:off x="1259632" y="5733256"/>
            <a:ext cx="1512168" cy="720080"/>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폭발 1 24">
            <a:extLst>
              <a:ext uri="{FF2B5EF4-FFF2-40B4-BE49-F238E27FC236}">
                <a16:creationId xmlns:a16="http://schemas.microsoft.com/office/drawing/2014/main" id="{F488C142-CD00-4973-BF9A-183B4964F36A}"/>
              </a:ext>
            </a:extLst>
          </p:cNvPr>
          <p:cNvSpPr/>
          <p:nvPr/>
        </p:nvSpPr>
        <p:spPr>
          <a:xfrm>
            <a:off x="5323388" y="5049180"/>
            <a:ext cx="1368152" cy="792088"/>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Bottom)">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slide(fromBottom)">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Bottom)">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lide(fromBottom)">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lide(fromBottom)">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Bottom)">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slide(fromBottom)">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slide(fromBottom)">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slide(fromBottom)">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slide(fromBottom)">
                                      <p:cBhvr>
                                        <p:cTn id="9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0" grpId="0"/>
      <p:bldP spid="45" grpId="0"/>
      <p:bldP spid="25"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r>
              <a:rPr lang="en-US" altLang="ko-KR" dirty="0"/>
              <a:t>The definition itself might seem simple,  but there are a lot of issues in its definition. </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Production approach</a:t>
            </a:r>
            <a:endParaRPr lang="ko-KR" altLang="en-US" sz="3600" dirty="0">
              <a:latin typeface="Arial Black" pitchFamily="34" charset="0"/>
            </a:endParaRPr>
          </a:p>
        </p:txBody>
      </p:sp>
      <p:sp>
        <p:nvSpPr>
          <p:cNvPr id="4" name="내용 개체 틀 1"/>
          <p:cNvSpPr txBox="1">
            <a:spLocks/>
          </p:cNvSpPr>
          <p:nvPr/>
        </p:nvSpPr>
        <p:spPr>
          <a:xfrm>
            <a:off x="971600"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slide(fromBottom)">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Production approach</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
        <p:nvSpPr>
          <p:cNvPr id="28" name="폭발 1 24">
            <a:extLst>
              <a:ext uri="{FF2B5EF4-FFF2-40B4-BE49-F238E27FC236}">
                <a16:creationId xmlns:a16="http://schemas.microsoft.com/office/drawing/2014/main" id="{F488C142-CD00-4973-BF9A-183B4964F36A}"/>
              </a:ext>
            </a:extLst>
          </p:cNvPr>
          <p:cNvSpPr/>
          <p:nvPr/>
        </p:nvSpPr>
        <p:spPr>
          <a:xfrm>
            <a:off x="5323388" y="5049180"/>
            <a:ext cx="1368152" cy="792088"/>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352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Bottom)">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slide(fromBottom)">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Bottom)">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lide(fromBottom)">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lide(fromBottom)">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Bottom)">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slide(fromBottom)">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lide(fromBottom)">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0" grpId="0"/>
      <p:bldP spid="45"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19256" cy="4968551"/>
          </a:xfrm>
        </p:spPr>
        <p:txBody>
          <a:bodyPr>
            <a:normAutofit/>
          </a:bodyPr>
          <a:lstStyle/>
          <a:p>
            <a:pPr>
              <a:buNone/>
            </a:pPr>
            <a:r>
              <a:rPr lang="en-US" altLang="ko-KR" sz="3200" dirty="0"/>
              <a:t>  </a:t>
            </a:r>
            <a:endParaRPr lang="en-US" altLang="ko-KR" dirty="0"/>
          </a:p>
          <a:p>
            <a:pPr>
              <a:spcBef>
                <a:spcPts val="1500"/>
              </a:spcBef>
            </a:pPr>
            <a:endParaRPr lang="en-US" altLang="ko-KR" dirty="0"/>
          </a:p>
          <a:p>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pic>
        <p:nvPicPr>
          <p:cNvPr id="8" name="그림 7" descr="cc2.PNG"/>
          <p:cNvPicPr>
            <a:picLocks noChangeAspect="1"/>
          </p:cNvPicPr>
          <p:nvPr/>
        </p:nvPicPr>
        <p:blipFill>
          <a:blip r:embed="rId3" cstate="print"/>
          <a:stretch>
            <a:fillRect/>
          </a:stretch>
        </p:blipFill>
        <p:spPr>
          <a:xfrm>
            <a:off x="683568" y="1628800"/>
            <a:ext cx="7632848" cy="2232248"/>
          </a:xfrm>
          <a:prstGeom prst="rect">
            <a:avLst/>
          </a:prstGeom>
        </p:spPr>
      </p:pic>
      <p:pic>
        <p:nvPicPr>
          <p:cNvPr id="9" name="그림 8" descr="e3.PNG"/>
          <p:cNvPicPr>
            <a:picLocks noChangeAspect="1"/>
          </p:cNvPicPr>
          <p:nvPr/>
        </p:nvPicPr>
        <p:blipFill>
          <a:blip r:embed="rId4" cstate="print"/>
          <a:stretch>
            <a:fillRect/>
          </a:stretch>
        </p:blipFill>
        <p:spPr>
          <a:xfrm>
            <a:off x="4716016" y="4092889"/>
            <a:ext cx="3600400" cy="2369181"/>
          </a:xfrm>
          <a:prstGeom prst="rect">
            <a:avLst/>
          </a:prstGeom>
        </p:spPr>
      </p:pic>
      <p:pic>
        <p:nvPicPr>
          <p:cNvPr id="5" name="그림 4" descr="의류, 벽, 사람, 하얀색이(가) 표시된 사진&#10;&#10;자동 생성된 설명">
            <a:extLst>
              <a:ext uri="{FF2B5EF4-FFF2-40B4-BE49-F238E27FC236}">
                <a16:creationId xmlns:a16="http://schemas.microsoft.com/office/drawing/2014/main" id="{9CEC23E3-B116-4D82-B0FF-32C3179D31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8248" y="4082265"/>
            <a:ext cx="2323525" cy="23904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1331640" y="2132856"/>
            <a:ext cx="302433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856" y="1340768"/>
            <a:ext cx="8229600" cy="4666523"/>
          </a:xfrm>
        </p:spPr>
        <p:txBody>
          <a:bodyPr>
            <a:normAutofit lnSpcReduction="10000"/>
          </a:bodyPr>
          <a:lstStyle/>
          <a:p>
            <a:pPr>
              <a:spcBef>
                <a:spcPts val="1500"/>
              </a:spcBef>
            </a:pPr>
            <a:r>
              <a:rPr lang="en-US" altLang="ko-KR" dirty="0"/>
              <a:t>Macroeconomists always want to measure and monitor how much the economy produce.</a:t>
            </a:r>
          </a:p>
          <a:p>
            <a:pPr>
              <a:spcBef>
                <a:spcPts val="1500"/>
              </a:spcBef>
            </a:pPr>
            <a:endParaRPr lang="en-US" altLang="ko-KR" dirty="0"/>
          </a:p>
          <a:p>
            <a:pPr>
              <a:spcBef>
                <a:spcPts val="1500"/>
              </a:spcBef>
            </a:pPr>
            <a:r>
              <a:rPr lang="en-US" altLang="ko-KR" dirty="0"/>
              <a:t>Because the volume of the entire economy tell us a lot of things.</a:t>
            </a:r>
          </a:p>
          <a:p>
            <a:pPr>
              <a:spcBef>
                <a:spcPts val="1500"/>
              </a:spcBef>
            </a:pPr>
            <a:endParaRPr lang="en-US" altLang="ko-KR" dirty="0"/>
          </a:p>
          <a:p>
            <a:pPr>
              <a:spcBef>
                <a:spcPts val="1500"/>
              </a:spcBef>
            </a:pPr>
            <a:r>
              <a:rPr lang="en-US" altLang="ko-KR" dirty="0"/>
              <a:t>To measure that, what should we do?</a:t>
            </a:r>
          </a:p>
          <a:p>
            <a:pPr>
              <a:spcBef>
                <a:spcPts val="1500"/>
              </a:spcBef>
            </a:pPr>
            <a:endParaRPr lang="en-US" altLang="ko-KR" dirty="0"/>
          </a:p>
          <a:p>
            <a:pPr>
              <a:spcBef>
                <a:spcPts val="1500"/>
              </a:spcBef>
            </a:pPr>
            <a:r>
              <a:rPr lang="en-US" altLang="ko-KR" dirty="0"/>
              <a:t>Should we count the number of all products?</a:t>
            </a:r>
          </a:p>
          <a:p>
            <a:pPr>
              <a:spcBef>
                <a:spcPts val="1500"/>
              </a:spcBef>
            </a:pPr>
            <a:endParaRPr lang="en-US" altLang="ko-KR" dirty="0"/>
          </a:p>
          <a:p>
            <a:pPr>
              <a:spcBef>
                <a:spcPts val="1500"/>
              </a:spcBef>
              <a:buNone/>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856" y="1340768"/>
            <a:ext cx="8229600" cy="4666523"/>
          </a:xfrm>
        </p:spPr>
        <p:txBody>
          <a:bodyPr>
            <a:normAutofit/>
          </a:bodyPr>
          <a:lstStyle/>
          <a:p>
            <a:pPr>
              <a:spcBef>
                <a:spcPts val="1500"/>
              </a:spcBef>
            </a:pPr>
            <a:r>
              <a:rPr lang="en-US" altLang="ko-KR" dirty="0"/>
              <a:t>If we try to count the number of goods produced within a certain period, how do we count the number?  </a:t>
            </a:r>
          </a:p>
          <a:p>
            <a:pPr>
              <a:spcBef>
                <a:spcPts val="1500"/>
              </a:spcBef>
            </a:pPr>
            <a:r>
              <a:rPr lang="en-US" altLang="ko-KR" dirty="0"/>
              <a:t>It’s Inefficient or meaningless</a:t>
            </a:r>
          </a:p>
          <a:p>
            <a:pPr>
              <a:spcBef>
                <a:spcPts val="1500"/>
              </a:spcBef>
            </a:pPr>
            <a:r>
              <a:rPr lang="en-US" altLang="ko-KR" dirty="0"/>
              <a:t>Because there is a plenty of various products in the economy, which have different value and role.</a:t>
            </a:r>
          </a:p>
          <a:p>
            <a:pPr>
              <a:spcBef>
                <a:spcPts val="1500"/>
              </a:spcBef>
            </a:pPr>
            <a:endParaRPr lang="en-US" altLang="ko-KR" dirty="0"/>
          </a:p>
          <a:p>
            <a:pPr>
              <a:spcBef>
                <a:spcPts val="1500"/>
              </a:spcBef>
            </a:pPr>
            <a:endParaRPr lang="en-US" altLang="ko-KR" dirty="0"/>
          </a:p>
          <a:p>
            <a:pPr>
              <a:spcBef>
                <a:spcPts val="1500"/>
              </a:spcBef>
              <a:buNone/>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856" y="1340768"/>
            <a:ext cx="8229600" cy="4666523"/>
          </a:xfrm>
        </p:spPr>
        <p:txBody>
          <a:bodyPr>
            <a:normAutofit/>
          </a:bodyPr>
          <a:lstStyle/>
          <a:p>
            <a:pPr>
              <a:spcBef>
                <a:spcPts val="1500"/>
              </a:spcBef>
            </a:pPr>
            <a:r>
              <a:rPr lang="en-US" altLang="ko-KR" dirty="0"/>
              <a:t>Moreover, there is a kind of products which is not countable.</a:t>
            </a:r>
          </a:p>
          <a:p>
            <a:pPr>
              <a:spcBef>
                <a:spcPts val="1500"/>
              </a:spcBef>
            </a:pPr>
            <a:r>
              <a:rPr lang="en-US" altLang="ko-KR" dirty="0"/>
              <a:t>For example, we can not count the number of how much a restaurant produce.</a:t>
            </a:r>
          </a:p>
          <a:p>
            <a:pPr>
              <a:spcBef>
                <a:spcPts val="1500"/>
              </a:spcBef>
            </a:pPr>
            <a:r>
              <a:rPr lang="en-US" altLang="ko-KR" dirty="0"/>
              <a:t>In economics, what the restaurant made is not the number of dish they sold.</a:t>
            </a:r>
          </a:p>
          <a:p>
            <a:pPr>
              <a:spcBef>
                <a:spcPts val="1500"/>
              </a:spcBef>
            </a:pPr>
            <a:r>
              <a:rPr lang="en-US" altLang="ko-KR" dirty="0"/>
              <a:t>They produce services, not the food itself.</a:t>
            </a:r>
          </a:p>
          <a:p>
            <a:pPr>
              <a:spcBef>
                <a:spcPts val="1500"/>
              </a:spcBef>
            </a:pPr>
            <a:r>
              <a:rPr lang="en-US" altLang="ko-KR" dirty="0"/>
              <a:t>This is why we classify restaurants as a kind of service industry.</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buNone/>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856" y="1340768"/>
            <a:ext cx="8229600" cy="4666523"/>
          </a:xfrm>
        </p:spPr>
        <p:txBody>
          <a:bodyPr>
            <a:normAutofit/>
          </a:bodyPr>
          <a:lstStyle/>
          <a:p>
            <a:pPr>
              <a:spcBef>
                <a:spcPts val="1500"/>
              </a:spcBef>
            </a:pPr>
            <a:r>
              <a:rPr lang="en-US" altLang="ko-KR" dirty="0"/>
              <a:t>The concept of production in economics is about the production of values.</a:t>
            </a:r>
          </a:p>
          <a:p>
            <a:pPr>
              <a:spcBef>
                <a:spcPts val="1500"/>
              </a:spcBef>
            </a:pPr>
            <a:r>
              <a:rPr lang="en-US" altLang="ko-KR" dirty="0"/>
              <a:t>It's not about just the number of products.</a:t>
            </a:r>
          </a:p>
          <a:p>
            <a:pPr>
              <a:spcBef>
                <a:spcPts val="1500"/>
              </a:spcBef>
            </a:pPr>
            <a:r>
              <a:rPr lang="en-US" altLang="ko-KR" dirty="0"/>
              <a:t>So, we use market prices to measure of the value produced.</a:t>
            </a:r>
          </a:p>
          <a:p>
            <a:pPr>
              <a:spcBef>
                <a:spcPts val="1500"/>
              </a:spcBef>
            </a:pPr>
            <a:r>
              <a:rPr lang="en-US" altLang="ko-KR" dirty="0"/>
              <a:t>GDP adds together many different products in to a single measure of the value of economic activity.</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buNone/>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4644008" y="2060848"/>
            <a:ext cx="144016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In our economy system, almost all of goods and services are produced in stages.</a:t>
            </a:r>
          </a:p>
          <a:p>
            <a:pPr>
              <a:spcBef>
                <a:spcPts val="1500"/>
              </a:spcBef>
            </a:pPr>
            <a:endParaRPr lang="en-US" altLang="ko-KR" dirty="0"/>
          </a:p>
          <a:p>
            <a:pPr>
              <a:spcBef>
                <a:spcPts val="1500"/>
              </a:spcBef>
            </a:pPr>
            <a:r>
              <a:rPr lang="en-US" altLang="ko-KR" dirty="0"/>
              <a:t>We know that there were intermediary goods and services.</a:t>
            </a:r>
          </a:p>
          <a:p>
            <a:pPr>
              <a:spcBef>
                <a:spcPts val="1500"/>
              </a:spcBef>
            </a:pPr>
            <a:endParaRPr lang="en-US" altLang="ko-KR" dirty="0"/>
          </a:p>
          <a:p>
            <a:pPr>
              <a:spcBef>
                <a:spcPts val="1500"/>
              </a:spcBef>
            </a:pPr>
            <a:r>
              <a:rPr lang="en-US" altLang="ko-KR" dirty="0"/>
              <a:t>raw materials are processed into intermediate goods by one firm and then sold to another firm for final processing. </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When we measure the volume of the value produced in a economy, how should we treat about those goods?</a:t>
            </a:r>
          </a:p>
          <a:p>
            <a:pPr>
              <a:spcBef>
                <a:spcPts val="1500"/>
              </a:spcBef>
            </a:pPr>
            <a:r>
              <a:rPr lang="en-US" altLang="ko-KR" dirty="0"/>
              <a:t>For example, suppose a farmer sell their wheat to a ramen noodle factory for 500 won.</a:t>
            </a:r>
          </a:p>
          <a:p>
            <a:pPr>
              <a:spcBef>
                <a:spcPts val="1500"/>
              </a:spcBef>
            </a:pPr>
            <a:r>
              <a:rPr lang="en-US" altLang="ko-KR" dirty="0"/>
              <a:t>And the ramen company sells you their ramen for 1000 won.</a:t>
            </a:r>
          </a:p>
          <a:p>
            <a:pPr>
              <a:spcBef>
                <a:spcPts val="1500"/>
              </a:spcBef>
            </a:pPr>
            <a:r>
              <a:rPr lang="en-US" altLang="ko-KR" dirty="0"/>
              <a:t>Should GDP include both the wheat and the ramen or just the ramen?</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The answer is that GDP includes only the value of final goods.</a:t>
            </a:r>
          </a:p>
          <a:p>
            <a:pPr>
              <a:spcBef>
                <a:spcPts val="1500"/>
              </a:spcBef>
            </a:pPr>
            <a:r>
              <a:rPr lang="en-US" altLang="ko-KR" dirty="0"/>
              <a:t>In GDP, it’s accounted by 1000 won, not by 1500 won.</a:t>
            </a:r>
          </a:p>
          <a:p>
            <a:pPr>
              <a:spcBef>
                <a:spcPts val="1500"/>
              </a:spcBef>
            </a:pPr>
            <a:r>
              <a:rPr lang="en-US" altLang="ko-KR" dirty="0"/>
              <a:t>Because the value of intermediate goods is already included as part of the market price of the final goods.</a:t>
            </a:r>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lnSpcReduction="10000"/>
          </a:bodyPr>
          <a:lstStyle/>
          <a:p>
            <a:pPr>
              <a:spcBef>
                <a:spcPts val="1500"/>
              </a:spcBef>
            </a:pPr>
            <a:r>
              <a:rPr lang="en-US" altLang="ko-KR" dirty="0"/>
              <a:t>Remind that the value of final good is to sum the value added at each stage of production.</a:t>
            </a:r>
          </a:p>
          <a:p>
            <a:pPr>
              <a:spcBef>
                <a:spcPts val="1500"/>
              </a:spcBef>
            </a:pPr>
            <a:r>
              <a:rPr lang="en-US" altLang="ko-KR" dirty="0"/>
              <a:t>The value added of a stage is the value of the firm’s output less the value of the intermediate goods.</a:t>
            </a:r>
          </a:p>
          <a:p>
            <a:pPr>
              <a:spcBef>
                <a:spcPts val="1500"/>
              </a:spcBef>
            </a:pPr>
            <a:r>
              <a:rPr lang="en-US" altLang="ko-KR" dirty="0"/>
              <a:t>In our case, the value added of the farmer is 500 won, and the value added of the ramen factory is 500 won. </a:t>
            </a:r>
          </a:p>
          <a:p>
            <a:pPr>
              <a:spcBef>
                <a:spcPts val="1500"/>
              </a:spcBef>
            </a:pPr>
            <a:r>
              <a:rPr lang="en-US" altLang="ko-KR" dirty="0"/>
              <a:t>Thus, total value added would be equal to 500+500=1000 won.</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pic>
        <p:nvPicPr>
          <p:cNvPr id="4" name="그림 3" descr="텍스트, 지도이(가) 표시된 사진&#10;&#10;자동 생성된 설명">
            <a:extLst>
              <a:ext uri="{FF2B5EF4-FFF2-40B4-BE49-F238E27FC236}">
                <a16:creationId xmlns:a16="http://schemas.microsoft.com/office/drawing/2014/main" id="{99626951-338A-40B4-8822-3FC9EE6E9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84784"/>
            <a:ext cx="7128792" cy="4464496"/>
          </a:xfrm>
          <a:prstGeom prst="rect">
            <a:avLst/>
          </a:prstGeom>
        </p:spPr>
      </p:pic>
    </p:spTree>
    <p:extLst>
      <p:ext uri="{BB962C8B-B14F-4D97-AF65-F5344CB8AC3E}">
        <p14:creationId xmlns:p14="http://schemas.microsoft.com/office/powerpoint/2010/main" val="2197757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Note that we want to measure the value produced in economy by GDP.</a:t>
            </a:r>
          </a:p>
          <a:p>
            <a:pPr>
              <a:spcBef>
                <a:spcPts val="1500"/>
              </a:spcBef>
            </a:pPr>
            <a:r>
              <a:rPr lang="en-US" altLang="ko-KR" dirty="0"/>
              <a:t>If we add the intermediate goods to the final goods, it would be double counting.</a:t>
            </a:r>
          </a:p>
          <a:p>
            <a:pPr>
              <a:spcBef>
                <a:spcPts val="1500"/>
              </a:spcBef>
            </a:pPr>
            <a:r>
              <a:rPr lang="en-US" altLang="ko-KR" dirty="0"/>
              <a:t>For the economy as a whole, the sum of all value added must equal the value of all final goods and services. </a:t>
            </a:r>
          </a:p>
          <a:p>
            <a:pPr>
              <a:spcBef>
                <a:spcPts val="1500"/>
              </a:spcBef>
            </a:pPr>
            <a:r>
              <a:rPr lang="en-US" altLang="ko-KR" dirty="0"/>
              <a:t>Hence, GDP is also the total value added of all firms in the economy.</a:t>
            </a:r>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6084168" y="2132856"/>
            <a:ext cx="180020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475656" y="2564904"/>
            <a:ext cx="136815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pPr>
              <a:spcBef>
                <a:spcPts val="1500"/>
              </a:spcBef>
            </a:pPr>
            <a:r>
              <a:rPr lang="en-US" altLang="ko-KR" dirty="0"/>
              <a:t>Most of goods and services are sold in the market by their prices.</a:t>
            </a:r>
          </a:p>
          <a:p>
            <a:pPr>
              <a:spcBef>
                <a:spcPts val="1500"/>
              </a:spcBef>
            </a:pPr>
            <a:r>
              <a:rPr lang="en-US" altLang="ko-KR" dirty="0"/>
              <a:t>But, there are some exceptions that are not sold in the marketplace, and therefore do not have market prices.</a:t>
            </a:r>
          </a:p>
          <a:p>
            <a:pPr>
              <a:spcBef>
                <a:spcPts val="1500"/>
              </a:spcBef>
            </a:pPr>
            <a:r>
              <a:rPr lang="en-US" altLang="ko-KR" dirty="0"/>
              <a:t>Some of those cases also are an important value produced in our economy.</a:t>
            </a:r>
          </a:p>
          <a:p>
            <a:pPr>
              <a:spcBef>
                <a:spcPts val="1500"/>
              </a:spcBef>
            </a:pPr>
            <a:r>
              <a:rPr lang="en-US" altLang="ko-KR" dirty="0"/>
              <a:t>If we want to include the value of these goods and services, we must use an estimate of their value.</a:t>
            </a:r>
          </a:p>
          <a:p>
            <a:pPr>
              <a:spcBef>
                <a:spcPts val="1500"/>
              </a:spcBef>
            </a:pPr>
            <a:r>
              <a:rPr lang="en-US" altLang="ko-KR" dirty="0"/>
              <a:t>Such estimations are called imputations.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For example, we can consider about the housing services.</a:t>
            </a:r>
          </a:p>
          <a:p>
            <a:pPr>
              <a:spcBef>
                <a:spcPts val="1500"/>
              </a:spcBef>
            </a:pPr>
            <a:r>
              <a:rPr lang="en-US" altLang="ko-KR" dirty="0"/>
              <a:t>A person who rents a house is buying housing services and providing income for the landlord.</a:t>
            </a:r>
          </a:p>
          <a:p>
            <a:pPr>
              <a:spcBef>
                <a:spcPts val="1500"/>
              </a:spcBef>
            </a:pPr>
            <a:r>
              <a:rPr lang="en-US" altLang="ko-KR" dirty="0"/>
              <a:t>The rent can be easily found in the housing rental market.</a:t>
            </a:r>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pPr>
              <a:spcBef>
                <a:spcPts val="1500"/>
              </a:spcBef>
            </a:pPr>
            <a:r>
              <a:rPr lang="en-US" altLang="ko-KR" dirty="0"/>
              <a:t>But, we know there are many people live in their own houses.</a:t>
            </a:r>
          </a:p>
          <a:p>
            <a:pPr>
              <a:spcBef>
                <a:spcPts val="1500"/>
              </a:spcBef>
            </a:pPr>
            <a:r>
              <a:rPr lang="en-US" altLang="ko-KR" dirty="0"/>
              <a:t>Although they do not pay rent to a landlord, they are enjoying housing services similar to those renters. </a:t>
            </a:r>
          </a:p>
          <a:p>
            <a:pPr>
              <a:spcBef>
                <a:spcPts val="1500"/>
              </a:spcBef>
            </a:pPr>
            <a:r>
              <a:rPr lang="en-US" altLang="ko-KR" dirty="0"/>
              <a:t>To take account of the housing services enjoyed by homeowners, GDP regard these homeowners pay to themselves for their houses. </a:t>
            </a:r>
          </a:p>
          <a:p>
            <a:pPr>
              <a:spcBef>
                <a:spcPts val="1500"/>
              </a:spcBef>
            </a:pPr>
            <a:r>
              <a:rPr lang="en-US" altLang="ko-KR" dirty="0"/>
              <a:t>GDP measure the value of housing services of homeowners, by the market prices of housing rental market.</a:t>
            </a:r>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2915816" y="2492896"/>
            <a:ext cx="180020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4572000" y="2564904"/>
            <a:ext cx="273630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It counts all of the value produced within the country whether a foreigner or a native makes.</a:t>
            </a:r>
          </a:p>
          <a:p>
            <a:pPr>
              <a:spcBef>
                <a:spcPts val="1500"/>
              </a:spcBef>
            </a:pPr>
            <a:r>
              <a:rPr lang="en-US" altLang="ko-KR" dirty="0"/>
              <a:t>But, if you are in abroad, the value you made are not counted in GDP.</a:t>
            </a:r>
          </a:p>
          <a:p>
            <a:pPr>
              <a:spcBef>
                <a:spcPts val="1500"/>
              </a:spcBef>
            </a:pPr>
            <a:r>
              <a:rPr lang="en-US" altLang="ko-KR" dirty="0"/>
              <a:t>GDP includes only the value produced domestically.</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
        <p:nvSpPr>
          <p:cNvPr id="5" name="직사각형 4"/>
          <p:cNvSpPr/>
          <p:nvPr/>
        </p:nvSpPr>
        <p:spPr>
          <a:xfrm>
            <a:off x="1403648" y="2996952"/>
            <a:ext cx="374441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148064" y="4581128"/>
            <a:ext cx="1388522" cy="369332"/>
          </a:xfrm>
          <a:prstGeom prst="rect">
            <a:avLst/>
          </a:prstGeom>
          <a:noFill/>
        </p:spPr>
        <p:txBody>
          <a:bodyPr wrap="none" rtlCol="0">
            <a:spAutoFit/>
          </a:bodyPr>
          <a:lstStyle/>
          <a:p>
            <a:r>
              <a:rPr lang="en-US" altLang="ko-KR" dirty="0"/>
              <a:t>&amp; Annually</a:t>
            </a:r>
            <a:endParaRPr lang="ko-KR" altLang="en-US" dirty="0"/>
          </a:p>
        </p:txBody>
      </p:sp>
      <p:sp>
        <p:nvSpPr>
          <p:cNvPr id="7" name="TextBox 6"/>
          <p:cNvSpPr txBox="1"/>
          <p:nvPr/>
        </p:nvSpPr>
        <p:spPr>
          <a:xfrm>
            <a:off x="3923928" y="4581128"/>
            <a:ext cx="1226618" cy="369332"/>
          </a:xfrm>
          <a:prstGeom prst="rect">
            <a:avLst/>
          </a:prstGeom>
          <a:noFill/>
        </p:spPr>
        <p:txBody>
          <a:bodyPr wrap="none" rtlCol="0">
            <a:spAutoFit/>
          </a:bodyPr>
          <a:lstStyle/>
          <a:p>
            <a:r>
              <a:rPr lang="en-US" altLang="ko-KR" dirty="0"/>
              <a:t>Quarterly</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a:bodyPr>
          <a:lstStyle/>
          <a:p>
            <a:pPr>
              <a:spcBef>
                <a:spcPts val="1500"/>
              </a:spcBef>
            </a:pPr>
            <a:r>
              <a:rPr lang="en-US" altLang="ko-KR" dirty="0"/>
              <a:t>Practical measuring of the GDP is a huge size of work.</a:t>
            </a:r>
          </a:p>
          <a:p>
            <a:pPr>
              <a:spcBef>
                <a:spcPts val="1500"/>
              </a:spcBef>
            </a:pPr>
            <a:r>
              <a:rPr lang="en-US" altLang="ko-KR" dirty="0"/>
              <a:t>As we discussed, GDP is about the total market value produced within a nation-wide economy.</a:t>
            </a:r>
          </a:p>
          <a:p>
            <a:pPr>
              <a:spcBef>
                <a:spcPts val="1500"/>
              </a:spcBef>
            </a:pPr>
            <a:r>
              <a:rPr lang="en-US" altLang="ko-KR" dirty="0"/>
              <a:t>The statistics office should collect information about all of the items sold within a quarter or a year.</a:t>
            </a:r>
          </a:p>
          <a:p>
            <a:pPr>
              <a:spcBef>
                <a:spcPts val="1500"/>
              </a:spcBef>
            </a:pPr>
            <a:r>
              <a:rPr lang="en-US" altLang="ko-KR" dirty="0"/>
              <a:t>Usually, GDP is revised slightly to modify for errors in the data collection process even after published.</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pic>
        <p:nvPicPr>
          <p:cNvPr id="5" name="그림 4" descr="사람, 실내, 사람들, 그룹이(가) 표시된 사진&#10;&#10;자동 생성된 설명">
            <a:extLst>
              <a:ext uri="{FF2B5EF4-FFF2-40B4-BE49-F238E27FC236}">
                <a16:creationId xmlns:a16="http://schemas.microsoft.com/office/drawing/2014/main" id="{F515193E-2240-4621-8538-4CB0DFC0C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556792"/>
            <a:ext cx="7070778" cy="4320480"/>
          </a:xfrm>
          <a:prstGeom prst="rect">
            <a:avLst/>
          </a:prstGeom>
        </p:spPr>
      </p:pic>
    </p:spTree>
    <p:extLst>
      <p:ext uri="{BB962C8B-B14F-4D97-AF65-F5344CB8AC3E}">
        <p14:creationId xmlns:p14="http://schemas.microsoft.com/office/powerpoint/2010/main" val="68629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Gross domestic product is,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The Definition</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the market value of all final goods and</a:t>
            </a:r>
            <a:r>
              <a:rPr kumimoji="0" lang="en-US" altLang="ko-KR" sz="2700" b="0" i="0" u="none" strike="noStrike" kern="1200" cap="none" spc="0" normalizeH="0" noProof="0" dirty="0">
                <a:ln>
                  <a:noFill/>
                </a:ln>
                <a:solidFill>
                  <a:schemeClr val="tx1"/>
                </a:solidFill>
                <a:effectLst/>
                <a:uLnTx/>
                <a:uFillTx/>
                <a:latin typeface="+mn-lt"/>
                <a:ea typeface="+mn-ea"/>
                <a:cs typeface="+mn-cs"/>
              </a:rPr>
              <a:t> </a:t>
            </a:r>
            <a:r>
              <a:rPr kumimoji="0" lang="en-US" altLang="ko-KR" sz="2700" b="0" i="0" u="none" strike="noStrike" kern="1200" cap="none" spc="0" normalizeH="0" baseline="0" noProof="0" dirty="0">
                <a:ln>
                  <a:noFill/>
                </a:ln>
                <a:solidFill>
                  <a:schemeClr val="tx1"/>
                </a:solidFill>
                <a:effectLst/>
                <a:uLnTx/>
                <a:uFillTx/>
                <a:latin typeface="+mn-lt"/>
                <a:ea typeface="+mn-ea"/>
                <a:cs typeface="+mn-cs"/>
              </a:rPr>
              <a:t>services produced within a country in a given period of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5. GDP – Production approach</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
        <p:nvSpPr>
          <p:cNvPr id="28" name="폭발 1 24">
            <a:extLst>
              <a:ext uri="{FF2B5EF4-FFF2-40B4-BE49-F238E27FC236}">
                <a16:creationId xmlns:a16="http://schemas.microsoft.com/office/drawing/2014/main" id="{F488C142-CD00-4973-BF9A-183B4964F36A}"/>
              </a:ext>
            </a:extLst>
          </p:cNvPr>
          <p:cNvSpPr/>
          <p:nvPr/>
        </p:nvSpPr>
        <p:spPr>
          <a:xfrm>
            <a:off x="5323388" y="5049180"/>
            <a:ext cx="1368152" cy="792088"/>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2193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Bottom)">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slide(fromBottom)">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Bottom)">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lide(fromBottom)">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lide(fromBottom)">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Bottom)">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slide(fromBottom)">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lide(fromBottom)">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0" grpId="0"/>
      <p:bldP spid="45" grpId="0"/>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Production approach and the component of GDP</a:t>
            </a:r>
            <a:endParaRPr lang="ko-KR" altLang="en-US" sz="3600" dirty="0">
              <a:latin typeface="Arial Black" pitchFamily="34" charset="0"/>
            </a:endParaRPr>
          </a:p>
        </p:txBody>
      </p:sp>
      <p:sp>
        <p:nvSpPr>
          <p:cNvPr id="5" name="모서리가 둥근 직사각형 4"/>
          <p:cNvSpPr/>
          <p:nvPr/>
        </p:nvSpPr>
        <p:spPr>
          <a:xfrm>
            <a:off x="3203847" y="1844824"/>
            <a:ext cx="3416367" cy="4104456"/>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Business Sector</a:t>
            </a:r>
            <a:endParaRPr lang="ko-KR" altLang="en-US" sz="2800" dirty="0"/>
          </a:p>
        </p:txBody>
      </p:sp>
      <p:cxnSp>
        <p:nvCxnSpPr>
          <p:cNvPr id="18" name="직선 연결선 17">
            <a:extLst>
              <a:ext uri="{FF2B5EF4-FFF2-40B4-BE49-F238E27FC236}">
                <a16:creationId xmlns:a16="http://schemas.microsoft.com/office/drawing/2014/main" id="{8531E0FC-8D5B-4806-A9BE-980545CDDC48}"/>
              </a:ext>
            </a:extLst>
          </p:cNvPr>
          <p:cNvCxnSpPr>
            <a:cxnSpLocks/>
          </p:cNvCxnSpPr>
          <p:nvPr/>
        </p:nvCxnSpPr>
        <p:spPr>
          <a:xfrm>
            <a:off x="2355746" y="2708920"/>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DEF8A2-AB2C-470D-BAF7-2A830C44007B}"/>
              </a:ext>
            </a:extLst>
          </p:cNvPr>
          <p:cNvSpPr txBox="1"/>
          <p:nvPr/>
        </p:nvSpPr>
        <p:spPr>
          <a:xfrm>
            <a:off x="4111037" y="2030329"/>
            <a:ext cx="1601985" cy="646331"/>
          </a:xfrm>
          <a:prstGeom prst="rect">
            <a:avLst/>
          </a:prstGeom>
          <a:noFill/>
        </p:spPr>
        <p:txBody>
          <a:bodyPr wrap="square" rtlCol="0">
            <a:spAutoFit/>
          </a:bodyPr>
          <a:lstStyle/>
          <a:p>
            <a:r>
              <a:rPr lang="en-US" altLang="ko-KR" dirty="0"/>
              <a:t>Agriculture &amp; Mining</a:t>
            </a:r>
            <a:endParaRPr lang="ko-KR" altLang="en-US" dirty="0"/>
          </a:p>
        </p:txBody>
      </p:sp>
      <p:cxnSp>
        <p:nvCxnSpPr>
          <p:cNvPr id="28" name="직선 연결선 27">
            <a:extLst>
              <a:ext uri="{FF2B5EF4-FFF2-40B4-BE49-F238E27FC236}">
                <a16:creationId xmlns:a16="http://schemas.microsoft.com/office/drawing/2014/main" id="{1E4DD5B2-5521-4DA1-A214-B39D16BF6F3E}"/>
              </a:ext>
            </a:extLst>
          </p:cNvPr>
          <p:cNvCxnSpPr>
            <a:cxnSpLocks/>
          </p:cNvCxnSpPr>
          <p:nvPr/>
        </p:nvCxnSpPr>
        <p:spPr>
          <a:xfrm>
            <a:off x="2355746" y="364502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8093F85B-7635-44D0-88B8-24C2BE893A83}"/>
              </a:ext>
            </a:extLst>
          </p:cNvPr>
          <p:cNvCxnSpPr>
            <a:cxnSpLocks/>
          </p:cNvCxnSpPr>
          <p:nvPr/>
        </p:nvCxnSpPr>
        <p:spPr>
          <a:xfrm>
            <a:off x="2355745" y="472514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B8C586-B6E1-4C65-8674-11033325E21F}"/>
              </a:ext>
            </a:extLst>
          </p:cNvPr>
          <p:cNvSpPr txBox="1"/>
          <p:nvPr/>
        </p:nvSpPr>
        <p:spPr>
          <a:xfrm>
            <a:off x="4081008" y="2974274"/>
            <a:ext cx="2270524" cy="369332"/>
          </a:xfrm>
          <a:prstGeom prst="rect">
            <a:avLst/>
          </a:prstGeom>
          <a:noFill/>
        </p:spPr>
        <p:txBody>
          <a:bodyPr wrap="square" rtlCol="0">
            <a:spAutoFit/>
          </a:bodyPr>
          <a:lstStyle/>
          <a:p>
            <a:r>
              <a:rPr lang="en-US" altLang="ko-KR" dirty="0"/>
              <a:t>Manufacturing</a:t>
            </a:r>
            <a:endParaRPr lang="ko-KR" altLang="en-US" dirty="0"/>
          </a:p>
        </p:txBody>
      </p:sp>
      <p:sp>
        <p:nvSpPr>
          <p:cNvPr id="32" name="TextBox 31">
            <a:extLst>
              <a:ext uri="{FF2B5EF4-FFF2-40B4-BE49-F238E27FC236}">
                <a16:creationId xmlns:a16="http://schemas.microsoft.com/office/drawing/2014/main" id="{C4626F3B-7625-4FC8-9587-CE65EDCEF7B9}"/>
              </a:ext>
            </a:extLst>
          </p:cNvPr>
          <p:cNvSpPr txBox="1"/>
          <p:nvPr/>
        </p:nvSpPr>
        <p:spPr>
          <a:xfrm>
            <a:off x="4081008" y="5031147"/>
            <a:ext cx="2270524" cy="369332"/>
          </a:xfrm>
          <a:prstGeom prst="rect">
            <a:avLst/>
          </a:prstGeom>
          <a:noFill/>
        </p:spPr>
        <p:txBody>
          <a:bodyPr wrap="square" rtlCol="0">
            <a:spAutoFit/>
          </a:bodyPr>
          <a:lstStyle/>
          <a:p>
            <a:r>
              <a:rPr lang="en-US" altLang="ko-KR" dirty="0"/>
              <a:t>Services</a:t>
            </a:r>
            <a:endParaRPr lang="ko-KR" altLang="en-US" dirty="0"/>
          </a:p>
        </p:txBody>
      </p:sp>
      <p:sp>
        <p:nvSpPr>
          <p:cNvPr id="33" name="TextBox 32">
            <a:extLst>
              <a:ext uri="{FF2B5EF4-FFF2-40B4-BE49-F238E27FC236}">
                <a16:creationId xmlns:a16="http://schemas.microsoft.com/office/drawing/2014/main" id="{6BF68099-AA1E-413E-8C4B-FF9543C5B38E}"/>
              </a:ext>
            </a:extLst>
          </p:cNvPr>
          <p:cNvSpPr txBox="1"/>
          <p:nvPr/>
        </p:nvSpPr>
        <p:spPr>
          <a:xfrm>
            <a:off x="4081008" y="4274021"/>
            <a:ext cx="2270524" cy="369332"/>
          </a:xfrm>
          <a:prstGeom prst="rect">
            <a:avLst/>
          </a:prstGeom>
          <a:noFill/>
        </p:spPr>
        <p:txBody>
          <a:bodyPr wrap="square" rtlCol="0">
            <a:spAutoFit/>
          </a:bodyPr>
          <a:lstStyle/>
          <a:p>
            <a:r>
              <a:rPr lang="en-US" altLang="ko-KR" dirty="0"/>
              <a:t>Construction</a:t>
            </a:r>
            <a:endParaRPr lang="ko-KR" altLang="en-US" dirty="0"/>
          </a:p>
        </p:txBody>
      </p:sp>
    </p:spTree>
    <p:extLst>
      <p:ext uri="{BB962C8B-B14F-4D97-AF65-F5344CB8AC3E}">
        <p14:creationId xmlns:p14="http://schemas.microsoft.com/office/powerpoint/2010/main" val="11581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lide(fromBottom)">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slide(fromBottom)">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slide(fromBottom)">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slide(fromBottom)">
                                      <p:cBhvr>
                                        <p:cTn id="2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Digression. I/O table</a:t>
            </a:r>
            <a:endParaRPr lang="ko-KR" altLang="en-US" sz="3600" dirty="0">
              <a:latin typeface="Arial Black" pitchFamily="34" charset="0"/>
            </a:endParaRPr>
          </a:p>
        </p:txBody>
      </p:sp>
      <p:sp>
        <p:nvSpPr>
          <p:cNvPr id="5" name="모서리가 둥근 직사각형 4"/>
          <p:cNvSpPr/>
          <p:nvPr/>
        </p:nvSpPr>
        <p:spPr>
          <a:xfrm>
            <a:off x="3203847" y="1844824"/>
            <a:ext cx="3416367" cy="4104456"/>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Business Sector</a:t>
            </a:r>
            <a:endParaRPr lang="ko-KR" altLang="en-US" sz="2800" dirty="0"/>
          </a:p>
        </p:txBody>
      </p:sp>
      <p:cxnSp>
        <p:nvCxnSpPr>
          <p:cNvPr id="18" name="직선 연결선 17">
            <a:extLst>
              <a:ext uri="{FF2B5EF4-FFF2-40B4-BE49-F238E27FC236}">
                <a16:creationId xmlns:a16="http://schemas.microsoft.com/office/drawing/2014/main" id="{8531E0FC-8D5B-4806-A9BE-980545CDDC48}"/>
              </a:ext>
            </a:extLst>
          </p:cNvPr>
          <p:cNvCxnSpPr>
            <a:cxnSpLocks/>
          </p:cNvCxnSpPr>
          <p:nvPr/>
        </p:nvCxnSpPr>
        <p:spPr>
          <a:xfrm>
            <a:off x="2355746" y="2708920"/>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DEF8A2-AB2C-470D-BAF7-2A830C44007B}"/>
              </a:ext>
            </a:extLst>
          </p:cNvPr>
          <p:cNvSpPr txBox="1"/>
          <p:nvPr/>
        </p:nvSpPr>
        <p:spPr>
          <a:xfrm>
            <a:off x="4111037" y="2030329"/>
            <a:ext cx="1601985" cy="646331"/>
          </a:xfrm>
          <a:prstGeom prst="rect">
            <a:avLst/>
          </a:prstGeom>
          <a:noFill/>
        </p:spPr>
        <p:txBody>
          <a:bodyPr wrap="square" rtlCol="0">
            <a:spAutoFit/>
          </a:bodyPr>
          <a:lstStyle/>
          <a:p>
            <a:r>
              <a:rPr lang="en-US" altLang="ko-KR" dirty="0"/>
              <a:t>Agriculture &amp; Mining</a:t>
            </a:r>
            <a:endParaRPr lang="ko-KR" altLang="en-US" dirty="0"/>
          </a:p>
        </p:txBody>
      </p:sp>
      <p:cxnSp>
        <p:nvCxnSpPr>
          <p:cNvPr id="28" name="직선 연결선 27">
            <a:extLst>
              <a:ext uri="{FF2B5EF4-FFF2-40B4-BE49-F238E27FC236}">
                <a16:creationId xmlns:a16="http://schemas.microsoft.com/office/drawing/2014/main" id="{1E4DD5B2-5521-4DA1-A214-B39D16BF6F3E}"/>
              </a:ext>
            </a:extLst>
          </p:cNvPr>
          <p:cNvCxnSpPr>
            <a:cxnSpLocks/>
          </p:cNvCxnSpPr>
          <p:nvPr/>
        </p:nvCxnSpPr>
        <p:spPr>
          <a:xfrm>
            <a:off x="2355746" y="364502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8093F85B-7635-44D0-88B8-24C2BE893A83}"/>
              </a:ext>
            </a:extLst>
          </p:cNvPr>
          <p:cNvCxnSpPr>
            <a:cxnSpLocks/>
          </p:cNvCxnSpPr>
          <p:nvPr/>
        </p:nvCxnSpPr>
        <p:spPr>
          <a:xfrm>
            <a:off x="2355745" y="4725144"/>
            <a:ext cx="5112568" cy="0"/>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B8C586-B6E1-4C65-8674-11033325E21F}"/>
              </a:ext>
            </a:extLst>
          </p:cNvPr>
          <p:cNvSpPr txBox="1"/>
          <p:nvPr/>
        </p:nvSpPr>
        <p:spPr>
          <a:xfrm>
            <a:off x="4081008" y="2974274"/>
            <a:ext cx="2270524" cy="369332"/>
          </a:xfrm>
          <a:prstGeom prst="rect">
            <a:avLst/>
          </a:prstGeom>
          <a:noFill/>
        </p:spPr>
        <p:txBody>
          <a:bodyPr wrap="square" rtlCol="0">
            <a:spAutoFit/>
          </a:bodyPr>
          <a:lstStyle/>
          <a:p>
            <a:r>
              <a:rPr lang="en-US" altLang="ko-KR" dirty="0"/>
              <a:t>Manufacturing</a:t>
            </a:r>
            <a:endParaRPr lang="ko-KR" altLang="en-US" dirty="0"/>
          </a:p>
        </p:txBody>
      </p:sp>
      <p:sp>
        <p:nvSpPr>
          <p:cNvPr id="32" name="TextBox 31">
            <a:extLst>
              <a:ext uri="{FF2B5EF4-FFF2-40B4-BE49-F238E27FC236}">
                <a16:creationId xmlns:a16="http://schemas.microsoft.com/office/drawing/2014/main" id="{C4626F3B-7625-4FC8-9587-CE65EDCEF7B9}"/>
              </a:ext>
            </a:extLst>
          </p:cNvPr>
          <p:cNvSpPr txBox="1"/>
          <p:nvPr/>
        </p:nvSpPr>
        <p:spPr>
          <a:xfrm>
            <a:off x="4081008" y="5031147"/>
            <a:ext cx="2270524" cy="369332"/>
          </a:xfrm>
          <a:prstGeom prst="rect">
            <a:avLst/>
          </a:prstGeom>
          <a:noFill/>
        </p:spPr>
        <p:txBody>
          <a:bodyPr wrap="square" rtlCol="0">
            <a:spAutoFit/>
          </a:bodyPr>
          <a:lstStyle/>
          <a:p>
            <a:r>
              <a:rPr lang="en-US" altLang="ko-KR" dirty="0"/>
              <a:t>Services</a:t>
            </a:r>
            <a:endParaRPr lang="ko-KR" altLang="en-US" dirty="0"/>
          </a:p>
        </p:txBody>
      </p:sp>
      <p:sp>
        <p:nvSpPr>
          <p:cNvPr id="33" name="TextBox 32">
            <a:extLst>
              <a:ext uri="{FF2B5EF4-FFF2-40B4-BE49-F238E27FC236}">
                <a16:creationId xmlns:a16="http://schemas.microsoft.com/office/drawing/2014/main" id="{6BF68099-AA1E-413E-8C4B-FF9543C5B38E}"/>
              </a:ext>
            </a:extLst>
          </p:cNvPr>
          <p:cNvSpPr txBox="1"/>
          <p:nvPr/>
        </p:nvSpPr>
        <p:spPr>
          <a:xfrm>
            <a:off x="4081008" y="4274021"/>
            <a:ext cx="2270524" cy="369332"/>
          </a:xfrm>
          <a:prstGeom prst="rect">
            <a:avLst/>
          </a:prstGeom>
          <a:noFill/>
        </p:spPr>
        <p:txBody>
          <a:bodyPr wrap="square" rtlCol="0">
            <a:spAutoFit/>
          </a:bodyPr>
          <a:lstStyle/>
          <a:p>
            <a:r>
              <a:rPr lang="en-US" altLang="ko-KR" dirty="0"/>
              <a:t>Construction</a:t>
            </a:r>
            <a:endParaRPr lang="ko-KR" altLang="en-US" dirty="0"/>
          </a:p>
        </p:txBody>
      </p:sp>
      <p:cxnSp>
        <p:nvCxnSpPr>
          <p:cNvPr id="11" name="직선 연결선 10">
            <a:extLst>
              <a:ext uri="{FF2B5EF4-FFF2-40B4-BE49-F238E27FC236}">
                <a16:creationId xmlns:a16="http://schemas.microsoft.com/office/drawing/2014/main" id="{69827EFB-737A-492C-92AE-330762892E44}"/>
              </a:ext>
            </a:extLst>
          </p:cNvPr>
          <p:cNvCxnSpPr>
            <a:cxnSpLocks/>
          </p:cNvCxnSpPr>
          <p:nvPr/>
        </p:nvCxnSpPr>
        <p:spPr>
          <a:xfrm>
            <a:off x="3923928" y="1412776"/>
            <a:ext cx="0" cy="4968552"/>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D6174E15-2F4A-45BA-9B20-7E491C723B94}"/>
              </a:ext>
            </a:extLst>
          </p:cNvPr>
          <p:cNvCxnSpPr>
            <a:cxnSpLocks/>
          </p:cNvCxnSpPr>
          <p:nvPr/>
        </p:nvCxnSpPr>
        <p:spPr>
          <a:xfrm>
            <a:off x="4860032" y="1412776"/>
            <a:ext cx="0" cy="4968552"/>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860F32C1-34D0-4F7F-923E-8FB976D9A67A}"/>
              </a:ext>
            </a:extLst>
          </p:cNvPr>
          <p:cNvCxnSpPr>
            <a:cxnSpLocks/>
          </p:cNvCxnSpPr>
          <p:nvPr/>
        </p:nvCxnSpPr>
        <p:spPr>
          <a:xfrm>
            <a:off x="5730373" y="1258334"/>
            <a:ext cx="0" cy="4968552"/>
          </a:xfrm>
          <a:prstGeom prst="line">
            <a:avLst/>
          </a:prstGeom>
          <a:ln w="254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6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lide(fromBottom)">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slide(fromBottom)">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slide(fromBottom)">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slide(fromBottom)">
                                      <p:cBhvr>
                                        <p:cTn id="2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Economists and policymakers care not only about the economy’s total output of goods and services, but they also care about the share of components of usage.</a:t>
            </a:r>
          </a:p>
          <a:p>
            <a:pPr>
              <a:spcBef>
                <a:spcPts val="1500"/>
              </a:spcBef>
            </a:pPr>
            <a:r>
              <a:rPr lang="en-US" altLang="ko-KR" dirty="0"/>
              <a:t>The proportion itself can be a measure of the overall condition of the economy.</a:t>
            </a:r>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
        <p:nvSpPr>
          <p:cNvPr id="28" name="폭발 1 24">
            <a:extLst>
              <a:ext uri="{FF2B5EF4-FFF2-40B4-BE49-F238E27FC236}">
                <a16:creationId xmlns:a16="http://schemas.microsoft.com/office/drawing/2014/main" id="{F488C142-CD00-4973-BF9A-183B4964F36A}"/>
              </a:ext>
            </a:extLst>
          </p:cNvPr>
          <p:cNvSpPr/>
          <p:nvPr/>
        </p:nvSpPr>
        <p:spPr>
          <a:xfrm>
            <a:off x="1259632" y="5697034"/>
            <a:ext cx="1612488" cy="840814"/>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135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Bottom)">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slide(fromBottom)">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Bottom)">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lide(fromBottom)">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lide(fromBottom)">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Bottom)">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slide(fromBottom)">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lide(fromBottom)">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0" grpId="0"/>
      <p:bldP spid="45" grpId="0"/>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In the expenditure-based measurement,   GDP can be divided into 4 components.</a:t>
            </a:r>
          </a:p>
          <a:p>
            <a:pPr>
              <a:spcBef>
                <a:spcPts val="1500"/>
              </a:spcBef>
              <a:buNone/>
            </a:pPr>
            <a:r>
              <a:rPr lang="en-US" altLang="ko-KR" dirty="0"/>
              <a:t>    </a:t>
            </a:r>
            <a:r>
              <a:rPr lang="en-US" altLang="ko-KR" sz="2400" dirty="0"/>
              <a:t>Consumption</a:t>
            </a:r>
          </a:p>
          <a:p>
            <a:pPr>
              <a:spcBef>
                <a:spcPts val="1500"/>
              </a:spcBef>
              <a:buNone/>
            </a:pPr>
            <a:r>
              <a:rPr lang="en-US" altLang="ko-KR" sz="2400" dirty="0"/>
              <a:t>    Investment</a:t>
            </a:r>
          </a:p>
          <a:p>
            <a:pPr>
              <a:spcBef>
                <a:spcPts val="1500"/>
              </a:spcBef>
              <a:buNone/>
            </a:pPr>
            <a:r>
              <a:rPr lang="en-US" altLang="ko-KR" sz="2400" dirty="0"/>
              <a:t>    Government purchases</a:t>
            </a:r>
          </a:p>
          <a:p>
            <a:pPr>
              <a:spcBef>
                <a:spcPts val="1500"/>
              </a:spcBef>
              <a:buNone/>
            </a:pPr>
            <a:r>
              <a:rPr lang="en-US" altLang="ko-KR" sz="2400" dirty="0"/>
              <a:t>    Net exports</a:t>
            </a:r>
          </a:p>
          <a:p>
            <a:pPr>
              <a:spcBef>
                <a:spcPts val="1500"/>
              </a:spcBef>
            </a:pPr>
            <a:endParaRPr lang="en-US" altLang="ko-KR" dirty="0"/>
          </a:p>
          <a:p>
            <a:pPr>
              <a:spcBef>
                <a:spcPts val="1500"/>
              </a:spcBef>
            </a:pPr>
            <a:r>
              <a:rPr lang="en-US" altLang="ko-KR" dirty="0"/>
              <a:t>In short, Y = C + I +G + X</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lide(fromBottom)">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lide(fromBottom)">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Bottom)">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slide(fromBottom)">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Consumption consists of the goods and services bought by households.</a:t>
            </a:r>
          </a:p>
          <a:p>
            <a:pPr>
              <a:spcBef>
                <a:spcPts val="1500"/>
              </a:spcBef>
            </a:pPr>
            <a:r>
              <a:rPr lang="en-US" altLang="ko-KR" dirty="0"/>
              <a:t>And It can be divided into three subcategories.</a:t>
            </a:r>
          </a:p>
          <a:p>
            <a:pPr>
              <a:spcBef>
                <a:spcPts val="1500"/>
              </a:spcBef>
              <a:buNone/>
            </a:pPr>
            <a:r>
              <a:rPr lang="en-US" altLang="ko-KR" dirty="0"/>
              <a:t>    </a:t>
            </a:r>
            <a:r>
              <a:rPr lang="en-US" altLang="ko-KR" sz="2400" dirty="0"/>
              <a:t>Non-durable goods</a:t>
            </a:r>
          </a:p>
          <a:p>
            <a:pPr>
              <a:spcBef>
                <a:spcPts val="1500"/>
              </a:spcBef>
              <a:buNone/>
            </a:pPr>
            <a:r>
              <a:rPr lang="en-US" altLang="ko-KR" sz="2400" dirty="0"/>
              <a:t>    Durable goods</a:t>
            </a:r>
          </a:p>
          <a:p>
            <a:pPr>
              <a:spcBef>
                <a:spcPts val="1500"/>
              </a:spcBef>
              <a:buNone/>
            </a:pPr>
            <a:r>
              <a:rPr lang="en-US" altLang="ko-KR" sz="2400" dirty="0"/>
              <a:t>    Services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lide(fromBottom)">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lide(fromBottom)">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Bottom)">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fontScale="92500" lnSpcReduction="10000"/>
          </a:bodyPr>
          <a:lstStyle/>
          <a:p>
            <a:pPr>
              <a:spcBef>
                <a:spcPts val="1500"/>
              </a:spcBef>
            </a:pPr>
            <a:endParaRPr lang="en-US" altLang="ko-KR" dirty="0"/>
          </a:p>
          <a:p>
            <a:pPr>
              <a:spcBef>
                <a:spcPts val="1500"/>
              </a:spcBef>
            </a:pPr>
            <a:r>
              <a:rPr lang="en-US" altLang="ko-KR" dirty="0"/>
              <a:t>Nondurable goods are goods that last only a short time, such as food and clothing.</a:t>
            </a:r>
          </a:p>
          <a:p>
            <a:pPr>
              <a:spcBef>
                <a:spcPts val="1500"/>
              </a:spcBef>
            </a:pPr>
            <a:endParaRPr lang="en-US" altLang="ko-KR" dirty="0"/>
          </a:p>
          <a:p>
            <a:pPr>
              <a:spcBef>
                <a:spcPts val="1500"/>
              </a:spcBef>
            </a:pPr>
            <a:r>
              <a:rPr lang="en-US" altLang="ko-KR" dirty="0"/>
              <a:t>Durable goods are goods that last a long time, such as cars and TVs. </a:t>
            </a:r>
          </a:p>
          <a:p>
            <a:pPr>
              <a:spcBef>
                <a:spcPts val="1500"/>
              </a:spcBef>
            </a:pPr>
            <a:endParaRPr lang="en-US" altLang="ko-KR" dirty="0"/>
          </a:p>
          <a:p>
            <a:pPr>
              <a:spcBef>
                <a:spcPts val="1500"/>
              </a:spcBef>
            </a:pPr>
            <a:r>
              <a:rPr lang="en-US" altLang="ko-KR" dirty="0"/>
              <a:t>Services are the works done directly for consumers, such as haircuts.</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9"/>
            <a:ext cx="8229600" cy="4392487"/>
          </a:xfrm>
        </p:spPr>
        <p:txBody>
          <a:bodyPr>
            <a:normAutofit/>
          </a:bodyPr>
          <a:lstStyle/>
          <a:p>
            <a:pPr>
              <a:spcBef>
                <a:spcPts val="1500"/>
              </a:spcBef>
            </a:pPr>
            <a:r>
              <a:rPr lang="en-US" altLang="ko-KR" dirty="0"/>
              <a:t>Investment in the category of consumption in GDP are the goods bought for future use.</a:t>
            </a:r>
          </a:p>
          <a:p>
            <a:pPr>
              <a:spcBef>
                <a:spcPts val="1500"/>
              </a:spcBef>
            </a:pPr>
            <a:r>
              <a:rPr lang="en-US" altLang="ko-KR" dirty="0"/>
              <a:t>And It can be divided into three subcategories.</a:t>
            </a:r>
          </a:p>
          <a:p>
            <a:pPr>
              <a:spcBef>
                <a:spcPts val="1500"/>
              </a:spcBef>
              <a:buNone/>
            </a:pPr>
            <a:r>
              <a:rPr lang="en-US" altLang="ko-KR" dirty="0"/>
              <a:t>    </a:t>
            </a:r>
            <a:r>
              <a:rPr lang="en-US" altLang="ko-KR" sz="2400" dirty="0"/>
              <a:t>Business fixed investment</a:t>
            </a:r>
          </a:p>
          <a:p>
            <a:pPr>
              <a:spcBef>
                <a:spcPts val="1500"/>
              </a:spcBef>
              <a:buNone/>
            </a:pPr>
            <a:r>
              <a:rPr lang="en-US" altLang="ko-KR" sz="2400" dirty="0"/>
              <a:t>    Residential fixed investment</a:t>
            </a:r>
          </a:p>
          <a:p>
            <a:pPr>
              <a:spcBef>
                <a:spcPts val="1500"/>
              </a:spcBef>
              <a:buNone/>
            </a:pPr>
            <a:r>
              <a:rPr lang="en-US" altLang="ko-KR" sz="2400" dirty="0"/>
              <a:t>    Inventory investment</a:t>
            </a:r>
          </a:p>
          <a:p>
            <a:pPr>
              <a:spcBef>
                <a:spcPts val="1500"/>
              </a:spcBef>
            </a:pPr>
            <a:endParaRPr lang="en-US" altLang="ko-KR" dirty="0"/>
          </a:p>
          <a:p>
            <a:pPr>
              <a:spcBef>
                <a:spcPts val="1500"/>
              </a:spcBef>
            </a:pPr>
            <a:endParaRPr lang="en-US" altLang="ko-KR"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4" name="내용 개체 틀 1"/>
          <p:cNvSpPr txBox="1">
            <a:spLocks/>
          </p:cNvSpPr>
          <p:nvPr/>
        </p:nvSpPr>
        <p:spPr>
          <a:xfrm>
            <a:off x="1043608" y="2132856"/>
            <a:ext cx="7402016" cy="2880320"/>
          </a:xfrm>
          <a:prstGeom prst="rect">
            <a:avLst/>
          </a:prstGeom>
        </p:spPr>
        <p:txBody>
          <a:bodyPr vert="horz">
            <a:normAutofit/>
          </a:bodyPr>
          <a:lstStyle/>
          <a:p>
            <a:pPr marL="365760" marR="0" lvl="0" indent="-256032" algn="l" defTabSz="914400" rtl="0" eaLnBrk="1" fontAlgn="auto" latinLnBrk="1" hangingPunct="1">
              <a:lnSpc>
                <a:spcPct val="100000"/>
              </a:lnSpc>
              <a:spcBef>
                <a:spcPts val="1500"/>
              </a:spcBef>
              <a:spcAft>
                <a:spcPts val="0"/>
              </a:spcAft>
              <a:buClr>
                <a:schemeClr val="accent1"/>
              </a:buClr>
              <a:buSzPct val="68000"/>
              <a:tabLst/>
              <a:defRPr/>
            </a:pPr>
            <a:r>
              <a:rPr kumimoji="0" lang="en-US" altLang="ko-KR" sz="27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lide(fromBottom)">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lide(fromBottom)">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Bottom)">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pic>
        <p:nvPicPr>
          <p:cNvPr id="9" name="그래픽 8" descr="남자">
            <a:extLst>
              <a:ext uri="{FF2B5EF4-FFF2-40B4-BE49-F238E27FC236}">
                <a16:creationId xmlns:a16="http://schemas.microsoft.com/office/drawing/2014/main" id="{BA487F0E-208F-49F5-875B-701E96C7B0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1800" y="1916832"/>
            <a:ext cx="3384376" cy="3888432"/>
          </a:xfrm>
          <a:prstGeom prst="rect">
            <a:avLst/>
          </a:prstGeom>
        </p:spPr>
      </p:pic>
      <p:cxnSp>
        <p:nvCxnSpPr>
          <p:cNvPr id="11" name="직선 연결선 10">
            <a:extLst>
              <a:ext uri="{FF2B5EF4-FFF2-40B4-BE49-F238E27FC236}">
                <a16:creationId xmlns:a16="http://schemas.microsoft.com/office/drawing/2014/main" id="{C63A7E2C-5A3D-44FD-8A47-49A1DCADD0FE}"/>
              </a:ext>
            </a:extLst>
          </p:cNvPr>
          <p:cNvCxnSpPr>
            <a:cxnSpLocks/>
          </p:cNvCxnSpPr>
          <p:nvPr/>
        </p:nvCxnSpPr>
        <p:spPr>
          <a:xfrm>
            <a:off x="4463988" y="1182762"/>
            <a:ext cx="0" cy="54006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5BFDEF-2A4F-4F6D-AD4E-5D0C0A25F7DD}"/>
              </a:ext>
            </a:extLst>
          </p:cNvPr>
          <p:cNvSpPr txBox="1"/>
          <p:nvPr/>
        </p:nvSpPr>
        <p:spPr>
          <a:xfrm>
            <a:off x="2288684" y="2132856"/>
            <a:ext cx="1178528" cy="369332"/>
          </a:xfrm>
          <a:prstGeom prst="rect">
            <a:avLst/>
          </a:prstGeom>
          <a:noFill/>
        </p:spPr>
        <p:txBody>
          <a:bodyPr wrap="none" rtlCol="0">
            <a:spAutoFit/>
          </a:bodyPr>
          <a:lstStyle/>
          <a:p>
            <a:r>
              <a:rPr lang="en-US" altLang="ko-KR" dirty="0"/>
              <a:t>Producer</a:t>
            </a:r>
            <a:endParaRPr lang="ko-KR" altLang="en-US" dirty="0"/>
          </a:p>
        </p:txBody>
      </p:sp>
      <p:sp>
        <p:nvSpPr>
          <p:cNvPr id="15" name="TextBox 14">
            <a:extLst>
              <a:ext uri="{FF2B5EF4-FFF2-40B4-BE49-F238E27FC236}">
                <a16:creationId xmlns:a16="http://schemas.microsoft.com/office/drawing/2014/main" id="{C9320CEA-4E92-48EC-B650-5D39C168A6A8}"/>
              </a:ext>
            </a:extLst>
          </p:cNvPr>
          <p:cNvSpPr txBox="1"/>
          <p:nvPr/>
        </p:nvSpPr>
        <p:spPr>
          <a:xfrm>
            <a:off x="5313288" y="2132856"/>
            <a:ext cx="1326004" cy="369332"/>
          </a:xfrm>
          <a:prstGeom prst="rect">
            <a:avLst/>
          </a:prstGeom>
          <a:noFill/>
        </p:spPr>
        <p:txBody>
          <a:bodyPr wrap="none" rtlCol="0">
            <a:spAutoFit/>
          </a:bodyPr>
          <a:lstStyle/>
          <a:p>
            <a:r>
              <a:rPr lang="en-US" altLang="ko-KR" dirty="0"/>
              <a:t>Consumer</a:t>
            </a:r>
            <a:endParaRPr lang="ko-KR" altLang="en-US" dirty="0"/>
          </a:p>
        </p:txBody>
      </p:sp>
    </p:spTree>
    <p:extLst>
      <p:ext uri="{BB962C8B-B14F-4D97-AF65-F5344CB8AC3E}">
        <p14:creationId xmlns:p14="http://schemas.microsoft.com/office/powerpoint/2010/main" val="1950276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Business fixed investment is the purchase of new plant and equipment by firms. </a:t>
            </a:r>
          </a:p>
          <a:p>
            <a:pPr>
              <a:spcBef>
                <a:spcPts val="1500"/>
              </a:spcBef>
            </a:pPr>
            <a:endParaRPr lang="en-US" altLang="ko-KR" dirty="0"/>
          </a:p>
          <a:p>
            <a:pPr>
              <a:spcBef>
                <a:spcPts val="1500"/>
              </a:spcBef>
            </a:pPr>
            <a:r>
              <a:rPr lang="en-US" altLang="ko-KR" dirty="0"/>
              <a:t>Residential investment is the purchase of new housing by households and landlords. </a:t>
            </a:r>
          </a:p>
          <a:p>
            <a:pPr>
              <a:spcBef>
                <a:spcPts val="1500"/>
              </a:spcBef>
            </a:pPr>
            <a:endParaRPr lang="en-US" altLang="ko-KR" dirty="0"/>
          </a:p>
          <a:p>
            <a:pPr>
              <a:spcBef>
                <a:spcPts val="1500"/>
              </a:spcBef>
            </a:pPr>
            <a:r>
              <a:rPr lang="en-US" altLang="ko-KR" dirty="0"/>
              <a:t>Inventory investment is the increase in firms’ inventories of goods.</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pPr>
              <a:spcBef>
                <a:spcPts val="1500"/>
              </a:spcBef>
            </a:pPr>
            <a:r>
              <a:rPr lang="en-US" altLang="ko-KR" dirty="0"/>
              <a:t>Government purchases are the goods and services bought by the central and local governments.</a:t>
            </a:r>
          </a:p>
          <a:p>
            <a:pPr>
              <a:spcBef>
                <a:spcPts val="1500"/>
              </a:spcBef>
            </a:pPr>
            <a:r>
              <a:rPr lang="en-US" altLang="ko-KR" dirty="0"/>
              <a:t>This category means such items as military equipment, highways, and the services provided by government workers. </a:t>
            </a:r>
          </a:p>
          <a:p>
            <a:pPr>
              <a:spcBef>
                <a:spcPts val="1500"/>
              </a:spcBef>
            </a:pPr>
            <a:r>
              <a:rPr lang="en-US" altLang="ko-KR" dirty="0"/>
              <a:t>It does not include transfer payments to individuals, such as social security and welfare. </a:t>
            </a:r>
          </a:p>
          <a:p>
            <a:pPr>
              <a:spcBef>
                <a:spcPts val="1500"/>
              </a:spcBef>
            </a:pPr>
            <a:r>
              <a:rPr lang="en-US" altLang="ko-KR" dirty="0"/>
              <a:t>Because these transfers only reallocate existing income and are not kind of value producing, they are not part of GDP</a:t>
            </a:r>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dirty="0"/>
              <a:t>Net exports is for accounting of trade with other countries.</a:t>
            </a:r>
          </a:p>
          <a:p>
            <a:pPr>
              <a:spcBef>
                <a:spcPts val="1500"/>
              </a:spcBef>
            </a:pPr>
            <a:r>
              <a:rPr lang="en-US" altLang="ko-KR" dirty="0"/>
              <a:t>Net exports are the value produced in domestic but sold to other countries (exports) minus the value produced in abroad but we paid in market(imports).</a:t>
            </a:r>
          </a:p>
          <a:p>
            <a:pPr>
              <a:spcBef>
                <a:spcPts val="1500"/>
              </a:spcBef>
            </a:pPr>
            <a:r>
              <a:rPr lang="en-US" altLang="ko-KR" dirty="0"/>
              <a:t> Net exports are positive(negative) when the exports is greater(smaller) than the imports. </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Expenditure approach and the component of usage</a:t>
            </a:r>
            <a:endParaRPr lang="ko-KR" altLang="en-US" sz="3600" dirty="0">
              <a:latin typeface="Arial Black" pitchFamily="34" charset="0"/>
            </a:endParaRPr>
          </a:p>
        </p:txBody>
      </p:sp>
      <p:sp>
        <p:nvSpPr>
          <p:cNvPr id="5" name="순서도: 처리 4"/>
          <p:cNvSpPr/>
          <p:nvPr/>
        </p:nvSpPr>
        <p:spPr>
          <a:xfrm>
            <a:off x="683568" y="1268760"/>
            <a:ext cx="7848872"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GDP</a:t>
            </a:r>
            <a:endParaRPr lang="ko-KR" altLang="en-US" dirty="0"/>
          </a:p>
        </p:txBody>
      </p:sp>
      <p:sp>
        <p:nvSpPr>
          <p:cNvPr id="6" name="모서리가 둥근 직사각형 5"/>
          <p:cNvSpPr/>
          <p:nvPr/>
        </p:nvSpPr>
        <p:spPr>
          <a:xfrm>
            <a:off x="683568" y="2348880"/>
            <a:ext cx="252028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Consumption</a:t>
            </a:r>
            <a:endParaRPr lang="ko-KR" altLang="en-US" dirty="0"/>
          </a:p>
        </p:txBody>
      </p:sp>
      <p:sp>
        <p:nvSpPr>
          <p:cNvPr id="7" name="모서리가 둥근 직사각형 6"/>
          <p:cNvSpPr/>
          <p:nvPr/>
        </p:nvSpPr>
        <p:spPr>
          <a:xfrm>
            <a:off x="3347864" y="234888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Investment</a:t>
            </a:r>
            <a:endParaRPr lang="ko-KR" altLang="en-US" dirty="0"/>
          </a:p>
        </p:txBody>
      </p:sp>
      <p:sp>
        <p:nvSpPr>
          <p:cNvPr id="8" name="모서리가 둥근 직사각형 7"/>
          <p:cNvSpPr/>
          <p:nvPr/>
        </p:nvSpPr>
        <p:spPr>
          <a:xfrm>
            <a:off x="5076056" y="234888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Government</a:t>
            </a:r>
          </a:p>
          <a:p>
            <a:pPr algn="ctr"/>
            <a:r>
              <a:rPr lang="en-US" altLang="ko-KR" dirty="0"/>
              <a:t>Purchases</a:t>
            </a:r>
            <a:endParaRPr lang="ko-KR" altLang="en-US" dirty="0"/>
          </a:p>
        </p:txBody>
      </p:sp>
      <p:sp>
        <p:nvSpPr>
          <p:cNvPr id="9" name="모서리가 둥근 직사각형 8"/>
          <p:cNvSpPr/>
          <p:nvPr/>
        </p:nvSpPr>
        <p:spPr>
          <a:xfrm>
            <a:off x="6948264" y="2348880"/>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Net export</a:t>
            </a:r>
            <a:endParaRPr lang="ko-KR" altLang="en-US" dirty="0"/>
          </a:p>
        </p:txBody>
      </p:sp>
      <p:sp>
        <p:nvSpPr>
          <p:cNvPr id="10" name="TextBox 9"/>
          <p:cNvSpPr txBox="1"/>
          <p:nvPr/>
        </p:nvSpPr>
        <p:spPr>
          <a:xfrm>
            <a:off x="755576" y="3140968"/>
            <a:ext cx="1784463" cy="923330"/>
          </a:xfrm>
          <a:prstGeom prst="rect">
            <a:avLst/>
          </a:prstGeom>
          <a:noFill/>
        </p:spPr>
        <p:txBody>
          <a:bodyPr wrap="none" rtlCol="0">
            <a:spAutoFit/>
          </a:bodyPr>
          <a:lstStyle/>
          <a:p>
            <a:r>
              <a:rPr lang="en-US" altLang="ko-KR" dirty="0"/>
              <a:t>-Non-Durable</a:t>
            </a:r>
          </a:p>
          <a:p>
            <a:r>
              <a:rPr lang="en-US" altLang="ko-KR" dirty="0"/>
              <a:t>-Durable</a:t>
            </a:r>
          </a:p>
          <a:p>
            <a:r>
              <a:rPr lang="en-US" altLang="ko-KR" dirty="0"/>
              <a:t>-Services</a:t>
            </a:r>
            <a:endParaRPr lang="ko-KR" altLang="en-US" dirty="0"/>
          </a:p>
        </p:txBody>
      </p:sp>
      <p:sp>
        <p:nvSpPr>
          <p:cNvPr id="11" name="TextBox 10"/>
          <p:cNvSpPr txBox="1"/>
          <p:nvPr/>
        </p:nvSpPr>
        <p:spPr>
          <a:xfrm>
            <a:off x="3347864" y="3140968"/>
            <a:ext cx="2183611" cy="1477328"/>
          </a:xfrm>
          <a:prstGeom prst="rect">
            <a:avLst/>
          </a:prstGeom>
          <a:noFill/>
        </p:spPr>
        <p:txBody>
          <a:bodyPr wrap="none" rtlCol="0">
            <a:spAutoFit/>
          </a:bodyPr>
          <a:lstStyle/>
          <a:p>
            <a:r>
              <a:rPr lang="en-US" altLang="ko-KR" dirty="0"/>
              <a:t>-Business fixed</a:t>
            </a:r>
          </a:p>
          <a:p>
            <a:r>
              <a:rPr lang="en-US" altLang="ko-KR" dirty="0"/>
              <a:t>  investment</a:t>
            </a:r>
          </a:p>
          <a:p>
            <a:r>
              <a:rPr lang="en-US" altLang="ko-KR" dirty="0"/>
              <a:t>-Residential fixed</a:t>
            </a:r>
          </a:p>
          <a:p>
            <a:r>
              <a:rPr lang="en-US" altLang="ko-KR" dirty="0"/>
              <a:t>  investment</a:t>
            </a:r>
          </a:p>
          <a:p>
            <a:r>
              <a:rPr lang="en-US" altLang="ko-KR" dirty="0"/>
              <a:t>-Inventory</a:t>
            </a:r>
            <a:endParaRPr lang="ko-KR"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Income approach and the components</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
        <p:nvSpPr>
          <p:cNvPr id="28" name="폭발 1 24">
            <a:extLst>
              <a:ext uri="{FF2B5EF4-FFF2-40B4-BE49-F238E27FC236}">
                <a16:creationId xmlns:a16="http://schemas.microsoft.com/office/drawing/2014/main" id="{F488C142-CD00-4973-BF9A-183B4964F36A}"/>
              </a:ext>
            </a:extLst>
          </p:cNvPr>
          <p:cNvSpPr/>
          <p:nvPr/>
        </p:nvSpPr>
        <p:spPr>
          <a:xfrm>
            <a:off x="2125330" y="1388413"/>
            <a:ext cx="1612488" cy="840814"/>
          </a:xfrm>
          <a:prstGeom prst="irregularSeal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8227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Bottom)">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slide(fromBottom)">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slide(fromBottom)">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lide(fromBottom)">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lide(fromBottom)">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lide(fromBottom)">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slide(fromBottom)">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lide(fromBottom)">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0" grpId="0"/>
      <p:bldP spid="45" grpId="0"/>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The components of GDI :</a:t>
            </a:r>
          </a:p>
          <a:p>
            <a:endParaRPr lang="en-US" altLang="ko-KR" sz="2800" dirty="0"/>
          </a:p>
          <a:p>
            <a:pPr lvl="1"/>
            <a:r>
              <a:rPr lang="en-US" altLang="ko-KR" sz="2400" dirty="0"/>
              <a:t>Compensation of employees</a:t>
            </a:r>
          </a:p>
          <a:p>
            <a:pPr lvl="1"/>
            <a:r>
              <a:rPr lang="en-US" altLang="ko-KR" sz="2400" dirty="0"/>
              <a:t>Taxes less subsidies on production and imports</a:t>
            </a:r>
          </a:p>
          <a:p>
            <a:pPr lvl="1"/>
            <a:r>
              <a:rPr lang="en-US" altLang="ko-KR" sz="2400" dirty="0"/>
              <a:t>Net operating surplus</a:t>
            </a:r>
          </a:p>
          <a:p>
            <a:pPr lvl="1"/>
            <a:r>
              <a:rPr lang="en-US" altLang="ko-KR" sz="2400" dirty="0"/>
              <a:t>Consumption of fixed capital</a:t>
            </a:r>
          </a:p>
          <a:p>
            <a:pPr lvl="1"/>
            <a:r>
              <a:rPr lang="en-US" altLang="ko-KR" sz="2400" dirty="0"/>
              <a:t>Statistical discrepancy</a:t>
            </a: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Income approach and the components</a:t>
            </a:r>
            <a:endParaRPr lang="ko-KR" altLang="en-US" sz="3600" dirty="0">
              <a:latin typeface="Arial Black" pitchFamily="34" charset="0"/>
            </a:endParaRPr>
          </a:p>
        </p:txBody>
      </p:sp>
    </p:spTree>
    <p:extLst>
      <p:ext uri="{BB962C8B-B14F-4D97-AF65-F5344CB8AC3E}">
        <p14:creationId xmlns:p14="http://schemas.microsoft.com/office/powerpoint/2010/main" val="1786159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20000"/>
          </a:bodyPr>
          <a:lstStyle/>
          <a:p>
            <a:pPr>
              <a:spcBef>
                <a:spcPts val="1500"/>
              </a:spcBef>
            </a:pPr>
            <a:r>
              <a:rPr lang="en-US" altLang="ko-KR" sz="2800" dirty="0"/>
              <a:t>Compensation of employees: The wages and fringe benefits earned by workers.</a:t>
            </a:r>
          </a:p>
          <a:p>
            <a:pPr>
              <a:spcBef>
                <a:spcPts val="1500"/>
              </a:spcBef>
            </a:pPr>
            <a:endParaRPr lang="en-US" altLang="ko-KR" sz="2800" dirty="0"/>
          </a:p>
          <a:p>
            <a:pPr>
              <a:spcBef>
                <a:spcPts val="1500"/>
              </a:spcBef>
            </a:pPr>
            <a:r>
              <a:rPr lang="en-US" altLang="ko-KR" sz="2800" dirty="0"/>
              <a:t>Taxes less subsidies: taxes that are payable on goods and services when they are produced, delivered, sold, transferred or otherwise disposed of by their producers</a:t>
            </a:r>
          </a:p>
          <a:p>
            <a:pPr>
              <a:spcBef>
                <a:spcPts val="1500"/>
              </a:spcBef>
            </a:pPr>
            <a:endParaRPr lang="en-US" altLang="ko-KR" sz="2800" dirty="0"/>
          </a:p>
          <a:p>
            <a:pPr>
              <a:spcBef>
                <a:spcPts val="1500"/>
              </a:spcBef>
            </a:pPr>
            <a:r>
              <a:rPr lang="en-US" altLang="ko-KR" sz="2800" dirty="0"/>
              <a:t>Consumption of fixed capital : the loss in capital value owing to the use of capital goods in production</a:t>
            </a:r>
          </a:p>
          <a:p>
            <a:pPr>
              <a:spcBef>
                <a:spcPts val="1500"/>
              </a:spcBef>
            </a:pPr>
            <a:endParaRPr lang="en-US" altLang="ko-KR" sz="2800" dirty="0"/>
          </a:p>
          <a:p>
            <a:pPr marL="109728" indent="0">
              <a:spcBef>
                <a:spcPts val="1500"/>
              </a:spcBef>
              <a:buNone/>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Income approach and the component of GDP</a:t>
            </a:r>
            <a:endParaRPr lang="ko-KR" altLang="en-US" sz="3600" dirty="0">
              <a:latin typeface="Arial Black" pitchFamily="34" charset="0"/>
            </a:endParaRPr>
          </a:p>
        </p:txBody>
      </p:sp>
    </p:spTree>
    <p:extLst>
      <p:ext uri="{BB962C8B-B14F-4D97-AF65-F5344CB8AC3E}">
        <p14:creationId xmlns:p14="http://schemas.microsoft.com/office/powerpoint/2010/main" val="3210275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Net operating surplus: business income after subtracting the costs of employees, taxes and consumption of fixed capital, but before subtracting financing costs and business transfer payments. </a:t>
            </a:r>
          </a:p>
          <a:p>
            <a:pPr>
              <a:spcBef>
                <a:spcPts val="1500"/>
              </a:spcBef>
            </a:pPr>
            <a:endParaRPr lang="en-US" altLang="ko-KR" sz="2800" dirty="0"/>
          </a:p>
          <a:p>
            <a:pPr>
              <a:spcBef>
                <a:spcPts val="1500"/>
              </a:spcBef>
            </a:pPr>
            <a:r>
              <a:rPr lang="en-US" altLang="ko-KR" sz="2800" dirty="0"/>
              <a:t>Statistical discrepancy</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fontScale="90000"/>
          </a:bodyPr>
          <a:lstStyle/>
          <a:p>
            <a:r>
              <a:rPr lang="en-US" altLang="ko-KR" sz="3600" dirty="0">
                <a:latin typeface="Arial Black" pitchFamily="34" charset="0"/>
              </a:rPr>
              <a:t>5. GDP – Income approach and the component of GDP</a:t>
            </a:r>
            <a:endParaRPr lang="ko-KR" altLang="en-US" sz="3600" dirty="0">
              <a:latin typeface="Arial Black" pitchFamily="34" charset="0"/>
            </a:endParaRPr>
          </a:p>
        </p:txBody>
      </p:sp>
    </p:spTree>
    <p:extLst>
      <p:ext uri="{BB962C8B-B14F-4D97-AF65-F5344CB8AC3E}">
        <p14:creationId xmlns:p14="http://schemas.microsoft.com/office/powerpoint/2010/main" val="3418698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lnSpcReduction="10000"/>
          </a:bodyPr>
          <a:lstStyle/>
          <a:p>
            <a:r>
              <a:rPr lang="en-US" altLang="ko-KR" sz="2800" dirty="0"/>
              <a:t>The national income accounts include other measures of income that differ slightly in definition from GDP.</a:t>
            </a:r>
          </a:p>
          <a:p>
            <a:endParaRPr lang="en-US" altLang="ko-KR" sz="2800" dirty="0"/>
          </a:p>
          <a:p>
            <a:r>
              <a:rPr lang="en-US" altLang="ko-KR" sz="2800" dirty="0"/>
              <a:t>We’ll start with the discussion about how the alternative measures of income relate to one another.</a:t>
            </a:r>
          </a:p>
          <a:p>
            <a:endParaRPr lang="en-US" altLang="ko-KR" sz="2800" dirty="0"/>
          </a:p>
          <a:p>
            <a:r>
              <a:rPr lang="en-US" altLang="ko-KR" sz="2800" dirty="0"/>
              <a:t>The alternative measurements can be derived by adding or subtracting from the GDP.</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2243860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lnSpcReduction="10000"/>
          </a:bodyPr>
          <a:lstStyle/>
          <a:p>
            <a:pPr>
              <a:spcBef>
                <a:spcPts val="1500"/>
              </a:spcBef>
            </a:pPr>
            <a:r>
              <a:rPr lang="en-US" altLang="ko-KR" sz="2800" dirty="0"/>
              <a:t>One of another popular measurement of income is gross national product, GNP.</a:t>
            </a:r>
          </a:p>
          <a:p>
            <a:pPr>
              <a:spcBef>
                <a:spcPts val="1500"/>
              </a:spcBef>
            </a:pPr>
            <a:r>
              <a:rPr lang="en-US" altLang="ko-KR" sz="2800" dirty="0"/>
              <a:t>GNP measures the total income earned by the residents of a nation.</a:t>
            </a:r>
          </a:p>
          <a:p>
            <a:pPr>
              <a:spcBef>
                <a:spcPts val="1500"/>
              </a:spcBef>
            </a:pPr>
            <a:r>
              <a:rPr lang="en-US" altLang="ko-KR" sz="2800" dirty="0"/>
              <a:t>For example, if you buy a building in China and lease it, the rental income is part of GDP of China.</a:t>
            </a:r>
          </a:p>
          <a:p>
            <a:pPr>
              <a:spcBef>
                <a:spcPts val="1500"/>
              </a:spcBef>
            </a:pPr>
            <a:r>
              <a:rPr lang="en-US" altLang="ko-KR" sz="2800" dirty="0"/>
              <a:t>But, since the rental income is a factor payment to abroad, it is not part of the GNP of China.</a:t>
            </a:r>
          </a:p>
          <a:p>
            <a:pPr>
              <a:spcBef>
                <a:spcPts val="1500"/>
              </a:spcBef>
            </a:pPr>
            <a:endParaRPr lang="en-US" altLang="ko-KR" sz="2800" dirty="0"/>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35523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6096" y="5301208"/>
            <a:ext cx="1159292" cy="369332"/>
          </a:xfrm>
          <a:prstGeom prst="rect">
            <a:avLst/>
          </a:prstGeom>
          <a:noFill/>
        </p:spPr>
        <p:txBody>
          <a:bodyPr wrap="none" rtlCol="0">
            <a:spAutoFit/>
          </a:bodyPr>
          <a:lstStyle/>
          <a:p>
            <a:r>
              <a:rPr lang="en-US" altLang="ko-KR" dirty="0"/>
              <a:t>Products</a:t>
            </a:r>
            <a:endParaRPr lang="ko-KR" altLang="en-US" dirty="0"/>
          </a:p>
        </p:txBody>
      </p: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5949280"/>
            <a:ext cx="1532792" cy="369332"/>
          </a:xfrm>
          <a:prstGeom prst="rect">
            <a:avLst/>
          </a:prstGeom>
          <a:noFill/>
        </p:spPr>
        <p:txBody>
          <a:bodyPr wrap="none" rtlCol="0">
            <a:spAutoFit/>
          </a:bodyPr>
          <a:lstStyle/>
          <a:p>
            <a:r>
              <a:rPr lang="en-US" altLang="ko-KR" dirty="0"/>
              <a:t>Expenditure</a:t>
            </a:r>
            <a:endParaRPr lang="ko-KR" altLang="en-US" dirty="0"/>
          </a:p>
        </p:txBody>
      </p: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1800" y="5373216"/>
            <a:ext cx="1159292" cy="369332"/>
          </a:xfrm>
          <a:prstGeom prst="rect">
            <a:avLst/>
          </a:prstGeom>
          <a:noFill/>
        </p:spPr>
        <p:txBody>
          <a:bodyPr wrap="none" rtlCol="0">
            <a:spAutoFit/>
          </a:bodyPr>
          <a:lstStyle/>
          <a:p>
            <a:r>
              <a:rPr lang="en-US" altLang="ko-KR" dirty="0"/>
              <a:t>Products</a:t>
            </a:r>
            <a:endParaRPr lang="ko-KR" altLang="en-US" dirty="0"/>
          </a:p>
        </p:txBody>
      </p:sp>
      <p:sp>
        <p:nvSpPr>
          <p:cNvPr id="33" name="TextBox 32"/>
          <p:cNvSpPr txBox="1"/>
          <p:nvPr/>
        </p:nvSpPr>
        <p:spPr>
          <a:xfrm>
            <a:off x="6876256" y="5877272"/>
            <a:ext cx="1120820" cy="369332"/>
          </a:xfrm>
          <a:prstGeom prst="rect">
            <a:avLst/>
          </a:prstGeom>
          <a:noFill/>
        </p:spPr>
        <p:txBody>
          <a:bodyPr wrap="none" rtlCol="0">
            <a:spAutoFit/>
          </a:bodyPr>
          <a:lstStyle/>
          <a:p>
            <a:r>
              <a:rPr lang="en-US" altLang="ko-KR" dirty="0"/>
              <a:t>Revenue</a:t>
            </a:r>
            <a:endParaRPr lang="ko-KR" altLang="en-US" dirty="0"/>
          </a:p>
        </p:txBody>
      </p:sp>
      <p:sp>
        <p:nvSpPr>
          <p:cNvPr id="36" name="TextBox 35"/>
          <p:cNvSpPr txBox="1"/>
          <p:nvPr/>
        </p:nvSpPr>
        <p:spPr>
          <a:xfrm>
            <a:off x="5508104" y="2276872"/>
            <a:ext cx="1152128" cy="923330"/>
          </a:xfrm>
          <a:prstGeom prst="rect">
            <a:avLst/>
          </a:prstGeom>
          <a:noFill/>
        </p:spPr>
        <p:txBody>
          <a:bodyPr wrap="square" rtlCol="0">
            <a:spAutoFit/>
          </a:bodyPr>
          <a:lstStyle/>
          <a:p>
            <a:r>
              <a:rPr lang="en-US" altLang="ko-KR" dirty="0"/>
              <a:t>Labor &amp;</a:t>
            </a:r>
          </a:p>
          <a:p>
            <a:r>
              <a:rPr lang="en-US" altLang="ko-KR" dirty="0"/>
              <a:t>Capital</a:t>
            </a:r>
          </a:p>
          <a:p>
            <a:endParaRPr lang="ko-KR" altLang="en-US" dirty="0"/>
          </a:p>
        </p:txBody>
      </p:sp>
      <p:sp>
        <p:nvSpPr>
          <p:cNvPr id="37" name="TextBox 36"/>
          <p:cNvSpPr txBox="1"/>
          <p:nvPr/>
        </p:nvSpPr>
        <p:spPr>
          <a:xfrm>
            <a:off x="3347864" y="2348880"/>
            <a:ext cx="1800200" cy="923330"/>
          </a:xfrm>
          <a:prstGeom prst="rect">
            <a:avLst/>
          </a:prstGeom>
          <a:noFill/>
        </p:spPr>
        <p:txBody>
          <a:bodyPr wrap="square" rtlCol="0">
            <a:spAutoFit/>
          </a:bodyPr>
          <a:lstStyle/>
          <a:p>
            <a:r>
              <a:rPr lang="en-US" altLang="ko-KR" dirty="0"/>
              <a:t>working &amp;</a:t>
            </a:r>
          </a:p>
          <a:p>
            <a:r>
              <a:rPr lang="en-US" altLang="ko-KR" dirty="0"/>
              <a:t>investing</a:t>
            </a:r>
          </a:p>
          <a:p>
            <a:endParaRPr lang="ko-KR" altLang="en-US" dirty="0"/>
          </a:p>
        </p:txBody>
      </p: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60232" y="1340768"/>
            <a:ext cx="2232248" cy="646331"/>
          </a:xfrm>
          <a:prstGeom prst="rect">
            <a:avLst/>
          </a:prstGeom>
          <a:noFill/>
        </p:spPr>
        <p:txBody>
          <a:bodyPr wrap="square" rtlCol="0">
            <a:spAutoFit/>
          </a:bodyPr>
          <a:lstStyle/>
          <a:p>
            <a:r>
              <a:rPr lang="en-US" altLang="ko-KR" dirty="0"/>
              <a:t>Wages, Dividends, Interests</a:t>
            </a:r>
            <a:endParaRPr lang="ko-KR" altLang="en-US" dirty="0"/>
          </a:p>
        </p:txBody>
      </p: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11760" y="1628800"/>
            <a:ext cx="1008112" cy="646331"/>
          </a:xfrm>
          <a:prstGeom prst="rect">
            <a:avLst/>
          </a:prstGeom>
          <a:noFill/>
        </p:spPr>
        <p:txBody>
          <a:bodyPr wrap="square" rtlCol="0">
            <a:spAutoFit/>
          </a:bodyPr>
          <a:lstStyle/>
          <a:p>
            <a:r>
              <a:rPr lang="en-US" altLang="ko-KR" dirty="0"/>
              <a:t>Income</a:t>
            </a:r>
          </a:p>
          <a:p>
            <a:endParaRPr lang="ko-KR" altLang="en-US" dirty="0"/>
          </a:p>
        </p:txBody>
      </p:sp>
    </p:spTree>
    <p:extLst>
      <p:ext uri="{BB962C8B-B14F-4D97-AF65-F5344CB8AC3E}">
        <p14:creationId xmlns:p14="http://schemas.microsoft.com/office/powerpoint/2010/main" val="383562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Bottom)">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lide(fromBottom)">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Bottom)">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slide(fromBottom)">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slide(fromBottom)">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slide(fromBottom)">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slide(fromBottom)">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slide(fromBottom)">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40">
                                            <p:txEl>
                                              <p:pRg st="0" end="0"/>
                                            </p:txEl>
                                          </p:spTgt>
                                        </p:tgtEl>
                                        <p:attrNameLst>
                                          <p:attrName>style.visibility</p:attrName>
                                        </p:attrNameLst>
                                      </p:cBhvr>
                                      <p:to>
                                        <p:strVal val="visible"/>
                                      </p:to>
                                    </p:set>
                                    <p:animEffect transition="in" filter="slide(fromBottom)">
                                      <p:cBhvr>
                                        <p:cTn id="72" dur="500"/>
                                        <p:tgtEl>
                                          <p:spTgt spid="40">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lide(fromBottom)">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slide(fromBottom)">
                                      <p:cBhvr>
                                        <p:cTn id="8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P spid="36" grpId="0"/>
      <p:bldP spid="37" grpId="0"/>
      <p:bldP spid="4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When the overall volume of economy is larger, for example the United States, factor payments from abroad and factor payments to abroad are almost similar.</a:t>
            </a:r>
          </a:p>
          <a:p>
            <a:endParaRPr lang="en-US" altLang="ko-KR" sz="2800" dirty="0"/>
          </a:p>
          <a:p>
            <a:r>
              <a:rPr lang="en-US" altLang="ko-KR" sz="2800" dirty="0"/>
              <a:t>In those cases, the volume of GDP and GNP, in practice, are quite close.</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7270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To obtain gross national product (GNP), we add factor income(wages, profit, and rent) from the rest of the world and subtract payments of factor income to the rest of the world.</a:t>
            </a:r>
          </a:p>
          <a:p>
            <a:pPr marL="109728" indent="0">
              <a:buNone/>
            </a:pPr>
            <a:endParaRPr lang="en-US" altLang="ko-KR" sz="2800" dirty="0"/>
          </a:p>
          <a:p>
            <a:pPr marL="109728" indent="0">
              <a:buNone/>
            </a:pPr>
            <a:r>
              <a:rPr lang="en-US" altLang="ko-KR" sz="2800" dirty="0"/>
              <a:t>GNP = GDP + Factor Income from Abroad</a:t>
            </a:r>
          </a:p>
          <a:p>
            <a:pPr marL="109728" indent="0">
              <a:buNone/>
            </a:pPr>
            <a:r>
              <a:rPr lang="en-US" altLang="ko-KR" sz="2800" dirty="0"/>
              <a:t>                   - Factor Payments to Abroad</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2540701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35496" y="1196752"/>
            <a:ext cx="8229600" cy="4666523"/>
          </a:xfrm>
        </p:spPr>
        <p:txBody>
          <a:bodyPr>
            <a:normAutofit fontScale="92500" lnSpcReduction="10000"/>
          </a:bodyPr>
          <a:lstStyle/>
          <a:p>
            <a:pPr>
              <a:spcBef>
                <a:spcPts val="1500"/>
              </a:spcBef>
            </a:pPr>
            <a:r>
              <a:rPr lang="en-US" altLang="ko-KR" sz="2800" dirty="0"/>
              <a:t>We can consider of another definition, net national product(NNP)</a:t>
            </a:r>
          </a:p>
          <a:p>
            <a:pPr>
              <a:spcBef>
                <a:spcPts val="1500"/>
              </a:spcBef>
            </a:pPr>
            <a:r>
              <a:rPr lang="en-US" altLang="ko-KR" sz="2800" dirty="0"/>
              <a:t>Net national product (NNP) is defined by </a:t>
            </a:r>
          </a:p>
          <a:p>
            <a:pPr>
              <a:spcBef>
                <a:spcPts val="1500"/>
              </a:spcBef>
            </a:pPr>
            <a:endParaRPr lang="en-US" altLang="ko-KR" sz="2800" dirty="0"/>
          </a:p>
          <a:p>
            <a:pPr marL="109728" indent="0">
              <a:spcBef>
                <a:spcPts val="1500"/>
              </a:spcBef>
              <a:buNone/>
            </a:pPr>
            <a:r>
              <a:rPr lang="en-US" altLang="ko-KR" sz="2800" dirty="0"/>
              <a:t>    NNP = GNP − Depreciation.</a:t>
            </a:r>
          </a:p>
          <a:p>
            <a:pPr>
              <a:spcBef>
                <a:spcPts val="1500"/>
              </a:spcBef>
            </a:pPr>
            <a:endParaRPr lang="en-US" altLang="ko-KR" sz="2800" dirty="0"/>
          </a:p>
          <a:p>
            <a:pPr>
              <a:spcBef>
                <a:spcPts val="1500"/>
              </a:spcBef>
            </a:pPr>
            <a:r>
              <a:rPr lang="en-US" altLang="ko-KR" sz="2800" dirty="0"/>
              <a:t>Because the depreciation of capital is a cost of producing the output of the economy, subtracting depreciation shows the net result of economic activity.</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3450458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There is one another measurement for the total income of a nation, which we called gross national income(GNI).</a:t>
            </a:r>
          </a:p>
          <a:p>
            <a:pPr>
              <a:spcBef>
                <a:spcPts val="1500"/>
              </a:spcBef>
            </a:pPr>
            <a:r>
              <a:rPr lang="en-US" altLang="ko-KR" sz="2800" dirty="0"/>
              <a:t>National income measures how much everyone in the economy has earned.</a:t>
            </a:r>
          </a:p>
          <a:p>
            <a:pPr>
              <a:spcBef>
                <a:spcPts val="1500"/>
              </a:spcBef>
            </a:pPr>
            <a:r>
              <a:rPr lang="en-US" altLang="ko-KR" sz="2800" dirty="0"/>
              <a:t>So, Gross National Income is approximately equal to Net national product but is constructed by different data sources.</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3954832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r>
              <a:rPr lang="en-US" altLang="ko-KR" sz="2800" dirty="0"/>
              <a:t>Gross national income divide national income into six components, depending on who earns the income. </a:t>
            </a:r>
          </a:p>
          <a:p>
            <a:endParaRPr lang="en-US" altLang="ko-KR" sz="2800" dirty="0"/>
          </a:p>
          <a:p>
            <a:r>
              <a:rPr lang="en-US" altLang="ko-KR" sz="2800" dirty="0"/>
              <a:t>The six categories are followings:</a:t>
            </a:r>
          </a:p>
          <a:p>
            <a:pPr marL="109728" indent="0">
              <a:buNone/>
            </a:pPr>
            <a:r>
              <a:rPr lang="en-US" altLang="ko-KR" sz="2800" dirty="0"/>
              <a:t>   </a:t>
            </a:r>
            <a:r>
              <a:rPr lang="en-US" altLang="ko-KR" sz="2600" dirty="0"/>
              <a:t>Compensation of employees</a:t>
            </a:r>
          </a:p>
          <a:p>
            <a:pPr marL="109728" indent="0">
              <a:buNone/>
            </a:pPr>
            <a:r>
              <a:rPr lang="en-US" altLang="ko-KR" sz="2600" dirty="0"/>
              <a:t>   Proprietors’ income</a:t>
            </a:r>
          </a:p>
          <a:p>
            <a:pPr marL="109728" indent="0">
              <a:buNone/>
            </a:pPr>
            <a:r>
              <a:rPr lang="en-US" altLang="ko-KR" sz="2600" dirty="0"/>
              <a:t>   Rental income</a:t>
            </a:r>
          </a:p>
          <a:p>
            <a:pPr marL="109728" indent="0">
              <a:buNone/>
            </a:pPr>
            <a:r>
              <a:rPr lang="en-US" altLang="ko-KR" sz="2600" dirty="0"/>
              <a:t>   Corporate profits</a:t>
            </a:r>
          </a:p>
          <a:p>
            <a:pPr marL="109728" indent="0">
              <a:buNone/>
            </a:pPr>
            <a:r>
              <a:rPr lang="en-US" altLang="ko-KR" sz="2600" dirty="0"/>
              <a:t>   Net interest</a:t>
            </a:r>
          </a:p>
          <a:p>
            <a:pPr marL="109728" indent="0">
              <a:buNone/>
            </a:pPr>
            <a:r>
              <a:rPr lang="en-US" altLang="ko-KR" sz="2600" dirty="0"/>
              <a:t>   Indirect business taxes</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818699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Compensation of employees: The wages and fringe benefits earned by workers.</a:t>
            </a:r>
          </a:p>
          <a:p>
            <a:pPr>
              <a:spcBef>
                <a:spcPts val="1500"/>
              </a:spcBef>
            </a:pPr>
            <a:r>
              <a:rPr lang="en-US" altLang="ko-KR" sz="2800" dirty="0"/>
              <a:t>Proprietors’ income: The income of non-corporate businesses, such as small farms, self-ownerships and law partnerships.</a:t>
            </a:r>
          </a:p>
          <a:p>
            <a:pPr>
              <a:spcBef>
                <a:spcPts val="1500"/>
              </a:spcBef>
            </a:pPr>
            <a:r>
              <a:rPr lang="en-US" altLang="ko-KR" sz="2800" dirty="0"/>
              <a:t>Rental income: The income that landlords receive, including the imputed rent.</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1504709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a:bodyPr>
          <a:lstStyle/>
          <a:p>
            <a:pPr>
              <a:spcBef>
                <a:spcPts val="1500"/>
              </a:spcBef>
            </a:pPr>
            <a:r>
              <a:rPr lang="en-US" altLang="ko-KR" sz="2800" dirty="0"/>
              <a:t>Corporate profits: The income of corporations after payments to their workers and creditors.</a:t>
            </a:r>
          </a:p>
          <a:p>
            <a:pPr>
              <a:spcBef>
                <a:spcPts val="1500"/>
              </a:spcBef>
            </a:pPr>
            <a:r>
              <a:rPr lang="en-US" altLang="ko-KR" sz="2800" dirty="0"/>
              <a:t>Net interest: The interest domestic businesses pay minus the interest they receive, plus interest earned from foreigners.</a:t>
            </a:r>
          </a:p>
          <a:p>
            <a:pPr>
              <a:spcBef>
                <a:spcPts val="1500"/>
              </a:spcBef>
            </a:pPr>
            <a:r>
              <a:rPr lang="en-US" altLang="ko-KR" sz="2800" dirty="0"/>
              <a:t>Indirect business taxes: Certain taxes on businesses, such as sales taxes, less offsetting business subsidies. These taxes place a wedge between the price that consumers pay for a good and the price that firms receive.</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1559028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Then, by the definition and the subcategories of the gross national income, we can derive personal income.</a:t>
            </a:r>
          </a:p>
          <a:p>
            <a:endParaRPr lang="en-US" altLang="ko-KR" sz="2800" dirty="0"/>
          </a:p>
          <a:p>
            <a:r>
              <a:rPr lang="en-US" altLang="ko-KR" sz="2800" dirty="0"/>
              <a:t>Personal income is the amount of income that households and non-corporate businesses receive.</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1248605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r>
              <a:rPr lang="en-US" altLang="ko-KR" sz="2800" dirty="0"/>
              <a:t>The precise calculation is,</a:t>
            </a:r>
          </a:p>
          <a:p>
            <a:endParaRPr lang="en-US" altLang="ko-KR" sz="2800" dirty="0"/>
          </a:p>
          <a:p>
            <a:pPr marL="109728" indent="0">
              <a:buNone/>
            </a:pPr>
            <a:r>
              <a:rPr lang="en-US" altLang="ko-KR" sz="2800" dirty="0"/>
              <a:t>Personal Income = </a:t>
            </a:r>
          </a:p>
          <a:p>
            <a:pPr marL="109728" indent="0">
              <a:buNone/>
            </a:pPr>
            <a:r>
              <a:rPr lang="en-US" altLang="ko-KR" sz="2800" dirty="0"/>
              <a:t>                 Gross National Income</a:t>
            </a:r>
          </a:p>
          <a:p>
            <a:pPr marL="109728" indent="0">
              <a:buNone/>
            </a:pPr>
            <a:r>
              <a:rPr lang="en-US" altLang="ko-KR" sz="2800" dirty="0"/>
              <a:t>	        − Indirect Business Taxes</a:t>
            </a:r>
          </a:p>
          <a:p>
            <a:pPr marL="109728" indent="0">
              <a:buNone/>
            </a:pPr>
            <a:r>
              <a:rPr lang="en-US" altLang="ko-KR" sz="2800" dirty="0"/>
              <a:t>		− Corporate Profits</a:t>
            </a:r>
          </a:p>
          <a:p>
            <a:pPr marL="109728" indent="0">
              <a:buNone/>
            </a:pPr>
            <a:r>
              <a:rPr lang="en-US" altLang="ko-KR" sz="2800" dirty="0"/>
              <a:t>		− Social Insurance Contributions</a:t>
            </a:r>
          </a:p>
          <a:p>
            <a:pPr marL="109728" indent="0">
              <a:buNone/>
            </a:pPr>
            <a:r>
              <a:rPr lang="en-US" altLang="ko-KR" sz="2800" dirty="0"/>
              <a:t>		− Net Interest</a:t>
            </a:r>
          </a:p>
          <a:p>
            <a:pPr marL="109728" indent="0">
              <a:buNone/>
            </a:pPr>
            <a:r>
              <a:rPr lang="en-US" altLang="ko-KR" sz="2800" dirty="0"/>
              <a:t>		+ Dividends</a:t>
            </a:r>
          </a:p>
          <a:p>
            <a:pPr marL="109728" indent="0">
              <a:buNone/>
            </a:pPr>
            <a:r>
              <a:rPr lang="en-US" altLang="ko-KR" sz="2800" dirty="0"/>
              <a:t>		+ Government Transfers to Individuals</a:t>
            </a:r>
          </a:p>
          <a:p>
            <a:pPr marL="109728" indent="0">
              <a:buNone/>
            </a:pPr>
            <a:r>
              <a:rPr lang="en-US" altLang="ko-KR" sz="2800" dirty="0"/>
              <a:t>		+ Personal Interest Income.</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756116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lnSpcReduction="10000"/>
          </a:bodyPr>
          <a:lstStyle/>
          <a:p>
            <a:pPr>
              <a:spcBef>
                <a:spcPts val="1500"/>
              </a:spcBef>
            </a:pPr>
            <a:r>
              <a:rPr lang="en-US" altLang="ko-KR" sz="2800" dirty="0"/>
              <a:t>Finally, we can obtain disposable income.</a:t>
            </a:r>
          </a:p>
          <a:p>
            <a:pPr>
              <a:spcBef>
                <a:spcPts val="1500"/>
              </a:spcBef>
            </a:pPr>
            <a:r>
              <a:rPr lang="en-US" altLang="ko-KR" sz="2800" dirty="0"/>
              <a:t>It can be derived by subtracting personal tax payments and certain non-tax payments to the government (such as parking tickets). </a:t>
            </a:r>
          </a:p>
          <a:p>
            <a:pPr marL="109728" indent="0">
              <a:spcBef>
                <a:spcPts val="1500"/>
              </a:spcBef>
              <a:buNone/>
            </a:pPr>
            <a:r>
              <a:rPr lang="en-US" altLang="ko-KR" sz="2100" dirty="0"/>
              <a:t>      Disposable Personal Income</a:t>
            </a:r>
          </a:p>
          <a:p>
            <a:pPr marL="109728" indent="0">
              <a:spcBef>
                <a:spcPts val="1500"/>
              </a:spcBef>
              <a:buNone/>
            </a:pPr>
            <a:r>
              <a:rPr lang="en-US" altLang="ko-KR" sz="2100" dirty="0"/>
              <a:t>   = Personal Income − Personal Tax and  Non-tax Payments.</a:t>
            </a:r>
          </a:p>
          <a:p>
            <a:pPr marL="109728" indent="0">
              <a:spcBef>
                <a:spcPts val="1500"/>
              </a:spcBef>
              <a:buNone/>
            </a:pPr>
            <a:endParaRPr lang="en-US" altLang="ko-KR" sz="2100" dirty="0"/>
          </a:p>
          <a:p>
            <a:pPr>
              <a:spcBef>
                <a:spcPts val="1500"/>
              </a:spcBef>
            </a:pPr>
            <a:r>
              <a:rPr lang="en-US" altLang="ko-KR" sz="2400" dirty="0"/>
              <a:t>Many economists are interested in disposable personal income, because it is the amount households have available to spend after satisfying their tax obligations to the government.</a:t>
            </a:r>
          </a:p>
          <a:p>
            <a:pPr marL="109728" indent="0">
              <a:buNone/>
            </a:pPr>
            <a:endParaRPr lang="en-US" altLang="ko-KR" sz="2100" dirty="0"/>
          </a:p>
          <a:p>
            <a:endParaRPr lang="en-US" altLang="ko-KR" sz="2800" dirty="0"/>
          </a:p>
          <a:p>
            <a:pPr marL="109728" indent="0">
              <a:buNone/>
            </a:pPr>
            <a:endParaRPr lang="en-US" altLang="ko-KR" sz="2800" dirty="0"/>
          </a:p>
          <a:p>
            <a:pPr>
              <a:spcBef>
                <a:spcPts val="1500"/>
              </a:spcBef>
            </a:pPr>
            <a:endParaRPr lang="en-US" altLang="ko-KR" sz="2800" dirty="0"/>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6. Other measurements</a:t>
            </a:r>
            <a:endParaRPr lang="ko-KR" altLang="en-US" sz="3600" dirty="0">
              <a:latin typeface="Arial Black" pitchFamily="34" charset="0"/>
            </a:endParaRPr>
          </a:p>
        </p:txBody>
      </p:sp>
    </p:spTree>
    <p:extLst>
      <p:ext uri="{BB962C8B-B14F-4D97-AF65-F5344CB8AC3E}">
        <p14:creationId xmlns:p14="http://schemas.microsoft.com/office/powerpoint/2010/main" val="290819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1. Introduction</a:t>
            </a:r>
            <a:endParaRPr lang="ko-KR" altLang="en-US" sz="3600" dirty="0">
              <a:latin typeface="Arial Black" pitchFamily="34" charset="0"/>
            </a:endParaRPr>
          </a:p>
        </p:txBody>
      </p:sp>
      <p:sp>
        <p:nvSpPr>
          <p:cNvPr id="4" name="모서리가 둥근 직사각형 3"/>
          <p:cNvSpPr/>
          <p:nvPr/>
        </p:nvSpPr>
        <p:spPr>
          <a:xfrm>
            <a:off x="827584" y="2636912"/>
            <a:ext cx="230425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Household Sector</a:t>
            </a:r>
            <a:endParaRPr lang="ko-KR" altLang="en-US" dirty="0"/>
          </a:p>
        </p:txBody>
      </p:sp>
      <p:sp>
        <p:nvSpPr>
          <p:cNvPr id="5" name="모서리가 둥근 직사각형 4"/>
          <p:cNvSpPr/>
          <p:nvPr/>
        </p:nvSpPr>
        <p:spPr>
          <a:xfrm>
            <a:off x="6300192" y="2636912"/>
            <a:ext cx="2160240" cy="273630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Business Sector</a:t>
            </a:r>
            <a:endParaRPr lang="ko-KR" altLang="en-US" dirty="0"/>
          </a:p>
        </p:txBody>
      </p:sp>
      <p:cxnSp>
        <p:nvCxnSpPr>
          <p:cNvPr id="7" name="직선 화살표 연결선 6"/>
          <p:cNvCxnSpPr/>
          <p:nvPr/>
        </p:nvCxnSpPr>
        <p:spPr>
          <a:xfrm flipV="1">
            <a:off x="3131840" y="2060848"/>
            <a:ext cx="864096"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5940152" y="1988840"/>
            <a:ext cx="864096" cy="50405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6012160" y="5445224"/>
            <a:ext cx="1080120" cy="64807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3563888" y="1052736"/>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Labor Market &amp; Capital Market</a:t>
            </a:r>
            <a:endParaRPr lang="ko-KR" altLang="en-US" dirty="0">
              <a:solidFill>
                <a:schemeClr val="tx1"/>
              </a:solidFill>
            </a:endParaRPr>
          </a:p>
        </p:txBody>
      </p:sp>
      <p:sp>
        <p:nvSpPr>
          <p:cNvPr id="20" name="타원 19"/>
          <p:cNvSpPr/>
          <p:nvPr/>
        </p:nvSpPr>
        <p:spPr>
          <a:xfrm>
            <a:off x="3347864" y="5517232"/>
            <a:ext cx="2592288" cy="108012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Goods and Services Market</a:t>
            </a:r>
            <a:endParaRPr lang="ko-KR" altLang="en-US" dirty="0">
              <a:solidFill>
                <a:schemeClr val="tx1"/>
              </a:solidFill>
            </a:endParaRPr>
          </a:p>
        </p:txBody>
      </p:sp>
      <p:cxnSp>
        <p:nvCxnSpPr>
          <p:cNvPr id="23" name="직선 화살표 연결선 22"/>
          <p:cNvCxnSpPr/>
          <p:nvPr/>
        </p:nvCxnSpPr>
        <p:spPr>
          <a:xfrm flipH="1" flipV="1">
            <a:off x="2051720" y="5517232"/>
            <a:ext cx="1152128" cy="43204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1835696" y="5661248"/>
            <a:ext cx="1296144"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flipV="1">
            <a:off x="6156176" y="5517232"/>
            <a:ext cx="1152128" cy="720080"/>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6084168" y="1844824"/>
            <a:ext cx="1152128" cy="576064"/>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flipH="1">
            <a:off x="2699792" y="1916832"/>
            <a:ext cx="1008112" cy="504056"/>
          </a:xfrm>
          <a:prstGeom prst="straightConnector1">
            <a:avLst/>
          </a:prstGeom>
          <a:ln w="635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96FEBD65-5586-425C-A7BB-0F81139A8E1F}"/>
              </a:ext>
            </a:extLst>
          </p:cNvPr>
          <p:cNvSpPr/>
          <p:nvPr/>
        </p:nvSpPr>
        <p:spPr>
          <a:xfrm>
            <a:off x="5538936" y="1506837"/>
            <a:ext cx="3394720" cy="477868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072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lide(fromBottom)">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lide(fromBottom)">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Bottom)">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slide(fromBottom)">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slide(fromBottom)">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We’ll discuss about several issues related to the GDP.</a:t>
            </a:r>
          </a:p>
          <a:p>
            <a:pPr>
              <a:spcBef>
                <a:spcPts val="1500"/>
              </a:spcBef>
            </a:pPr>
            <a:endParaRPr lang="en-US" altLang="ko-KR" sz="2800" dirty="0"/>
          </a:p>
          <a:p>
            <a:pPr>
              <a:spcBef>
                <a:spcPts val="1500"/>
              </a:spcBef>
              <a:buFontTx/>
              <a:buChar char="-"/>
            </a:pPr>
            <a:r>
              <a:rPr lang="en-US" altLang="ko-KR" sz="2800" dirty="0"/>
              <a:t>Nominal GDP &amp; Real GDP</a:t>
            </a:r>
          </a:p>
          <a:p>
            <a:pPr>
              <a:spcBef>
                <a:spcPts val="1500"/>
              </a:spcBef>
              <a:buNone/>
            </a:pPr>
            <a:r>
              <a:rPr lang="en-US" altLang="ko-KR" sz="2800" dirty="0"/>
              <a:t>- Seasonal Adjustments</a:t>
            </a:r>
          </a:p>
          <a:p>
            <a:pPr>
              <a:spcBef>
                <a:spcPts val="1500"/>
              </a:spcBef>
              <a:buNone/>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with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a:bodyPr>
          <a:lstStyle/>
          <a:p>
            <a:pPr>
              <a:spcBef>
                <a:spcPts val="1500"/>
              </a:spcBef>
            </a:pPr>
            <a:r>
              <a:rPr lang="en-US" altLang="ko-KR" sz="2800" dirty="0"/>
              <a:t>In the previous slides, we learned that GDP is derived from market prices.</a:t>
            </a:r>
          </a:p>
          <a:p>
            <a:r>
              <a:rPr lang="en-US" altLang="ko-KR" sz="2800" dirty="0"/>
              <a:t>But we have to think about the market prices depend on the overall price level of the economy.</a:t>
            </a:r>
          </a:p>
          <a:p>
            <a:r>
              <a:rPr lang="en-US" altLang="ko-KR" sz="2800" dirty="0"/>
              <a:t>Think about the value of a bowl of </a:t>
            </a:r>
            <a:r>
              <a:rPr lang="en-US" altLang="ko-KR" sz="2800" dirty="0" err="1"/>
              <a:t>Jajang</a:t>
            </a:r>
            <a:r>
              <a:rPr lang="en-US" altLang="ko-KR" sz="2800" dirty="0"/>
              <a:t> noodle.</a:t>
            </a:r>
          </a:p>
          <a:p>
            <a:r>
              <a:rPr lang="en-US" altLang="ko-KR" sz="2800" dirty="0"/>
              <a:t>In the 1970s, a bowl of </a:t>
            </a:r>
            <a:r>
              <a:rPr lang="en-US" altLang="ko-KR" sz="2800" dirty="0" err="1"/>
              <a:t>jajang</a:t>
            </a:r>
            <a:r>
              <a:rPr lang="en-US" altLang="ko-KR" sz="2800" dirty="0"/>
              <a:t> noodle was only about 50 won. But Now, almost 5000 won.</a:t>
            </a:r>
          </a:p>
          <a:p>
            <a:r>
              <a:rPr lang="en-US" altLang="ko-KR" sz="2800" dirty="0"/>
              <a:t>It’s not meaning of the rising value of </a:t>
            </a:r>
            <a:r>
              <a:rPr lang="en-US" altLang="ko-KR" sz="2800" dirty="0" err="1"/>
              <a:t>jajang</a:t>
            </a:r>
            <a:r>
              <a:rPr lang="en-US" altLang="ko-KR" sz="2800" dirty="0"/>
              <a:t> noodle.</a:t>
            </a:r>
          </a:p>
          <a:p>
            <a:endParaRPr lang="en-US" altLang="ko-KR" sz="2800" dirty="0"/>
          </a:p>
          <a:p>
            <a:endParaRPr lang="en-US" altLang="ko-KR" sz="2800" dirty="0"/>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968551"/>
          </a:xfrm>
        </p:spPr>
        <p:txBody>
          <a:bodyPr>
            <a:normAutofit/>
          </a:bodyPr>
          <a:lstStyle/>
          <a:p>
            <a:pPr>
              <a:spcBef>
                <a:spcPts val="1500"/>
              </a:spcBef>
            </a:pPr>
            <a:r>
              <a:rPr lang="en-US" altLang="ko-KR" sz="2800" dirty="0"/>
              <a:t>To adjust this distortion, we distinguish the nominal GDP and the real GDP.</a:t>
            </a:r>
          </a:p>
          <a:p>
            <a:pPr>
              <a:spcBef>
                <a:spcPts val="1500"/>
              </a:spcBef>
            </a:pPr>
            <a:endParaRPr lang="en-US" altLang="ko-KR" sz="2800" dirty="0"/>
          </a:p>
          <a:p>
            <a:pPr>
              <a:spcBef>
                <a:spcPts val="1500"/>
              </a:spcBef>
            </a:pPr>
            <a:endParaRPr lang="en-US" altLang="ko-KR" sz="2800" dirty="0"/>
          </a:p>
          <a:p>
            <a:pPr>
              <a:spcBef>
                <a:spcPts val="1500"/>
              </a:spcBef>
            </a:pPr>
            <a:r>
              <a:rPr lang="en-US" altLang="ko-KR" sz="2800" dirty="0"/>
              <a:t>Nominal GDP is the current market value of all final goods and services.</a:t>
            </a:r>
          </a:p>
          <a:p>
            <a:pPr>
              <a:spcBef>
                <a:spcPts val="1500"/>
              </a:spcBef>
            </a:pPr>
            <a:r>
              <a:rPr lang="en-US" altLang="ko-KR" sz="2800" dirty="0"/>
              <a:t>Real GDP is the market value of all goods and services, which is measured in the overall price level of the baseline year.</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
        <p:nvSpPr>
          <p:cNvPr id="4" name="내용 개체 틀 1"/>
          <p:cNvSpPr txBox="1">
            <a:spLocks/>
          </p:cNvSpPr>
          <p:nvPr/>
        </p:nvSpPr>
        <p:spPr>
          <a:xfrm>
            <a:off x="611560" y="2348880"/>
            <a:ext cx="7546032" cy="1440160"/>
          </a:xfrm>
          <a:prstGeom prst="rect">
            <a:avLst/>
          </a:prstGeom>
        </p:spPr>
        <p:txBody>
          <a:bodyPr vert="horz">
            <a:normAutofit/>
          </a:bodyPr>
          <a:lstStyle/>
          <a:p>
            <a:pPr marL="365760" lvl="0" indent="-256032">
              <a:spcBef>
                <a:spcPts val="1500"/>
              </a:spcBef>
              <a:buClr>
                <a:schemeClr val="accent1"/>
              </a:buClr>
              <a:buSzPct val="68000"/>
            </a:pPr>
            <a:r>
              <a:rPr lang="en-US" altLang="ko-KR" sz="2500" dirty="0"/>
              <a:t> - Nominal GDP</a:t>
            </a:r>
          </a:p>
          <a:p>
            <a:pPr marL="365760" lvl="0" indent="-256032">
              <a:spcBef>
                <a:spcPts val="1500"/>
              </a:spcBef>
              <a:buClr>
                <a:schemeClr val="accent1"/>
              </a:buClr>
              <a:buSzPct val="68000"/>
            </a:pPr>
            <a:r>
              <a:rPr lang="en-US" altLang="ko-KR" sz="2500" dirty="0"/>
              <a:t> - Real GDP</a:t>
            </a:r>
            <a:endParaRPr kumimoji="0" lang="en-US" altLang="ko-KR"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down)">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968551"/>
          </a:xfrm>
        </p:spPr>
        <p:txBody>
          <a:bodyPr>
            <a:normAutofit/>
          </a:bodyPr>
          <a:lstStyle/>
          <a:p>
            <a:r>
              <a:rPr lang="en-US" altLang="ko-KR" sz="2800" dirty="0"/>
              <a:t>Real GDP can be easily derived from the nominal GDP by using the GDP deflator.</a:t>
            </a:r>
          </a:p>
          <a:p>
            <a:endParaRPr lang="en-US" altLang="ko-KR" sz="2800" dirty="0"/>
          </a:p>
          <a:p>
            <a:r>
              <a:rPr lang="en-US" altLang="ko-KR" sz="2800" dirty="0"/>
              <a:t>GDP deflator is a price index measuring the average prices of all goods and services included in the economy. </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92500"/>
          </a:bodyPr>
          <a:lstStyle/>
          <a:p>
            <a:pPr>
              <a:spcBef>
                <a:spcPts val="1500"/>
              </a:spcBef>
            </a:pPr>
            <a:r>
              <a:rPr lang="en-US" altLang="ko-KR" sz="2800" dirty="0"/>
              <a:t>Suppose the price of the </a:t>
            </a:r>
            <a:r>
              <a:rPr lang="en-US" altLang="ko-KR" sz="2800" dirty="0" err="1"/>
              <a:t>Jajang</a:t>
            </a:r>
            <a:r>
              <a:rPr lang="en-US" altLang="ko-KR" sz="2800" dirty="0"/>
              <a:t> noodle was 50 won in 1970, and 5000 won in 2017.</a:t>
            </a:r>
          </a:p>
          <a:p>
            <a:pPr>
              <a:spcBef>
                <a:spcPts val="1500"/>
              </a:spcBef>
            </a:pPr>
            <a:r>
              <a:rPr lang="en-US" altLang="ko-KR" sz="2800" dirty="0"/>
              <a:t>And, in 1970, only 1 bowl of the </a:t>
            </a:r>
            <a:r>
              <a:rPr lang="en-US" altLang="ko-KR" sz="2800" dirty="0" err="1"/>
              <a:t>Jajang</a:t>
            </a:r>
            <a:r>
              <a:rPr lang="en-US" altLang="ko-KR" sz="2800" dirty="0"/>
              <a:t> noodle was produced in the economy.</a:t>
            </a:r>
          </a:p>
          <a:p>
            <a:pPr>
              <a:spcBef>
                <a:spcPts val="1500"/>
              </a:spcBef>
            </a:pPr>
            <a:r>
              <a:rPr lang="en-US" altLang="ko-KR" sz="2800" dirty="0"/>
              <a:t>And, in 2017, 10 bowls of the </a:t>
            </a:r>
            <a:r>
              <a:rPr lang="en-US" altLang="ko-KR" sz="2800" dirty="0" err="1"/>
              <a:t>Jajang</a:t>
            </a:r>
            <a:r>
              <a:rPr lang="en-US" altLang="ko-KR" sz="2800" dirty="0"/>
              <a:t> noodle was produced.</a:t>
            </a:r>
          </a:p>
          <a:p>
            <a:endParaRPr lang="en-US" altLang="ko-KR" sz="2800" dirty="0"/>
          </a:p>
          <a:p>
            <a:r>
              <a:rPr lang="en-US" altLang="ko-KR" sz="2800" dirty="0"/>
              <a:t>If the noodle itself is same, how can we transfer the value of produced the </a:t>
            </a:r>
            <a:r>
              <a:rPr lang="en-US" altLang="ko-KR" sz="2800" dirty="0" err="1"/>
              <a:t>Jajang</a:t>
            </a:r>
            <a:r>
              <a:rPr lang="en-US" altLang="ko-KR" sz="2800" dirty="0"/>
              <a:t> noodles in 2017 into the market value in 1970? </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lnSpcReduction="10000"/>
          </a:bodyPr>
          <a:lstStyle/>
          <a:p>
            <a:r>
              <a:rPr lang="en-US" altLang="ko-KR" sz="2800" dirty="0"/>
              <a:t>It’s simple.</a:t>
            </a:r>
          </a:p>
          <a:p>
            <a:endParaRPr lang="en-US" altLang="ko-KR" sz="2800" dirty="0"/>
          </a:p>
          <a:p>
            <a:r>
              <a:rPr lang="en-US" altLang="ko-KR" sz="2800" dirty="0"/>
              <a:t>First, we have to divide the value of the </a:t>
            </a:r>
            <a:r>
              <a:rPr lang="en-US" altLang="ko-KR" sz="2800" dirty="0" err="1"/>
              <a:t>Jajang</a:t>
            </a:r>
            <a:r>
              <a:rPr lang="en-US" altLang="ko-KR" sz="2800" dirty="0"/>
              <a:t> noodles produced in 2017 by the price in 2017, and multiplying by the price in 1970.</a:t>
            </a:r>
          </a:p>
          <a:p>
            <a:endParaRPr lang="en-US" altLang="ko-KR" sz="2800" dirty="0"/>
          </a:p>
          <a:p>
            <a:r>
              <a:rPr lang="en-US" altLang="ko-KR" sz="2800" dirty="0"/>
              <a:t>We can easily derive the value of 10 bowls of </a:t>
            </a:r>
            <a:r>
              <a:rPr lang="en-US" altLang="ko-KR" sz="2800" dirty="0" err="1"/>
              <a:t>jajang</a:t>
            </a:r>
            <a:r>
              <a:rPr lang="en-US" altLang="ko-KR" sz="2800" dirty="0"/>
              <a:t> noodles produced in 2017 is the same with 500 won of the market value in 1970.</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r>
              <a:rPr lang="en-US" altLang="ko-KR" sz="2800" dirty="0"/>
              <a:t>We can apply exactly same logic on derivation of the real GDP.</a:t>
            </a:r>
          </a:p>
          <a:p>
            <a:endParaRPr lang="en-US" altLang="ko-KR" sz="2800" dirty="0"/>
          </a:p>
          <a:p>
            <a:r>
              <a:rPr lang="en-US" altLang="ko-KR" sz="2800" dirty="0"/>
              <a:t>Since the GDP deflator means that the overall price level in each year,</a:t>
            </a:r>
          </a:p>
          <a:p>
            <a:endParaRPr lang="en-US" altLang="ko-KR" sz="2800" dirty="0"/>
          </a:p>
          <a:p>
            <a:r>
              <a:rPr lang="en-US" altLang="ko-KR" sz="2800" dirty="0"/>
              <a:t>We can calculate the real GDP on the basis of X year as following.</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Real GDP</a:t>
            </a:r>
            <a:endParaRPr lang="ko-KR" altLang="en-US" sz="3600" dirty="0">
              <a:latin typeface="Arial Black"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The time-series of quarterly measured GDP has regular seasonality.</a:t>
            </a:r>
          </a:p>
          <a:p>
            <a:pPr>
              <a:spcBef>
                <a:spcPts val="1500"/>
              </a:spcBef>
            </a:pPr>
            <a:r>
              <a:rPr lang="en-US" altLang="ko-KR" sz="2800" dirty="0"/>
              <a:t>The regular pattern from seasonal changes are substantial. </a:t>
            </a:r>
          </a:p>
          <a:p>
            <a:pPr>
              <a:spcBef>
                <a:spcPts val="1500"/>
              </a:spcBef>
            </a:pPr>
            <a:r>
              <a:rPr lang="en-US" altLang="ko-KR" sz="2800" dirty="0"/>
              <a:t>It is not surprising that real GDP follows a seasonal cycle. </a:t>
            </a:r>
          </a:p>
          <a:p>
            <a:pPr>
              <a:spcBef>
                <a:spcPts val="1500"/>
              </a:spcBef>
            </a:pPr>
            <a:r>
              <a:rPr lang="en-US" altLang="ko-KR" sz="2800" dirty="0"/>
              <a:t>Some of those patterns come from our ability to produce, some of those are from our taste.</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Seasonality</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For example, agricultural products strongly have their seasonality as a law of nature.</a:t>
            </a:r>
          </a:p>
          <a:p>
            <a:pPr>
              <a:spcBef>
                <a:spcPts val="1500"/>
              </a:spcBef>
            </a:pPr>
            <a:r>
              <a:rPr lang="en-US" altLang="ko-KR" sz="2800" dirty="0"/>
              <a:t>Construction industry also has seasonality. Because building homes is more difficult during the cold weather of winter than during other seasons. </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Seasonality</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lnSpcReduction="10000"/>
          </a:bodyPr>
          <a:lstStyle/>
          <a:p>
            <a:pPr>
              <a:spcBef>
                <a:spcPts val="1500"/>
              </a:spcBef>
            </a:pPr>
            <a:r>
              <a:rPr lang="en-US" altLang="ko-KR" sz="2800" dirty="0"/>
              <a:t>And, we usually consume more gas in winter because most of people, in Korea, use the boiler to heat their home.</a:t>
            </a:r>
          </a:p>
          <a:p>
            <a:pPr>
              <a:spcBef>
                <a:spcPts val="1500"/>
              </a:spcBef>
            </a:pPr>
            <a:r>
              <a:rPr lang="en-US" altLang="ko-KR" sz="2800" dirty="0"/>
              <a:t> Instead, we usually consumer more electricity in summer because we use the air conditioner more in summer.</a:t>
            </a:r>
          </a:p>
          <a:p>
            <a:pPr>
              <a:spcBef>
                <a:spcPts val="1500"/>
              </a:spcBef>
            </a:pPr>
            <a:r>
              <a:rPr lang="en-US" altLang="ko-KR" sz="2800" dirty="0"/>
              <a:t>Since the costs of producing gas and electricity are different, this pattern also cause some seasonal effect in measuring GDP.</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Seasonality</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2. Production factors</a:t>
            </a:r>
            <a:endParaRPr lang="ko-KR" altLang="en-US" sz="3600" dirty="0">
              <a:latin typeface="Arial Black" pitchFamily="34" charset="0"/>
            </a:endParaRPr>
          </a:p>
        </p:txBody>
      </p:sp>
      <p:pic>
        <p:nvPicPr>
          <p:cNvPr id="9" name="그래픽 8" descr="남자">
            <a:extLst>
              <a:ext uri="{FF2B5EF4-FFF2-40B4-BE49-F238E27FC236}">
                <a16:creationId xmlns:a16="http://schemas.microsoft.com/office/drawing/2014/main" id="{BA487F0E-208F-49F5-875B-701E96C7B0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1800" y="1916832"/>
            <a:ext cx="3384376" cy="3888432"/>
          </a:xfrm>
          <a:prstGeom prst="rect">
            <a:avLst/>
          </a:prstGeom>
        </p:spPr>
      </p:pic>
      <p:cxnSp>
        <p:nvCxnSpPr>
          <p:cNvPr id="11" name="직선 연결선 10">
            <a:extLst>
              <a:ext uri="{FF2B5EF4-FFF2-40B4-BE49-F238E27FC236}">
                <a16:creationId xmlns:a16="http://schemas.microsoft.com/office/drawing/2014/main" id="{C63A7E2C-5A3D-44FD-8A47-49A1DCADD0FE}"/>
              </a:ext>
            </a:extLst>
          </p:cNvPr>
          <p:cNvCxnSpPr>
            <a:cxnSpLocks/>
          </p:cNvCxnSpPr>
          <p:nvPr/>
        </p:nvCxnSpPr>
        <p:spPr>
          <a:xfrm>
            <a:off x="4463988" y="1182762"/>
            <a:ext cx="0" cy="54006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5BFDEF-2A4F-4F6D-AD4E-5D0C0A25F7DD}"/>
              </a:ext>
            </a:extLst>
          </p:cNvPr>
          <p:cNvSpPr txBox="1"/>
          <p:nvPr/>
        </p:nvSpPr>
        <p:spPr>
          <a:xfrm>
            <a:off x="782147" y="2132856"/>
            <a:ext cx="1178528" cy="369332"/>
          </a:xfrm>
          <a:prstGeom prst="rect">
            <a:avLst/>
          </a:prstGeom>
          <a:noFill/>
        </p:spPr>
        <p:txBody>
          <a:bodyPr wrap="none" rtlCol="0">
            <a:spAutoFit/>
          </a:bodyPr>
          <a:lstStyle/>
          <a:p>
            <a:r>
              <a:rPr lang="en-US" altLang="ko-KR" dirty="0"/>
              <a:t>Producer</a:t>
            </a:r>
            <a:endParaRPr lang="ko-KR" altLang="en-US" dirty="0"/>
          </a:p>
        </p:txBody>
      </p:sp>
      <p:sp>
        <p:nvSpPr>
          <p:cNvPr id="15" name="TextBox 14">
            <a:extLst>
              <a:ext uri="{FF2B5EF4-FFF2-40B4-BE49-F238E27FC236}">
                <a16:creationId xmlns:a16="http://schemas.microsoft.com/office/drawing/2014/main" id="{C9320CEA-4E92-48EC-B650-5D39C168A6A8}"/>
              </a:ext>
            </a:extLst>
          </p:cNvPr>
          <p:cNvSpPr txBox="1"/>
          <p:nvPr/>
        </p:nvSpPr>
        <p:spPr>
          <a:xfrm>
            <a:off x="7144773" y="2132856"/>
            <a:ext cx="1326004" cy="369332"/>
          </a:xfrm>
          <a:prstGeom prst="rect">
            <a:avLst/>
          </a:prstGeom>
          <a:noFill/>
        </p:spPr>
        <p:txBody>
          <a:bodyPr wrap="none" rtlCol="0">
            <a:spAutoFit/>
          </a:bodyPr>
          <a:lstStyle/>
          <a:p>
            <a:r>
              <a:rPr lang="en-US" altLang="ko-KR" dirty="0"/>
              <a:t>Consumer</a:t>
            </a:r>
            <a:endParaRPr lang="ko-KR" altLang="en-US" dirty="0"/>
          </a:p>
        </p:txBody>
      </p:sp>
      <p:sp>
        <p:nvSpPr>
          <p:cNvPr id="7" name="TextBox 6">
            <a:extLst>
              <a:ext uri="{FF2B5EF4-FFF2-40B4-BE49-F238E27FC236}">
                <a16:creationId xmlns:a16="http://schemas.microsoft.com/office/drawing/2014/main" id="{242571C9-AD7E-4E37-B350-99373A9EAC31}"/>
              </a:ext>
            </a:extLst>
          </p:cNvPr>
          <p:cNvSpPr txBox="1"/>
          <p:nvPr/>
        </p:nvSpPr>
        <p:spPr>
          <a:xfrm>
            <a:off x="407845" y="2991351"/>
            <a:ext cx="2433680" cy="923330"/>
          </a:xfrm>
          <a:prstGeom prst="rect">
            <a:avLst/>
          </a:prstGeom>
          <a:noFill/>
        </p:spPr>
        <p:txBody>
          <a:bodyPr wrap="none" rtlCol="0">
            <a:spAutoFit/>
          </a:bodyPr>
          <a:lstStyle/>
          <a:p>
            <a:pPr marL="285750" indent="-285750">
              <a:buFont typeface="Arial" panose="020B0604020202020204" pitchFamily="34" charset="0"/>
              <a:buChar char="•"/>
            </a:pPr>
            <a:r>
              <a:rPr lang="en-US" altLang="ko-KR" dirty="0"/>
              <a:t>Worker - Labor</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Investor - Capital</a:t>
            </a:r>
            <a:endParaRPr lang="ko-KR" altLang="en-US" dirty="0"/>
          </a:p>
        </p:txBody>
      </p:sp>
    </p:spTree>
    <p:extLst>
      <p:ext uri="{BB962C8B-B14F-4D97-AF65-F5344CB8AC3E}">
        <p14:creationId xmlns:p14="http://schemas.microsoft.com/office/powerpoint/2010/main" val="1123545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fontScale="77500" lnSpcReduction="20000"/>
          </a:bodyPr>
          <a:lstStyle/>
          <a:p>
            <a:r>
              <a:rPr lang="en-US" altLang="ko-KR" sz="2800" dirty="0"/>
              <a:t>Economists often want to eliminate the portion of fluctuations due to regular seasonal changes. </a:t>
            </a:r>
          </a:p>
          <a:p>
            <a:endParaRPr lang="en-US" altLang="ko-KR" sz="2800" dirty="0"/>
          </a:p>
          <a:p>
            <a:r>
              <a:rPr lang="en-US" altLang="ko-KR" sz="2800" dirty="0"/>
              <a:t>So, some statistics office provide their macroeconomic data, especially GDP, in the form of seasonal adjusted.</a:t>
            </a:r>
          </a:p>
          <a:p>
            <a:endParaRPr lang="en-US" altLang="ko-KR" sz="2800" dirty="0"/>
          </a:p>
          <a:p>
            <a:r>
              <a:rPr lang="en-US" altLang="ko-KR" sz="2800" dirty="0"/>
              <a:t>This means that the data have been adjusted to remove the regular seasonal fluctuations. </a:t>
            </a:r>
          </a:p>
          <a:p>
            <a:endParaRPr lang="en-US" altLang="ko-KR" sz="2800" dirty="0"/>
          </a:p>
          <a:p>
            <a:r>
              <a:rPr lang="en-US" altLang="ko-KR" sz="2800" dirty="0"/>
              <a:t>But I don’t want to discuss about the precise statistical procedures here. </a:t>
            </a:r>
          </a:p>
          <a:p>
            <a:endParaRPr lang="en-US" altLang="ko-KR" sz="2800" dirty="0"/>
          </a:p>
          <a:p>
            <a:r>
              <a:rPr lang="en-US" altLang="ko-KR" sz="2800" dirty="0"/>
              <a:t>Important thing is we have to take care of the existence of seasonality in macroeconomic data, GDP.</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7. Several issues – Seasonality</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We can apply GDP to find out various things.</a:t>
            </a:r>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a:t>
            </a:r>
            <a:endParaRPr lang="ko-KR" altLang="en-US" sz="3600" dirty="0">
              <a:latin typeface="Arial Black" pitchFamily="34" charset="0"/>
            </a:endParaRPr>
          </a:p>
        </p:txBody>
      </p:sp>
      <p:sp>
        <p:nvSpPr>
          <p:cNvPr id="4" name="내용 개체 틀 1"/>
          <p:cNvSpPr txBox="1">
            <a:spLocks/>
          </p:cNvSpPr>
          <p:nvPr/>
        </p:nvSpPr>
        <p:spPr>
          <a:xfrm>
            <a:off x="611560" y="2348880"/>
            <a:ext cx="7546032" cy="2520280"/>
          </a:xfrm>
          <a:prstGeom prst="rect">
            <a:avLst/>
          </a:prstGeom>
        </p:spPr>
        <p:txBody>
          <a:bodyPr vert="horz">
            <a:normAutofit/>
          </a:bodyPr>
          <a:lstStyle/>
          <a:p>
            <a:pPr marL="365760" lvl="0" indent="-256032">
              <a:spcBef>
                <a:spcPts val="1500"/>
              </a:spcBef>
              <a:buClr>
                <a:schemeClr val="accent1"/>
              </a:buClr>
              <a:buSzPct val="68000"/>
            </a:pPr>
            <a:r>
              <a:rPr lang="en-US" altLang="ko-KR" sz="2500" dirty="0"/>
              <a:t> - Tracking GDP in time-series</a:t>
            </a:r>
          </a:p>
          <a:p>
            <a:pPr marL="365760" lvl="0" indent="-256032">
              <a:spcBef>
                <a:spcPts val="1500"/>
              </a:spcBef>
              <a:buClr>
                <a:schemeClr val="accent1"/>
              </a:buClr>
              <a:buSzPct val="68000"/>
            </a:pPr>
            <a:r>
              <a:rPr lang="en-US" altLang="ko-KR" sz="2500" dirty="0"/>
              <a:t> - Cross-sectional comparison</a:t>
            </a:r>
          </a:p>
          <a:p>
            <a:pPr marL="365760" lvl="0" indent="-256032">
              <a:spcBef>
                <a:spcPts val="1500"/>
              </a:spcBef>
              <a:buClr>
                <a:schemeClr val="accent1"/>
              </a:buClr>
              <a:buSzPct val="68000"/>
            </a:pPr>
            <a:r>
              <a:rPr kumimoji="0" lang="en-US" altLang="ko-KR" sz="2500" b="0" i="0" u="none" strike="noStrike" kern="1200" cap="none" spc="0" normalizeH="0" baseline="0" noProof="0" dirty="0">
                <a:ln>
                  <a:noFill/>
                </a:ln>
                <a:solidFill>
                  <a:schemeClr val="tx1"/>
                </a:solidFill>
                <a:effectLst/>
                <a:uLnTx/>
                <a:uFillTx/>
                <a:latin typeface="+mn-lt"/>
                <a:ea typeface="+mn-ea"/>
                <a:cs typeface="+mn-cs"/>
              </a:rPr>
              <a:t>       Overall size of economy</a:t>
            </a:r>
          </a:p>
          <a:p>
            <a:pPr marL="365760" lvl="0" indent="-256032">
              <a:spcBef>
                <a:spcPts val="1500"/>
              </a:spcBef>
              <a:buClr>
                <a:schemeClr val="accent1"/>
              </a:buClr>
              <a:buSzPct val="68000"/>
            </a:pPr>
            <a:r>
              <a:rPr lang="en-US" altLang="ko-KR" sz="2500" dirty="0"/>
              <a:t>       The levels of personal well-</a:t>
            </a:r>
            <a:r>
              <a:rPr lang="en-US" altLang="ko-KR" sz="2500" dirty="0" err="1"/>
              <a:t>beingness</a:t>
            </a:r>
            <a:endParaRPr kumimoji="0" lang="en-US" altLang="ko-KR"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GDP is a big number. In 2017, the GDP of Korea will be about 1.5 trillion $. </a:t>
            </a:r>
          </a:p>
          <a:p>
            <a:r>
              <a:rPr lang="en-US" altLang="ko-KR" sz="2800" dirty="0"/>
              <a:t>Sometimes, we just wanted to compare of the well-</a:t>
            </a:r>
            <a:r>
              <a:rPr lang="en-US" altLang="ko-KR" sz="2800" dirty="0" err="1"/>
              <a:t>beingness</a:t>
            </a:r>
            <a:r>
              <a:rPr lang="en-US" altLang="ko-KR" sz="2800" dirty="0"/>
              <a:t> of a single person among countries.</a:t>
            </a:r>
          </a:p>
          <a:p>
            <a:r>
              <a:rPr lang="en-US" altLang="ko-KR" sz="2800" dirty="0"/>
              <a:t>We can use GDP per capita.</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r>
              <a:rPr lang="en-US" altLang="ko-KR" sz="2800" dirty="0"/>
              <a:t>GDP per capita means the average value produced by a person in the country.</a:t>
            </a:r>
          </a:p>
          <a:p>
            <a:pPr>
              <a:spcBef>
                <a:spcPts val="1500"/>
              </a:spcBef>
            </a:pPr>
            <a:r>
              <a:rPr lang="en-US" altLang="ko-KR" sz="2800" dirty="0"/>
              <a:t>So, the comparison of GDP per capita can be often a good measure to compare the average productivity among countries.</a:t>
            </a:r>
          </a:p>
          <a:p>
            <a:pPr>
              <a:spcBef>
                <a:spcPts val="1500"/>
              </a:spcBef>
            </a:pPr>
            <a:r>
              <a:rPr lang="en-US" altLang="ko-KR" sz="2800" dirty="0"/>
              <a:t>In many cases, we can easily find the comparison of GDP per capita among countries.</a:t>
            </a:r>
          </a:p>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a:t>
            </a:r>
            <a:endParaRPr lang="ko-KR" altLang="en-US" sz="36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 – GDP growth</a:t>
            </a:r>
            <a:endParaRPr lang="ko-KR" altLang="en-US" sz="3600" dirty="0">
              <a:latin typeface="Arial Black" pitchFamily="34" charset="0"/>
            </a:endParaRPr>
          </a:p>
        </p:txBody>
      </p:sp>
      <p:sp>
        <p:nvSpPr>
          <p:cNvPr id="4" name="내용 개체 틀 1"/>
          <p:cNvSpPr txBox="1">
            <a:spLocks/>
          </p:cNvSpPr>
          <p:nvPr/>
        </p:nvSpPr>
        <p:spPr>
          <a:xfrm>
            <a:off x="609600" y="1493168"/>
            <a:ext cx="8229600" cy="4666523"/>
          </a:xfrm>
          <a:prstGeom prst="rect">
            <a:avLst/>
          </a:prstGeom>
        </p:spPr>
        <p:txBody>
          <a:bodyPr vert="horz">
            <a:normAutofit lnSpcReduction="10000"/>
          </a:bodyPr>
          <a:lst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ko-KR" sz="2800" dirty="0"/>
              <a:t>Sometimes, the rate of change in GDP give us the better information about the economy.</a:t>
            </a:r>
          </a:p>
          <a:p>
            <a:endParaRPr lang="en-US" altLang="ko-KR" sz="2800" dirty="0"/>
          </a:p>
          <a:p>
            <a:r>
              <a:rPr lang="en-US" altLang="ko-KR" sz="2800" dirty="0"/>
              <a:t>So, in many cases, macroeconomists use the growth rate of GDP, instead of the volume of the GDP itself.</a:t>
            </a:r>
          </a:p>
          <a:p>
            <a:endParaRPr lang="en-US" altLang="ko-KR" sz="2800" dirty="0"/>
          </a:p>
          <a:p>
            <a:r>
              <a:rPr lang="en-US" altLang="ko-KR" sz="2800" dirty="0"/>
              <a:t>But, there can be an issue. Note that quarterly GDP has a significant seasonality in it.</a:t>
            </a:r>
          </a:p>
          <a:p>
            <a:pPr>
              <a:spcBef>
                <a:spcPts val="1500"/>
              </a:spcBef>
            </a:pPr>
            <a:endParaRPr lang="en-US" altLang="ko-KR" sz="2800" dirty="0"/>
          </a:p>
          <a:p>
            <a:pPr>
              <a:spcBef>
                <a:spcPts val="1500"/>
              </a:spcBef>
            </a:pPr>
            <a:endParaRPr lang="en-US" altLang="ko-KR" dirty="0"/>
          </a:p>
        </p:txBody>
      </p:sp>
    </p:spTree>
    <p:extLst>
      <p:ext uri="{BB962C8B-B14F-4D97-AF65-F5344CB8AC3E}">
        <p14:creationId xmlns:p14="http://schemas.microsoft.com/office/powerpoint/2010/main" val="25421049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 – GDP growth</a:t>
            </a:r>
            <a:endParaRPr lang="ko-KR" altLang="en-US" sz="3600" dirty="0">
              <a:latin typeface="Arial Black" pitchFamily="34" charset="0"/>
            </a:endParaRPr>
          </a:p>
        </p:txBody>
      </p:sp>
      <p:sp>
        <p:nvSpPr>
          <p:cNvPr id="4" name="내용 개체 틀 1"/>
          <p:cNvSpPr txBox="1">
            <a:spLocks/>
          </p:cNvSpPr>
          <p:nvPr/>
        </p:nvSpPr>
        <p:spPr>
          <a:xfrm>
            <a:off x="609600" y="1493168"/>
            <a:ext cx="8229600" cy="4666523"/>
          </a:xfrm>
          <a:prstGeom prst="rect">
            <a:avLst/>
          </a:prstGeom>
        </p:spPr>
        <p:txBody>
          <a:bodyPr vert="horz">
            <a:normAutofit fontScale="92500" lnSpcReduction="10000"/>
          </a:bodyPr>
          <a:lst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ko-KR" sz="2800" dirty="0"/>
              <a:t>Even if statisticians tried to do their best to remove the seasonality effect from the raw data, there might be someone who have some concern about the seasonality.</a:t>
            </a:r>
          </a:p>
          <a:p>
            <a:endParaRPr lang="en-US" altLang="ko-KR" sz="2800" dirty="0"/>
          </a:p>
          <a:p>
            <a:r>
              <a:rPr lang="en-US" altLang="ko-KR" sz="2800" dirty="0"/>
              <a:t>When the raw data is filtered by a certain statistical technique, there always are technical issues or complains.</a:t>
            </a:r>
          </a:p>
          <a:p>
            <a:endParaRPr lang="en-US" altLang="ko-KR" sz="2800" dirty="0"/>
          </a:p>
          <a:p>
            <a:r>
              <a:rPr lang="en-US" altLang="ko-KR" sz="2800" dirty="0"/>
              <a:t>So, usually, when we measure the growth rate of the GDP, we measure the rate of change in GDP from the same quarter in the previous year.</a:t>
            </a:r>
          </a:p>
          <a:p>
            <a:pPr>
              <a:spcBef>
                <a:spcPts val="1500"/>
              </a:spcBef>
            </a:pPr>
            <a:endParaRPr lang="en-US" altLang="ko-KR" sz="2800" dirty="0"/>
          </a:p>
          <a:p>
            <a:pPr>
              <a:spcBef>
                <a:spcPts val="1500"/>
              </a:spcBef>
            </a:pPr>
            <a:endParaRPr lang="en-US" altLang="ko-KR" dirty="0"/>
          </a:p>
        </p:txBody>
      </p:sp>
    </p:spTree>
    <p:extLst>
      <p:ext uri="{BB962C8B-B14F-4D97-AF65-F5344CB8AC3E}">
        <p14:creationId xmlns:p14="http://schemas.microsoft.com/office/powerpoint/2010/main" val="3763401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spcBef>
                <a:spcPts val="1500"/>
              </a:spcBef>
            </a:pPr>
            <a:endParaRPr lang="en-US" altLang="ko-KR" sz="2800" dirty="0"/>
          </a:p>
          <a:p>
            <a:pPr>
              <a:spcBef>
                <a:spcPts val="1500"/>
              </a:spcBef>
            </a:pPr>
            <a:endParaRPr lang="en-US" altLang="ko-KR" dirty="0"/>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8. Applications – GDP growth</a:t>
            </a:r>
            <a:endParaRPr lang="ko-KR" altLang="en-US" sz="3600" dirty="0">
              <a:latin typeface="Arial Black" pitchFamily="34" charset="0"/>
            </a:endParaRPr>
          </a:p>
        </p:txBody>
      </p:sp>
      <p:sp>
        <p:nvSpPr>
          <p:cNvPr id="4" name="내용 개체 틀 1"/>
          <p:cNvSpPr txBox="1">
            <a:spLocks/>
          </p:cNvSpPr>
          <p:nvPr/>
        </p:nvSpPr>
        <p:spPr>
          <a:xfrm>
            <a:off x="609600" y="1493168"/>
            <a:ext cx="8229600" cy="4666523"/>
          </a:xfrm>
          <a:prstGeom prst="rect">
            <a:avLst/>
          </a:prstGeom>
        </p:spPr>
        <p:txBody>
          <a:bodyPr vert="horz">
            <a:normAutofit/>
          </a:bodyPr>
          <a:lst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ko-KR" sz="2800" dirty="0"/>
              <a:t>If the seasonality has a regular pattern, the effect from the seasonality can be ruled out when we compare the GDPs in the same quarter.</a:t>
            </a:r>
          </a:p>
          <a:p>
            <a:pPr>
              <a:spcBef>
                <a:spcPts val="1500"/>
              </a:spcBef>
            </a:pPr>
            <a:endParaRPr lang="en-US" altLang="ko-KR" sz="2800" dirty="0"/>
          </a:p>
          <a:p>
            <a:pPr>
              <a:spcBef>
                <a:spcPts val="1500"/>
              </a:spcBef>
            </a:pPr>
            <a:endParaRPr lang="en-US" altLang="ko-KR" dirty="0"/>
          </a:p>
        </p:txBody>
      </p:sp>
    </p:spTree>
    <p:extLst>
      <p:ext uri="{BB962C8B-B14F-4D97-AF65-F5344CB8AC3E}">
        <p14:creationId xmlns:p14="http://schemas.microsoft.com/office/powerpoint/2010/main" val="3931807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340768"/>
            <a:ext cx="8229600" cy="4666523"/>
          </a:xfrm>
        </p:spPr>
        <p:txBody>
          <a:bodyPr>
            <a:normAutofit/>
          </a:bodyPr>
          <a:lstStyle/>
          <a:p>
            <a:pPr>
              <a:buNone/>
            </a:pPr>
            <a:r>
              <a:rPr lang="en-US" altLang="ko-KR" dirty="0"/>
              <a:t> 1. Federal Reserve St. Louis</a:t>
            </a:r>
          </a:p>
          <a:p>
            <a:pPr>
              <a:buNone/>
            </a:pPr>
            <a:r>
              <a:rPr lang="en-US" altLang="ko-KR" dirty="0"/>
              <a:t>   : </a:t>
            </a:r>
            <a:r>
              <a:rPr lang="en-US" altLang="ko-KR" dirty="0">
                <a:hlinkClick r:id="rId3"/>
              </a:rPr>
              <a:t>https://www.stlouisfed.org/</a:t>
            </a:r>
            <a:endParaRPr lang="en-US" altLang="ko-KR" dirty="0"/>
          </a:p>
          <a:p>
            <a:pPr>
              <a:buNone/>
            </a:pPr>
            <a:endParaRPr lang="en-US" altLang="ko-KR" dirty="0"/>
          </a:p>
          <a:p>
            <a:pPr>
              <a:buNone/>
            </a:pPr>
            <a:r>
              <a:rPr lang="en-US" altLang="ko-KR" dirty="0"/>
              <a:t>  2. Economic Statistics System in Bank of Korea</a:t>
            </a:r>
          </a:p>
          <a:p>
            <a:pPr>
              <a:buNone/>
            </a:pPr>
            <a:r>
              <a:rPr lang="en-US" altLang="ko-KR" dirty="0"/>
              <a:t>   : http://ecos.bok.or.kr/</a:t>
            </a:r>
          </a:p>
          <a:p>
            <a:pPr>
              <a:buNone/>
            </a:pPr>
            <a:endParaRPr lang="en-US" altLang="ko-KR" dirty="0"/>
          </a:p>
          <a:p>
            <a:pPr>
              <a:buNone/>
            </a:pPr>
            <a:r>
              <a:rPr lang="en-US" altLang="ko-KR" dirty="0"/>
              <a:t>  3. OECD statistics</a:t>
            </a:r>
          </a:p>
          <a:p>
            <a:pPr>
              <a:buNone/>
            </a:pPr>
            <a:endParaRPr lang="en-US" altLang="ko-KR" dirty="0"/>
          </a:p>
          <a:p>
            <a:pPr>
              <a:buNone/>
            </a:pPr>
            <a:r>
              <a:rPr lang="en-US" altLang="ko-KR" dirty="0"/>
              <a:t>  4. International Monetary Fund (IMF)</a:t>
            </a:r>
          </a:p>
        </p:txBody>
      </p:sp>
      <p:sp>
        <p:nvSpPr>
          <p:cNvPr id="3" name="제목 2"/>
          <p:cNvSpPr>
            <a:spLocks noGrp="1"/>
          </p:cNvSpPr>
          <p:nvPr>
            <p:ph type="title"/>
          </p:nvPr>
        </p:nvSpPr>
        <p:spPr>
          <a:xfrm>
            <a:off x="457200" y="274638"/>
            <a:ext cx="8229600" cy="922114"/>
          </a:xfrm>
        </p:spPr>
        <p:txBody>
          <a:bodyPr>
            <a:normAutofit/>
          </a:bodyPr>
          <a:lstStyle/>
          <a:p>
            <a:r>
              <a:rPr lang="en-US" altLang="ko-KR" sz="3600" dirty="0">
                <a:latin typeface="Arial Black" pitchFamily="34" charset="0"/>
              </a:rPr>
              <a:t>9. Database</a:t>
            </a:r>
            <a:endParaRPr lang="ko-KR" altLang="en-US" sz="3600" dirty="0">
              <a:latin typeface="Arial Black" pitchFamily="34" charset="0"/>
            </a:endParaRPr>
          </a:p>
        </p:txBody>
      </p:sp>
    </p:spTree>
    <p:extLst>
      <p:ext uri="{BB962C8B-B14F-4D97-AF65-F5344CB8AC3E}">
        <p14:creationId xmlns:p14="http://schemas.microsoft.com/office/powerpoint/2010/main" val="20854911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988840"/>
            <a:ext cx="8075240" cy="1800199"/>
          </a:xfrm>
        </p:spPr>
        <p:txBody>
          <a:bodyPr>
            <a:normAutofit/>
          </a:bodyPr>
          <a:lstStyle/>
          <a:p>
            <a:pPr marL="109728" indent="0" algn="ctr">
              <a:spcBef>
                <a:spcPts val="1500"/>
              </a:spcBef>
              <a:buNone/>
            </a:pPr>
            <a:r>
              <a:rPr lang="en-US" altLang="ko-KR" sz="4000" dirty="0"/>
              <a:t>Thank you!</a:t>
            </a:r>
          </a:p>
        </p:txBody>
      </p:sp>
      <p:sp>
        <p:nvSpPr>
          <p:cNvPr id="3" name="제목 2"/>
          <p:cNvSpPr>
            <a:spLocks noGrp="1"/>
          </p:cNvSpPr>
          <p:nvPr>
            <p:ph type="title"/>
          </p:nvPr>
        </p:nvSpPr>
        <p:spPr>
          <a:xfrm>
            <a:off x="457200" y="274638"/>
            <a:ext cx="8229600" cy="922114"/>
          </a:xfrm>
        </p:spPr>
        <p:txBody>
          <a:bodyPr>
            <a:normAutofit/>
          </a:bodyPr>
          <a:lstStyle/>
          <a:p>
            <a:endParaRPr lang="ko-KR" altLang="en-US" sz="3600" dirty="0">
              <a:latin typeface="Arial Black" pitchFamily="34" charset="0"/>
            </a:endParaRPr>
          </a:p>
        </p:txBody>
      </p:sp>
    </p:spTree>
    <p:extLst>
      <p:ext uri="{BB962C8B-B14F-4D97-AF65-F5344CB8AC3E}">
        <p14:creationId xmlns:p14="http://schemas.microsoft.com/office/powerpoint/2010/main" val="2694298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TotalTime>
  <Words>10235</Words>
  <Application>Microsoft Office PowerPoint</Application>
  <PresentationFormat>화면 슬라이드 쇼(4:3)</PresentationFormat>
  <Paragraphs>1456</Paragraphs>
  <Slides>98</Slides>
  <Notes>97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98</vt:i4>
      </vt:variant>
    </vt:vector>
  </HeadingPairs>
  <TitlesOfParts>
    <vt:vector size="107" baseType="lpstr">
      <vt:lpstr>맑은 고딕</vt:lpstr>
      <vt:lpstr>Arial</vt:lpstr>
      <vt:lpstr>Arial Black</vt:lpstr>
      <vt:lpstr>Cambria Math</vt:lpstr>
      <vt:lpstr>Lucida Sans Unicode</vt:lpstr>
      <vt:lpstr>Verdana</vt:lpstr>
      <vt:lpstr>Wingdings 2</vt:lpstr>
      <vt:lpstr>Wingdings 3</vt:lpstr>
      <vt:lpstr>광장</vt:lpstr>
      <vt:lpstr>Macroeconomics Chapter 2 : Production and GDP</vt:lpstr>
      <vt:lpstr>1. Introduction</vt:lpstr>
      <vt:lpstr>1. Introduction</vt:lpstr>
      <vt:lpstr>1. Introduction</vt:lpstr>
      <vt:lpstr>1. Introduction</vt:lpstr>
      <vt:lpstr>1. Introduction</vt:lpstr>
      <vt:lpstr>1. Introduction</vt:lpstr>
      <vt:lpstr>1. Introduction</vt:lpstr>
      <vt:lpstr>2. Production factors</vt:lpstr>
      <vt:lpstr>2. Production factors</vt:lpstr>
      <vt:lpstr>3. Production Function</vt:lpstr>
      <vt:lpstr>3. Production Function</vt:lpstr>
      <vt:lpstr>3. Production Function</vt:lpstr>
      <vt:lpstr>3. Production Function - productivity</vt:lpstr>
      <vt:lpstr>4. Production chain</vt:lpstr>
      <vt:lpstr>4. Production chain</vt:lpstr>
      <vt:lpstr>4. Production chain</vt:lpstr>
      <vt:lpstr>4. Production chain</vt:lpstr>
      <vt:lpstr>5. Data</vt:lpstr>
      <vt:lpstr>5. Data - GDP</vt:lpstr>
      <vt:lpstr>5. Data - GDP</vt:lpstr>
      <vt:lpstr>5. Data - GDP</vt:lpstr>
      <vt:lpstr>5. Data - GDP</vt:lpstr>
      <vt:lpstr>5. GDP – 3 approach</vt:lpstr>
      <vt:lpstr>5. GDP – 3 approach (example)</vt:lpstr>
      <vt:lpstr>5. GDP – 3 approach</vt:lpstr>
      <vt:lpstr>5. GDP – market economy system</vt:lpstr>
      <vt:lpstr>5. GDP – Production approach</vt:lpstr>
      <vt:lpstr>5. GDP – Production approach</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The Definition</vt:lpstr>
      <vt:lpstr>5. GDP – Production approach</vt:lpstr>
      <vt:lpstr>5. GDP – Production approach and the component of GDP</vt:lpstr>
      <vt:lpstr>Digression. I/O table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Expenditure approach and the component of usage</vt:lpstr>
      <vt:lpstr>5. GDP – Income approach and the components</vt:lpstr>
      <vt:lpstr>5. GDP – Income approach and the components</vt:lpstr>
      <vt:lpstr>5. GDP – Income approach and the component of GDP</vt:lpstr>
      <vt:lpstr>5. GDP – Income approach and the component of GDP</vt:lpstr>
      <vt:lpstr>6. Other measurements</vt:lpstr>
      <vt:lpstr>6. Other measurements</vt:lpstr>
      <vt:lpstr>6. Other measurements</vt:lpstr>
      <vt:lpstr>6. Other measurements</vt:lpstr>
      <vt:lpstr>6. Other measurements</vt:lpstr>
      <vt:lpstr>6. Other measurements</vt:lpstr>
      <vt:lpstr>6. Other measurements</vt:lpstr>
      <vt:lpstr>6. Other measurements</vt:lpstr>
      <vt:lpstr>6. Other measurements</vt:lpstr>
      <vt:lpstr>6. Other measurements</vt:lpstr>
      <vt:lpstr>6. Other measurements</vt:lpstr>
      <vt:lpstr>6. Other measurements</vt:lpstr>
      <vt:lpstr>7. Several issues with GDP</vt:lpstr>
      <vt:lpstr>7. Several issues – Real GDP</vt:lpstr>
      <vt:lpstr>7. Several issues – Real GDP</vt:lpstr>
      <vt:lpstr>7. Several issues – Real GDP</vt:lpstr>
      <vt:lpstr>7. Several issues – Real GDP</vt:lpstr>
      <vt:lpstr>7. Several issues – Real GDP</vt:lpstr>
      <vt:lpstr>7. Several issues – Real GDP</vt:lpstr>
      <vt:lpstr>7. Several issues – Seasonality</vt:lpstr>
      <vt:lpstr>7. Several issues – Seasonality</vt:lpstr>
      <vt:lpstr>7. Several issues – Seasonality</vt:lpstr>
      <vt:lpstr>7. Several issues – Seasonality</vt:lpstr>
      <vt:lpstr>8. Applications</vt:lpstr>
      <vt:lpstr>8. Applications</vt:lpstr>
      <vt:lpstr>8. Applications</vt:lpstr>
      <vt:lpstr>8. Applications – GDP growth</vt:lpstr>
      <vt:lpstr>8. Applications – GDP growth</vt:lpstr>
      <vt:lpstr>8. Applications – GDP growth</vt:lpstr>
      <vt:lpstr>9. Database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 Macroeconomics</dc:title>
  <dc:creator>Hong</dc:creator>
  <cp:lastModifiedBy>sonnyok123@gmail.com</cp:lastModifiedBy>
  <cp:revision>697</cp:revision>
  <dcterms:created xsi:type="dcterms:W3CDTF">2017-08-25T12:46:41Z</dcterms:created>
  <dcterms:modified xsi:type="dcterms:W3CDTF">2019-09-17T06:53:39Z</dcterms:modified>
</cp:coreProperties>
</file>