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8" r:id="rId2"/>
    <p:sldId id="309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10" r:id="rId15"/>
    <p:sldId id="31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nyok123@gmail.com" initials="s" lastIdx="1" clrIdx="0">
    <p:extLst>
      <p:ext uri="{19B8F6BF-5375-455C-9EA6-DF929625EA0E}">
        <p15:presenceInfo xmlns:p15="http://schemas.microsoft.com/office/powerpoint/2012/main" userId="e60d7e75c2ece4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17B"/>
    <a:srgbClr val="FBFBFB"/>
    <a:srgbClr val="8FDA39"/>
    <a:srgbClr val="D1F7FF"/>
    <a:srgbClr val="FFF2F0"/>
    <a:srgbClr val="8FECFE"/>
    <a:srgbClr val="5FFBD9"/>
    <a:srgbClr val="4C51F7"/>
    <a:srgbClr val="80CCC8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1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4T15:57:11.09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4T15:57:11.09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4T15:57:11.09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4T15:57:11.09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4T15:57:11.09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4T15:57:11.09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4T15:57:11.09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7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26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99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25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58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53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24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10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21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71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17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822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bank.worldbank.org/home.aspx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comments" Target="../comments/commen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6.xml"/><Relationship Id="rId4" Type="http://schemas.openxmlformats.org/officeDocument/2006/relationships/hyperlink" Target="https://databank.worldbank.org/home.aspx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comments" Target="../comments/comment7.xml"/><Relationship Id="rId5" Type="http://schemas.openxmlformats.org/officeDocument/2006/relationships/image" Target="../media/image10.png"/><Relationship Id="rId10" Type="http://schemas.openxmlformats.org/officeDocument/2006/relationships/hyperlink" Target="https://databank.worldbank.org/home.aspx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bank.worldbank.org/home.asp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bank.worldbank.org/home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s://databank.worldbank.org/home.asp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ank.worldbank.org/home.asp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hyperlink" Target="https://databank.worldbank.org/home.aspx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ank.worldbank.org/home.aspx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193461" y="1526796"/>
            <a:ext cx="3826414" cy="373310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97260" y="2937485"/>
            <a:ext cx="4087096" cy="789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dirty="0">
                <a:solidFill>
                  <a:prstClr val="white"/>
                </a:solidFill>
              </a:rPr>
              <a:t>해외 자본이 </a:t>
            </a:r>
            <a:r>
              <a:rPr lang="en-US" altLang="ko-KR" b="1" i="1" dirty="0">
                <a:solidFill>
                  <a:prstClr val="white"/>
                </a:solidFill>
              </a:rPr>
              <a:t>GDP</a:t>
            </a:r>
            <a:r>
              <a:rPr lang="ko-KR" altLang="en-US" b="1" i="1" dirty="0">
                <a:solidFill>
                  <a:prstClr val="white"/>
                </a:solidFill>
              </a:rPr>
              <a:t>에 미치는 영향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In Africa, South-east Asia, South-America</a:t>
            </a:r>
            <a:endParaRPr lang="en-US" altLang="ko-KR" sz="4400" b="1" i="1" dirty="0">
              <a:solidFill>
                <a:prstClr val="white"/>
              </a:solidFill>
            </a:endParaRPr>
          </a:p>
        </p:txBody>
      </p:sp>
      <p:sp>
        <p:nvSpPr>
          <p:cNvPr id="6" name="원호 5"/>
          <p:cNvSpPr/>
          <p:nvPr/>
        </p:nvSpPr>
        <p:spPr>
          <a:xfrm>
            <a:off x="3965696" y="1298698"/>
            <a:ext cx="4260605" cy="4260605"/>
          </a:xfrm>
          <a:prstGeom prst="arc">
            <a:avLst>
              <a:gd name="adj1" fmla="val 14612488"/>
              <a:gd name="adj2" fmla="val 8273002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원호 6"/>
          <p:cNvSpPr/>
          <p:nvPr/>
        </p:nvSpPr>
        <p:spPr>
          <a:xfrm>
            <a:off x="3600859" y="933861"/>
            <a:ext cx="4990278" cy="4990278"/>
          </a:xfrm>
          <a:prstGeom prst="arc">
            <a:avLst>
              <a:gd name="adj1" fmla="val 4638555"/>
              <a:gd name="adj2" fmla="val 15619245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원호 7"/>
          <p:cNvSpPr/>
          <p:nvPr/>
        </p:nvSpPr>
        <p:spPr>
          <a:xfrm>
            <a:off x="3118921" y="451923"/>
            <a:ext cx="5954155" cy="5954155"/>
          </a:xfrm>
          <a:prstGeom prst="arc">
            <a:avLst>
              <a:gd name="adj1" fmla="val 15284361"/>
              <a:gd name="adj2" fmla="val 10297157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원호 8"/>
          <p:cNvSpPr/>
          <p:nvPr/>
        </p:nvSpPr>
        <p:spPr>
          <a:xfrm>
            <a:off x="2666998" y="0"/>
            <a:ext cx="6858000" cy="6858000"/>
          </a:xfrm>
          <a:prstGeom prst="arc">
            <a:avLst>
              <a:gd name="adj1" fmla="val 1138043"/>
              <a:gd name="adj2" fmla="val 3864649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원호 9"/>
          <p:cNvSpPr/>
          <p:nvPr/>
        </p:nvSpPr>
        <p:spPr>
          <a:xfrm>
            <a:off x="2666998" y="0"/>
            <a:ext cx="6858000" cy="6858000"/>
          </a:xfrm>
          <a:prstGeom prst="arc">
            <a:avLst>
              <a:gd name="adj1" fmla="val 12224125"/>
              <a:gd name="adj2" fmla="val 14729439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162465" y="4328886"/>
            <a:ext cx="308102" cy="3081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810818" y="1836386"/>
            <a:ext cx="308102" cy="3081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082629" y="3797795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715476" y="2498766"/>
            <a:ext cx="113805" cy="11380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086433" y="1221672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90" y="2564242"/>
            <a:ext cx="3391343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altLang="ko-KR" sz="1600" i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Data from World Bank </a:t>
            </a:r>
          </a:p>
          <a:p>
            <a:pPr algn="r"/>
            <a:r>
              <a:rPr lang="en-US" altLang="ko-KR" sz="2000" b="1" i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ODA, FDI, Trade</a:t>
            </a:r>
            <a:r>
              <a:rPr lang="ko-KR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를</a:t>
            </a:r>
            <a:r>
              <a:rPr lang="en-US" altLang="ko-KR" sz="2000" b="1" i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중심으로</a:t>
            </a:r>
            <a:endParaRPr lang="en-US" altLang="ko-KR" sz="7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>
              <a:lnSpc>
                <a:spcPct val="250000"/>
              </a:lnSpc>
            </a:pPr>
            <a:endParaRPr lang="en-US" altLang="ko-K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363366" y="3037026"/>
            <a:ext cx="2828634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계량경제 </a:t>
            </a:r>
            <a:r>
              <a:rPr lang="en-US" altLang="ko-KR" sz="1600" i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5</a:t>
            </a:r>
            <a:r>
              <a:rPr lang="ko-KR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조 </a:t>
            </a:r>
            <a:endParaRPr lang="en-US" altLang="ko-KR" sz="1600" i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  <a:p>
            <a:r>
              <a:rPr lang="ko-KR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이병찬</a:t>
            </a:r>
            <a:endParaRPr lang="en-US" altLang="ko-KR" sz="2000" b="1" i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  <a:p>
            <a:r>
              <a:rPr lang="ko-KR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오준영</a:t>
            </a:r>
            <a:endParaRPr lang="en-US" altLang="ko-KR" sz="2000" b="1" i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  <a:p>
            <a:r>
              <a:rPr lang="ko-KR" altLang="en-US" sz="2000" b="1" i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조예성</a:t>
            </a:r>
            <a:endParaRPr lang="ko-KR" altLang="en-US" sz="2000" b="1" i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250000"/>
              </a:lnSpc>
            </a:pPr>
            <a:r>
              <a:rPr lang="en-US" altLang="ko-KR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8946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36"/>
          <p:cNvSpPr>
            <a:spLocks noEditPoints="1"/>
          </p:cNvSpPr>
          <p:nvPr/>
        </p:nvSpPr>
        <p:spPr bwMode="auto">
          <a:xfrm>
            <a:off x="6212832" y="4109165"/>
            <a:ext cx="117966" cy="19840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70579" y="384592"/>
            <a:ext cx="1078737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Regression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In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Sub Saharan Africa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B46760-4FDF-4356-A193-44F3A51D7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7" y="1342239"/>
            <a:ext cx="4176766" cy="371638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7E81545-D279-4B4A-BFA7-76AAAB154B09}"/>
              </a:ext>
            </a:extLst>
          </p:cNvPr>
          <p:cNvSpPr/>
          <p:nvPr/>
        </p:nvSpPr>
        <p:spPr>
          <a:xfrm>
            <a:off x="0" y="5181186"/>
            <a:ext cx="6184913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오차항의 정규성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test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저 선 위에 점들이 있을 수록 오차항이 정규성을 따름을 알 수 있음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A55027-9EC4-4781-A8A1-66034FC3C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175" y="2264621"/>
            <a:ext cx="4296375" cy="46679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AE11111-C784-4010-BF37-0B62860FC295}"/>
              </a:ext>
            </a:extLst>
          </p:cNvPr>
          <p:cNvSpPr/>
          <p:nvPr/>
        </p:nvSpPr>
        <p:spPr>
          <a:xfrm>
            <a:off x="5359330" y="1380262"/>
            <a:ext cx="6184913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Multicollinearity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VIF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수치가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10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을 넘으면 설명변수간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설명성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있다고 간주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544012A-7F37-4214-A8D7-EDEF48F2B6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461" y="4628736"/>
            <a:ext cx="2914650" cy="11049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027613-5889-4D3A-9322-3B10A8793152}"/>
              </a:ext>
            </a:extLst>
          </p:cNvPr>
          <p:cNvSpPr/>
          <p:nvPr/>
        </p:nvSpPr>
        <p:spPr>
          <a:xfrm>
            <a:off x="5359330" y="3521881"/>
            <a:ext cx="6184913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Heterodastici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P-value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수치가 유의수준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.05%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를 넘으면 이분산성이 있다고 간주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51A645-F294-429B-ADB6-E23324A791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96" y="979764"/>
            <a:ext cx="4176766" cy="40788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E7AA13-AB0F-43A8-8714-05DB2E7ABF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461" y="4629705"/>
            <a:ext cx="3010320" cy="10574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4A7B015-797E-4DBE-8C05-D0D51FC460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59831"/>
            <a:ext cx="5151763" cy="57158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837D0A-8354-4F4A-83A3-B1044710EDE1}"/>
              </a:ext>
            </a:extLst>
          </p:cNvPr>
          <p:cNvSpPr/>
          <p:nvPr/>
        </p:nvSpPr>
        <p:spPr>
          <a:xfrm>
            <a:off x="570579" y="5905471"/>
            <a:ext cx="10001168" cy="869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i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The world bank</a:t>
            </a:r>
          </a:p>
          <a:p>
            <a:pPr>
              <a:lnSpc>
                <a:spcPct val="150000"/>
              </a:lnSpc>
            </a:pPr>
            <a:r>
              <a:rPr lang="en-US" altLang="ko-KR" sz="105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Databank – html : </a:t>
            </a:r>
            <a:r>
              <a:rPr lang="en-US" altLang="ko-KR" sz="1050" i="1" dirty="0">
                <a:hlinkClick r:id="rId8"/>
              </a:rPr>
              <a:t>https://databank.worldbank.org/home.aspx</a:t>
            </a:r>
            <a:endParaRPr lang="en-US" altLang="ko-KR" sz="105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007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36"/>
          <p:cNvSpPr>
            <a:spLocks noEditPoints="1"/>
          </p:cNvSpPr>
          <p:nvPr/>
        </p:nvSpPr>
        <p:spPr bwMode="auto">
          <a:xfrm>
            <a:off x="6212832" y="4109165"/>
            <a:ext cx="117966" cy="19840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70579" y="384592"/>
            <a:ext cx="1078737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Regression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In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South America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4B38460-E39C-4C28-A9E2-1F0DD9151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263" y="1258349"/>
            <a:ext cx="6382016" cy="50082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05C4346-D632-4068-A591-DA0E7117F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263" y="1258349"/>
            <a:ext cx="6306515" cy="521505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0DA8ED6-1E16-48DF-AA16-5EDC852E22F2}"/>
              </a:ext>
            </a:extLst>
          </p:cNvPr>
          <p:cNvSpPr/>
          <p:nvPr/>
        </p:nvSpPr>
        <p:spPr>
          <a:xfrm>
            <a:off x="570579" y="5905471"/>
            <a:ext cx="10001168" cy="869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i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The world bank</a:t>
            </a:r>
          </a:p>
          <a:p>
            <a:pPr>
              <a:lnSpc>
                <a:spcPct val="150000"/>
              </a:lnSpc>
            </a:pPr>
            <a:r>
              <a:rPr lang="en-US" altLang="ko-KR" sz="105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Databank – html : </a:t>
            </a:r>
            <a:r>
              <a:rPr lang="en-US" altLang="ko-KR" sz="1050" i="1" dirty="0">
                <a:hlinkClick r:id="rId4"/>
              </a:rPr>
              <a:t>https://databank.worldbank.org/home.aspx</a:t>
            </a:r>
            <a:endParaRPr lang="en-US" altLang="ko-KR" sz="105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411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36"/>
          <p:cNvSpPr>
            <a:spLocks noEditPoints="1"/>
          </p:cNvSpPr>
          <p:nvPr/>
        </p:nvSpPr>
        <p:spPr bwMode="auto">
          <a:xfrm>
            <a:off x="6212832" y="4109165"/>
            <a:ext cx="117966" cy="19840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70579" y="384592"/>
            <a:ext cx="1078737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Regression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In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South America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B46760-4FDF-4356-A193-44F3A51D7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7" y="1342239"/>
            <a:ext cx="4176766" cy="371638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7E81545-D279-4B4A-BFA7-76AAAB154B09}"/>
              </a:ext>
            </a:extLst>
          </p:cNvPr>
          <p:cNvSpPr/>
          <p:nvPr/>
        </p:nvSpPr>
        <p:spPr>
          <a:xfrm>
            <a:off x="0" y="5181186"/>
            <a:ext cx="6184913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오차항의 정규성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test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저 선 위에 점들이 있을 수록 오차항이 정규성을 따름을 알 수 있음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A55027-9EC4-4781-A8A1-66034FC3C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175" y="2264621"/>
            <a:ext cx="4296375" cy="46679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AE11111-C784-4010-BF37-0B62860FC295}"/>
              </a:ext>
            </a:extLst>
          </p:cNvPr>
          <p:cNvSpPr/>
          <p:nvPr/>
        </p:nvSpPr>
        <p:spPr>
          <a:xfrm>
            <a:off x="5359330" y="1380262"/>
            <a:ext cx="6184913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Multicollinearity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VIF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수치가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10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을 넘으면 설명변수간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설명성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있다고 간주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544012A-7F37-4214-A8D7-EDEF48F2B6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461" y="4628736"/>
            <a:ext cx="2914650" cy="11049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027613-5889-4D3A-9322-3B10A8793152}"/>
              </a:ext>
            </a:extLst>
          </p:cNvPr>
          <p:cNvSpPr/>
          <p:nvPr/>
        </p:nvSpPr>
        <p:spPr>
          <a:xfrm>
            <a:off x="5359330" y="3521881"/>
            <a:ext cx="6184913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Heterodastici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P-value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수치가 유의수준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.05%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를 넘으면 이분산성이 있다고 간주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51A645-F294-429B-ADB6-E23324A791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96" y="979764"/>
            <a:ext cx="4176766" cy="40788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E7AA13-AB0F-43A8-8714-05DB2E7ABF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461" y="4629705"/>
            <a:ext cx="3010320" cy="10574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4A7B015-797E-4DBE-8C05-D0D51FC460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59831"/>
            <a:ext cx="5151763" cy="5715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FCB0B19-D7CB-4EC9-8AE3-D9D4DFE704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34" y="1082118"/>
            <a:ext cx="4845806" cy="399671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8C88A77-CF75-4B60-9357-86EA5EA202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061" y="2221790"/>
            <a:ext cx="5167702" cy="64599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500AF2D-C702-4648-A824-C8E16C615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461" y="4628736"/>
            <a:ext cx="2914650" cy="11049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499310-4534-490E-ABF5-EE56323B2EBD}"/>
              </a:ext>
            </a:extLst>
          </p:cNvPr>
          <p:cNvSpPr/>
          <p:nvPr/>
        </p:nvSpPr>
        <p:spPr>
          <a:xfrm>
            <a:off x="5469905" y="5594152"/>
            <a:ext cx="618491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???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28646C5-577F-4CD1-BBF8-964B80DC3937}"/>
              </a:ext>
            </a:extLst>
          </p:cNvPr>
          <p:cNvSpPr/>
          <p:nvPr/>
        </p:nvSpPr>
        <p:spPr>
          <a:xfrm>
            <a:off x="570579" y="5905471"/>
            <a:ext cx="10001168" cy="869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i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The world bank</a:t>
            </a:r>
          </a:p>
          <a:p>
            <a:pPr>
              <a:lnSpc>
                <a:spcPct val="150000"/>
              </a:lnSpc>
            </a:pPr>
            <a:r>
              <a:rPr lang="en-US" altLang="ko-KR" sz="105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Databank – html : </a:t>
            </a:r>
            <a:r>
              <a:rPr lang="en-US" altLang="ko-KR" sz="1050" i="1" dirty="0">
                <a:hlinkClick r:id="rId10"/>
              </a:rPr>
              <a:t>https://databank.worldbank.org/home.aspx</a:t>
            </a:r>
            <a:endParaRPr lang="en-US" altLang="ko-KR" sz="105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090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36"/>
          <p:cNvSpPr>
            <a:spLocks noEditPoints="1"/>
          </p:cNvSpPr>
          <p:nvPr/>
        </p:nvSpPr>
        <p:spPr bwMode="auto">
          <a:xfrm>
            <a:off x="6212832" y="4109165"/>
            <a:ext cx="117966" cy="19840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70579" y="5905471"/>
            <a:ext cx="10001168" cy="869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i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The world bank</a:t>
            </a:r>
          </a:p>
          <a:p>
            <a:pPr>
              <a:lnSpc>
                <a:spcPct val="150000"/>
              </a:lnSpc>
            </a:pPr>
            <a:r>
              <a:rPr lang="en-US" altLang="ko-KR" sz="105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Databank – html : </a:t>
            </a:r>
            <a:r>
              <a:rPr lang="en-US" altLang="ko-KR" sz="1050" i="1" dirty="0">
                <a:hlinkClick r:id="rId2"/>
              </a:rPr>
              <a:t>https://databank.worldbank.org/home.aspx</a:t>
            </a:r>
            <a:endParaRPr lang="en-US" altLang="ko-KR" sz="105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5075" y="482187"/>
            <a:ext cx="1078737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한계점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CE9937-DBC7-4E85-89BC-308863ECAD4E}"/>
              </a:ext>
            </a:extLst>
          </p:cNvPr>
          <p:cNvSpPr/>
          <p:nvPr/>
        </p:nvSpPr>
        <p:spPr>
          <a:xfrm>
            <a:off x="495076" y="1416044"/>
            <a:ext cx="1078737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낮은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R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square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–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GDP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라는 종속변수 특성상 더 많은 설명 변수 필요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48E5B8E-279A-4FAA-9E69-CDE31346B732}"/>
              </a:ext>
            </a:extLst>
          </p:cNvPr>
          <p:cNvSpPr/>
          <p:nvPr/>
        </p:nvSpPr>
        <p:spPr>
          <a:xfrm>
            <a:off x="495075" y="2783202"/>
            <a:ext cx="1078737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남미의 경우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변수간 이분산성 존재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1F02D53-9DC1-49D4-9BCD-F6FEB554EAD0}"/>
              </a:ext>
            </a:extLst>
          </p:cNvPr>
          <p:cNvSpPr/>
          <p:nvPr/>
        </p:nvSpPr>
        <p:spPr>
          <a:xfrm>
            <a:off x="570578" y="4292025"/>
            <a:ext cx="1078737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Linear Model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자체로의 한계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3214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>
            <a:stCxn id="35" idx="7"/>
            <a:endCxn id="44" idx="1"/>
          </p:cNvCxnSpPr>
          <p:nvPr/>
        </p:nvCxnSpPr>
        <p:spPr>
          <a:xfrm flipV="1">
            <a:off x="1783976" y="3020930"/>
            <a:ext cx="1588839" cy="233809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4" idx="6"/>
            <a:endCxn id="30" idx="5"/>
          </p:cNvCxnSpPr>
          <p:nvPr/>
        </p:nvCxnSpPr>
        <p:spPr>
          <a:xfrm>
            <a:off x="3834236" y="2829803"/>
            <a:ext cx="1818487" cy="124591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30" idx="3"/>
            <a:endCxn id="25" idx="5"/>
          </p:cNvCxnSpPr>
          <p:nvPr/>
        </p:nvCxnSpPr>
        <p:spPr>
          <a:xfrm flipV="1">
            <a:off x="6034977" y="2042744"/>
            <a:ext cx="1742343" cy="2032976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25" idx="2"/>
            <a:endCxn id="34" idx="7"/>
          </p:cNvCxnSpPr>
          <p:nvPr/>
        </p:nvCxnSpPr>
        <p:spPr>
          <a:xfrm>
            <a:off x="8238741" y="1851617"/>
            <a:ext cx="1594165" cy="10428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34" idx="1"/>
          </p:cNvCxnSpPr>
          <p:nvPr/>
        </p:nvCxnSpPr>
        <p:spPr>
          <a:xfrm flipV="1">
            <a:off x="10215160" y="1422852"/>
            <a:ext cx="1976840" cy="1471623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endCxn id="35" idx="3"/>
          </p:cNvCxnSpPr>
          <p:nvPr/>
        </p:nvCxnSpPr>
        <p:spPr>
          <a:xfrm flipV="1">
            <a:off x="0" y="5741275"/>
            <a:ext cx="1401722" cy="290673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433782" y="46987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628289" y="130046"/>
            <a:ext cx="3283311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1600" i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How to progress </a:t>
            </a:r>
          </a:p>
          <a:p>
            <a:r>
              <a:rPr lang="en-US" altLang="ko-KR" sz="2000" b="1" i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Our model</a:t>
            </a:r>
            <a:endParaRPr lang="en-US" altLang="ko-KR" sz="7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65529" y="3305283"/>
            <a:ext cx="191194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ko-KR" alt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변수 설정</a:t>
            </a:r>
            <a:endParaRPr lang="en-US" altLang="ko-KR" b="1" u="sng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rgbClr val="A2A9B1"/>
                </a:solidFill>
                <a:latin typeface="+mn-ea"/>
              </a:rPr>
              <a:t>PowerPoint is a computer program created by Microsoft Office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2806675" y="3421645"/>
            <a:ext cx="191986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ko-KR" alt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모형 구성</a:t>
            </a:r>
            <a:endParaRPr lang="en-US" altLang="ko-KR" b="1" u="sng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rgbClr val="A2A9B1"/>
                </a:solidFill>
                <a:latin typeface="+mn-ea"/>
              </a:rPr>
              <a:t>PowerPoint is a computer program created by Microsoft Office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4722352" y="1862665"/>
            <a:ext cx="191986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ko-KR" alt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요약</a:t>
            </a:r>
            <a:endParaRPr lang="en-US" altLang="ko-KR" b="1" u="sng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rgbClr val="A2A9B1"/>
                </a:solidFill>
                <a:latin typeface="+mn-ea"/>
              </a:rPr>
              <a:t>PowerPoint is a computer program created by Microsoft Office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7078791" y="2721663"/>
            <a:ext cx="2073598" cy="1303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Misspecification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rgbClr val="A2A9B1"/>
                </a:solidFill>
                <a:latin typeface="+mn-ea"/>
              </a:rPr>
              <a:t>PowerPoint is a computer program created by Microsoft Office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8953909" y="703879"/>
            <a:ext cx="191986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ko-KR" alt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해석</a:t>
            </a:r>
            <a:endParaRPr lang="en-US" altLang="ko-KR" b="1" u="sng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rgbClr val="A2A9B1"/>
                </a:solidFill>
                <a:latin typeface="+mn-ea"/>
              </a:rPr>
              <a:t>PowerPoint is a computer program created by Microsoft Office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7698153" y="1581323"/>
            <a:ext cx="540588" cy="540588"/>
            <a:chOff x="6518667" y="2662022"/>
            <a:chExt cx="693961" cy="693961"/>
          </a:xfrm>
        </p:grpSpPr>
        <p:sp>
          <p:nvSpPr>
            <p:cNvPr id="25" name="타원 24"/>
            <p:cNvSpPr/>
            <p:nvPr/>
          </p:nvSpPr>
          <p:spPr>
            <a:xfrm flipH="1">
              <a:off x="6518667" y="2662022"/>
              <a:ext cx="693961" cy="69396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auto">
            <a:xfrm>
              <a:off x="6737367" y="2896735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573556" y="3996553"/>
            <a:ext cx="540588" cy="540588"/>
            <a:chOff x="6518667" y="4399632"/>
            <a:chExt cx="693961" cy="693961"/>
          </a:xfrm>
        </p:grpSpPr>
        <p:sp>
          <p:nvSpPr>
            <p:cNvPr id="30" name="타원 29"/>
            <p:cNvSpPr/>
            <p:nvPr/>
          </p:nvSpPr>
          <p:spPr>
            <a:xfrm flipH="1" flipV="1">
              <a:off x="6518667" y="4399632"/>
              <a:ext cx="693961" cy="69396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Freeform 36"/>
            <p:cNvSpPr>
              <a:spLocks noEditPoints="1"/>
            </p:cNvSpPr>
            <p:nvPr/>
          </p:nvSpPr>
          <p:spPr bwMode="auto">
            <a:xfrm>
              <a:off x="6789927" y="4619259"/>
              <a:ext cx="151435" cy="25470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322555" y="5279854"/>
            <a:ext cx="540588" cy="540588"/>
            <a:chOff x="4726150" y="2662022"/>
            <a:chExt cx="693961" cy="693961"/>
          </a:xfrm>
        </p:grpSpPr>
        <p:sp>
          <p:nvSpPr>
            <p:cNvPr id="35" name="타원 34"/>
            <p:cNvSpPr/>
            <p:nvPr/>
          </p:nvSpPr>
          <p:spPr>
            <a:xfrm>
              <a:off x="4726150" y="2662022"/>
              <a:ext cx="693961" cy="69396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자유형 32"/>
            <p:cNvSpPr>
              <a:spLocks/>
            </p:cNvSpPr>
            <p:nvPr/>
          </p:nvSpPr>
          <p:spPr bwMode="auto">
            <a:xfrm>
              <a:off x="4958956" y="2868173"/>
              <a:ext cx="228350" cy="253098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293648" y="2559509"/>
            <a:ext cx="540588" cy="540588"/>
            <a:chOff x="4726150" y="4399632"/>
            <a:chExt cx="693961" cy="693961"/>
          </a:xfrm>
        </p:grpSpPr>
        <p:sp>
          <p:nvSpPr>
            <p:cNvPr id="44" name="타원 43"/>
            <p:cNvSpPr/>
            <p:nvPr/>
          </p:nvSpPr>
          <p:spPr>
            <a:xfrm flipV="1">
              <a:off x="4726150" y="4399632"/>
              <a:ext cx="693961" cy="69396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38" name="Group 20"/>
            <p:cNvGrpSpPr>
              <a:grpSpLocks noChangeAspect="1"/>
            </p:cNvGrpSpPr>
            <p:nvPr/>
          </p:nvGrpSpPr>
          <p:grpSpPr bwMode="auto">
            <a:xfrm>
              <a:off x="4971967" y="4590373"/>
              <a:ext cx="202327" cy="275984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3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40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41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42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9753739" y="2815308"/>
            <a:ext cx="540588" cy="540588"/>
            <a:chOff x="9753739" y="3192681"/>
            <a:chExt cx="540588" cy="540588"/>
          </a:xfrm>
        </p:grpSpPr>
        <p:sp>
          <p:nvSpPr>
            <p:cNvPr id="34" name="타원 33"/>
            <p:cNvSpPr/>
            <p:nvPr/>
          </p:nvSpPr>
          <p:spPr>
            <a:xfrm flipH="1">
              <a:off x="9753739" y="3192681"/>
              <a:ext cx="540588" cy="54058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43" name="Group 39"/>
            <p:cNvGrpSpPr>
              <a:grpSpLocks noChangeAspect="1"/>
            </p:cNvGrpSpPr>
            <p:nvPr/>
          </p:nvGrpSpPr>
          <p:grpSpPr bwMode="auto">
            <a:xfrm>
              <a:off x="9912909" y="3363513"/>
              <a:ext cx="222331" cy="179787"/>
              <a:chOff x="5919" y="4283"/>
              <a:chExt cx="324" cy="262"/>
            </a:xfrm>
            <a:solidFill>
              <a:schemeClr val="bg1"/>
            </a:solidFill>
          </p:grpSpPr>
          <p:sp>
            <p:nvSpPr>
              <p:cNvPr id="47" name="Freeform 41"/>
              <p:cNvSpPr>
                <a:spLocks/>
              </p:cNvSpPr>
              <p:nvPr/>
            </p:nvSpPr>
            <p:spPr bwMode="auto">
              <a:xfrm>
                <a:off x="6065" y="4421"/>
                <a:ext cx="32" cy="38"/>
              </a:xfrm>
              <a:custGeom>
                <a:avLst/>
                <a:gdLst>
                  <a:gd name="T0" fmla="*/ 175 w 349"/>
                  <a:gd name="T1" fmla="*/ 0 h 421"/>
                  <a:gd name="T2" fmla="*/ 206 w 349"/>
                  <a:gd name="T3" fmla="*/ 2 h 421"/>
                  <a:gd name="T4" fmla="*/ 235 w 349"/>
                  <a:gd name="T5" fmla="*/ 9 h 421"/>
                  <a:gd name="T6" fmla="*/ 263 w 349"/>
                  <a:gd name="T7" fmla="*/ 22 h 421"/>
                  <a:gd name="T8" fmla="*/ 287 w 349"/>
                  <a:gd name="T9" fmla="*/ 40 h 421"/>
                  <a:gd name="T10" fmla="*/ 308 w 349"/>
                  <a:gd name="T11" fmla="*/ 60 h 421"/>
                  <a:gd name="T12" fmla="*/ 326 w 349"/>
                  <a:gd name="T13" fmla="*/ 84 h 421"/>
                  <a:gd name="T14" fmla="*/ 338 w 349"/>
                  <a:gd name="T15" fmla="*/ 111 h 421"/>
                  <a:gd name="T16" fmla="*/ 346 w 349"/>
                  <a:gd name="T17" fmla="*/ 140 h 421"/>
                  <a:gd name="T18" fmla="*/ 349 w 349"/>
                  <a:gd name="T19" fmla="*/ 171 h 421"/>
                  <a:gd name="T20" fmla="*/ 349 w 349"/>
                  <a:gd name="T21" fmla="*/ 249 h 421"/>
                  <a:gd name="T22" fmla="*/ 346 w 349"/>
                  <a:gd name="T23" fmla="*/ 280 h 421"/>
                  <a:gd name="T24" fmla="*/ 338 w 349"/>
                  <a:gd name="T25" fmla="*/ 309 h 421"/>
                  <a:gd name="T26" fmla="*/ 326 w 349"/>
                  <a:gd name="T27" fmla="*/ 336 h 421"/>
                  <a:gd name="T28" fmla="*/ 308 w 349"/>
                  <a:gd name="T29" fmla="*/ 360 h 421"/>
                  <a:gd name="T30" fmla="*/ 287 w 349"/>
                  <a:gd name="T31" fmla="*/ 381 h 421"/>
                  <a:gd name="T32" fmla="*/ 263 w 349"/>
                  <a:gd name="T33" fmla="*/ 398 h 421"/>
                  <a:gd name="T34" fmla="*/ 235 w 349"/>
                  <a:gd name="T35" fmla="*/ 410 h 421"/>
                  <a:gd name="T36" fmla="*/ 206 w 349"/>
                  <a:gd name="T37" fmla="*/ 419 h 421"/>
                  <a:gd name="T38" fmla="*/ 175 w 349"/>
                  <a:gd name="T39" fmla="*/ 421 h 421"/>
                  <a:gd name="T40" fmla="*/ 143 w 349"/>
                  <a:gd name="T41" fmla="*/ 419 h 421"/>
                  <a:gd name="T42" fmla="*/ 113 w 349"/>
                  <a:gd name="T43" fmla="*/ 410 h 421"/>
                  <a:gd name="T44" fmla="*/ 87 w 349"/>
                  <a:gd name="T45" fmla="*/ 398 h 421"/>
                  <a:gd name="T46" fmla="*/ 62 w 349"/>
                  <a:gd name="T47" fmla="*/ 381 h 421"/>
                  <a:gd name="T48" fmla="*/ 41 w 349"/>
                  <a:gd name="T49" fmla="*/ 360 h 421"/>
                  <a:gd name="T50" fmla="*/ 24 w 349"/>
                  <a:gd name="T51" fmla="*/ 336 h 421"/>
                  <a:gd name="T52" fmla="*/ 11 w 349"/>
                  <a:gd name="T53" fmla="*/ 309 h 421"/>
                  <a:gd name="T54" fmla="*/ 3 w 349"/>
                  <a:gd name="T55" fmla="*/ 280 h 421"/>
                  <a:gd name="T56" fmla="*/ 0 w 349"/>
                  <a:gd name="T57" fmla="*/ 249 h 421"/>
                  <a:gd name="T58" fmla="*/ 0 w 349"/>
                  <a:gd name="T59" fmla="*/ 171 h 421"/>
                  <a:gd name="T60" fmla="*/ 3 w 349"/>
                  <a:gd name="T61" fmla="*/ 140 h 421"/>
                  <a:gd name="T62" fmla="*/ 11 w 349"/>
                  <a:gd name="T63" fmla="*/ 111 h 421"/>
                  <a:gd name="T64" fmla="*/ 24 w 349"/>
                  <a:gd name="T65" fmla="*/ 84 h 421"/>
                  <a:gd name="T66" fmla="*/ 41 w 349"/>
                  <a:gd name="T67" fmla="*/ 60 h 421"/>
                  <a:gd name="T68" fmla="*/ 62 w 349"/>
                  <a:gd name="T69" fmla="*/ 40 h 421"/>
                  <a:gd name="T70" fmla="*/ 87 w 349"/>
                  <a:gd name="T71" fmla="*/ 22 h 421"/>
                  <a:gd name="T72" fmla="*/ 113 w 349"/>
                  <a:gd name="T73" fmla="*/ 9 h 421"/>
                  <a:gd name="T74" fmla="*/ 143 w 349"/>
                  <a:gd name="T75" fmla="*/ 2 h 421"/>
                  <a:gd name="T76" fmla="*/ 175 w 349"/>
                  <a:gd name="T77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9" h="421">
                    <a:moveTo>
                      <a:pt x="175" y="0"/>
                    </a:moveTo>
                    <a:lnTo>
                      <a:pt x="206" y="2"/>
                    </a:lnTo>
                    <a:lnTo>
                      <a:pt x="235" y="9"/>
                    </a:lnTo>
                    <a:lnTo>
                      <a:pt x="263" y="22"/>
                    </a:lnTo>
                    <a:lnTo>
                      <a:pt x="287" y="40"/>
                    </a:lnTo>
                    <a:lnTo>
                      <a:pt x="308" y="60"/>
                    </a:lnTo>
                    <a:lnTo>
                      <a:pt x="326" y="84"/>
                    </a:lnTo>
                    <a:lnTo>
                      <a:pt x="338" y="111"/>
                    </a:lnTo>
                    <a:lnTo>
                      <a:pt x="346" y="140"/>
                    </a:lnTo>
                    <a:lnTo>
                      <a:pt x="349" y="171"/>
                    </a:lnTo>
                    <a:lnTo>
                      <a:pt x="349" y="249"/>
                    </a:lnTo>
                    <a:lnTo>
                      <a:pt x="346" y="280"/>
                    </a:lnTo>
                    <a:lnTo>
                      <a:pt x="338" y="309"/>
                    </a:lnTo>
                    <a:lnTo>
                      <a:pt x="326" y="336"/>
                    </a:lnTo>
                    <a:lnTo>
                      <a:pt x="308" y="360"/>
                    </a:lnTo>
                    <a:lnTo>
                      <a:pt x="287" y="381"/>
                    </a:lnTo>
                    <a:lnTo>
                      <a:pt x="263" y="398"/>
                    </a:lnTo>
                    <a:lnTo>
                      <a:pt x="235" y="410"/>
                    </a:lnTo>
                    <a:lnTo>
                      <a:pt x="206" y="419"/>
                    </a:lnTo>
                    <a:lnTo>
                      <a:pt x="175" y="421"/>
                    </a:lnTo>
                    <a:lnTo>
                      <a:pt x="143" y="419"/>
                    </a:lnTo>
                    <a:lnTo>
                      <a:pt x="113" y="410"/>
                    </a:lnTo>
                    <a:lnTo>
                      <a:pt x="87" y="398"/>
                    </a:lnTo>
                    <a:lnTo>
                      <a:pt x="62" y="381"/>
                    </a:lnTo>
                    <a:lnTo>
                      <a:pt x="41" y="360"/>
                    </a:lnTo>
                    <a:lnTo>
                      <a:pt x="24" y="336"/>
                    </a:lnTo>
                    <a:lnTo>
                      <a:pt x="11" y="309"/>
                    </a:lnTo>
                    <a:lnTo>
                      <a:pt x="3" y="280"/>
                    </a:lnTo>
                    <a:lnTo>
                      <a:pt x="0" y="249"/>
                    </a:lnTo>
                    <a:lnTo>
                      <a:pt x="0" y="171"/>
                    </a:lnTo>
                    <a:lnTo>
                      <a:pt x="3" y="140"/>
                    </a:lnTo>
                    <a:lnTo>
                      <a:pt x="11" y="111"/>
                    </a:lnTo>
                    <a:lnTo>
                      <a:pt x="24" y="84"/>
                    </a:lnTo>
                    <a:lnTo>
                      <a:pt x="41" y="60"/>
                    </a:lnTo>
                    <a:lnTo>
                      <a:pt x="62" y="40"/>
                    </a:lnTo>
                    <a:lnTo>
                      <a:pt x="87" y="22"/>
                    </a:lnTo>
                    <a:lnTo>
                      <a:pt x="113" y="9"/>
                    </a:lnTo>
                    <a:lnTo>
                      <a:pt x="143" y="2"/>
                    </a:lnTo>
                    <a:lnTo>
                      <a:pt x="1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49" name="Freeform 42"/>
              <p:cNvSpPr>
                <a:spLocks/>
              </p:cNvSpPr>
              <p:nvPr/>
            </p:nvSpPr>
            <p:spPr bwMode="auto">
              <a:xfrm>
                <a:off x="5926" y="4448"/>
                <a:ext cx="310" cy="97"/>
              </a:xfrm>
              <a:custGeom>
                <a:avLst/>
                <a:gdLst>
                  <a:gd name="T0" fmla="*/ 0 w 3415"/>
                  <a:gd name="T1" fmla="*/ 0 h 1067"/>
                  <a:gd name="T2" fmla="*/ 49 w 3415"/>
                  <a:gd name="T3" fmla="*/ 20 h 1067"/>
                  <a:gd name="T4" fmla="*/ 101 w 3415"/>
                  <a:gd name="T5" fmla="*/ 35 h 1067"/>
                  <a:gd name="T6" fmla="*/ 156 w 3415"/>
                  <a:gd name="T7" fmla="*/ 45 h 1067"/>
                  <a:gd name="T8" fmla="*/ 211 w 3415"/>
                  <a:gd name="T9" fmla="*/ 48 h 1067"/>
                  <a:gd name="T10" fmla="*/ 1413 w 3415"/>
                  <a:gd name="T11" fmla="*/ 48 h 1067"/>
                  <a:gd name="T12" fmla="*/ 1428 w 3415"/>
                  <a:gd name="T13" fmla="*/ 88 h 1067"/>
                  <a:gd name="T14" fmla="*/ 1449 w 3415"/>
                  <a:gd name="T15" fmla="*/ 125 h 1067"/>
                  <a:gd name="T16" fmla="*/ 1476 w 3415"/>
                  <a:gd name="T17" fmla="*/ 160 h 1067"/>
                  <a:gd name="T18" fmla="*/ 1507 w 3415"/>
                  <a:gd name="T19" fmla="*/ 189 h 1067"/>
                  <a:gd name="T20" fmla="*/ 1541 w 3415"/>
                  <a:gd name="T21" fmla="*/ 215 h 1067"/>
                  <a:gd name="T22" fmla="*/ 1578 w 3415"/>
                  <a:gd name="T23" fmla="*/ 236 h 1067"/>
                  <a:gd name="T24" fmla="*/ 1619 w 3415"/>
                  <a:gd name="T25" fmla="*/ 251 h 1067"/>
                  <a:gd name="T26" fmla="*/ 1662 w 3415"/>
                  <a:gd name="T27" fmla="*/ 261 h 1067"/>
                  <a:gd name="T28" fmla="*/ 1708 w 3415"/>
                  <a:gd name="T29" fmla="*/ 264 h 1067"/>
                  <a:gd name="T30" fmla="*/ 1753 w 3415"/>
                  <a:gd name="T31" fmla="*/ 261 h 1067"/>
                  <a:gd name="T32" fmla="*/ 1796 w 3415"/>
                  <a:gd name="T33" fmla="*/ 251 h 1067"/>
                  <a:gd name="T34" fmla="*/ 1837 w 3415"/>
                  <a:gd name="T35" fmla="*/ 236 h 1067"/>
                  <a:gd name="T36" fmla="*/ 1875 w 3415"/>
                  <a:gd name="T37" fmla="*/ 215 h 1067"/>
                  <a:gd name="T38" fmla="*/ 1909 w 3415"/>
                  <a:gd name="T39" fmla="*/ 189 h 1067"/>
                  <a:gd name="T40" fmla="*/ 1939 w 3415"/>
                  <a:gd name="T41" fmla="*/ 160 h 1067"/>
                  <a:gd name="T42" fmla="*/ 1965 w 3415"/>
                  <a:gd name="T43" fmla="*/ 125 h 1067"/>
                  <a:gd name="T44" fmla="*/ 1986 w 3415"/>
                  <a:gd name="T45" fmla="*/ 88 h 1067"/>
                  <a:gd name="T46" fmla="*/ 2002 w 3415"/>
                  <a:gd name="T47" fmla="*/ 48 h 1067"/>
                  <a:gd name="T48" fmla="*/ 3204 w 3415"/>
                  <a:gd name="T49" fmla="*/ 48 h 1067"/>
                  <a:gd name="T50" fmla="*/ 3260 w 3415"/>
                  <a:gd name="T51" fmla="*/ 45 h 1067"/>
                  <a:gd name="T52" fmla="*/ 3314 w 3415"/>
                  <a:gd name="T53" fmla="*/ 35 h 1067"/>
                  <a:gd name="T54" fmla="*/ 3366 w 3415"/>
                  <a:gd name="T55" fmla="*/ 20 h 1067"/>
                  <a:gd name="T56" fmla="*/ 3415 w 3415"/>
                  <a:gd name="T57" fmla="*/ 0 h 1067"/>
                  <a:gd name="T58" fmla="*/ 3415 w 3415"/>
                  <a:gd name="T59" fmla="*/ 787 h 1067"/>
                  <a:gd name="T60" fmla="*/ 3412 w 3415"/>
                  <a:gd name="T61" fmla="*/ 828 h 1067"/>
                  <a:gd name="T62" fmla="*/ 3403 w 3415"/>
                  <a:gd name="T63" fmla="*/ 867 h 1067"/>
                  <a:gd name="T64" fmla="*/ 3389 w 3415"/>
                  <a:gd name="T65" fmla="*/ 905 h 1067"/>
                  <a:gd name="T66" fmla="*/ 3370 w 3415"/>
                  <a:gd name="T67" fmla="*/ 939 h 1067"/>
                  <a:gd name="T68" fmla="*/ 3346 w 3415"/>
                  <a:gd name="T69" fmla="*/ 971 h 1067"/>
                  <a:gd name="T70" fmla="*/ 3317 w 3415"/>
                  <a:gd name="T71" fmla="*/ 998 h 1067"/>
                  <a:gd name="T72" fmla="*/ 3286 w 3415"/>
                  <a:gd name="T73" fmla="*/ 1022 h 1067"/>
                  <a:gd name="T74" fmla="*/ 3251 w 3415"/>
                  <a:gd name="T75" fmla="*/ 1041 h 1067"/>
                  <a:gd name="T76" fmla="*/ 3214 w 3415"/>
                  <a:gd name="T77" fmla="*/ 1055 h 1067"/>
                  <a:gd name="T78" fmla="*/ 3174 w 3415"/>
                  <a:gd name="T79" fmla="*/ 1064 h 1067"/>
                  <a:gd name="T80" fmla="*/ 3132 w 3415"/>
                  <a:gd name="T81" fmla="*/ 1067 h 1067"/>
                  <a:gd name="T82" fmla="*/ 283 w 3415"/>
                  <a:gd name="T83" fmla="*/ 1067 h 1067"/>
                  <a:gd name="T84" fmla="*/ 242 w 3415"/>
                  <a:gd name="T85" fmla="*/ 1064 h 1067"/>
                  <a:gd name="T86" fmla="*/ 201 w 3415"/>
                  <a:gd name="T87" fmla="*/ 1055 h 1067"/>
                  <a:gd name="T88" fmla="*/ 163 w 3415"/>
                  <a:gd name="T89" fmla="*/ 1041 h 1067"/>
                  <a:gd name="T90" fmla="*/ 129 w 3415"/>
                  <a:gd name="T91" fmla="*/ 1022 h 1067"/>
                  <a:gd name="T92" fmla="*/ 97 w 3415"/>
                  <a:gd name="T93" fmla="*/ 998 h 1067"/>
                  <a:gd name="T94" fmla="*/ 69 w 3415"/>
                  <a:gd name="T95" fmla="*/ 971 h 1067"/>
                  <a:gd name="T96" fmla="*/ 46 w 3415"/>
                  <a:gd name="T97" fmla="*/ 939 h 1067"/>
                  <a:gd name="T98" fmla="*/ 26 w 3415"/>
                  <a:gd name="T99" fmla="*/ 905 h 1067"/>
                  <a:gd name="T100" fmla="*/ 12 w 3415"/>
                  <a:gd name="T101" fmla="*/ 867 h 1067"/>
                  <a:gd name="T102" fmla="*/ 3 w 3415"/>
                  <a:gd name="T103" fmla="*/ 828 h 1067"/>
                  <a:gd name="T104" fmla="*/ 0 w 3415"/>
                  <a:gd name="T105" fmla="*/ 787 h 1067"/>
                  <a:gd name="T106" fmla="*/ 0 w 3415"/>
                  <a:gd name="T107" fmla="*/ 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15" h="1067">
                    <a:moveTo>
                      <a:pt x="0" y="0"/>
                    </a:moveTo>
                    <a:lnTo>
                      <a:pt x="49" y="20"/>
                    </a:lnTo>
                    <a:lnTo>
                      <a:pt x="101" y="35"/>
                    </a:lnTo>
                    <a:lnTo>
                      <a:pt x="156" y="45"/>
                    </a:lnTo>
                    <a:lnTo>
                      <a:pt x="211" y="48"/>
                    </a:lnTo>
                    <a:lnTo>
                      <a:pt x="1413" y="48"/>
                    </a:lnTo>
                    <a:lnTo>
                      <a:pt x="1428" y="88"/>
                    </a:lnTo>
                    <a:lnTo>
                      <a:pt x="1449" y="125"/>
                    </a:lnTo>
                    <a:lnTo>
                      <a:pt x="1476" y="160"/>
                    </a:lnTo>
                    <a:lnTo>
                      <a:pt x="1507" y="189"/>
                    </a:lnTo>
                    <a:lnTo>
                      <a:pt x="1541" y="215"/>
                    </a:lnTo>
                    <a:lnTo>
                      <a:pt x="1578" y="236"/>
                    </a:lnTo>
                    <a:lnTo>
                      <a:pt x="1619" y="251"/>
                    </a:lnTo>
                    <a:lnTo>
                      <a:pt x="1662" y="261"/>
                    </a:lnTo>
                    <a:lnTo>
                      <a:pt x="1708" y="264"/>
                    </a:lnTo>
                    <a:lnTo>
                      <a:pt x="1753" y="261"/>
                    </a:lnTo>
                    <a:lnTo>
                      <a:pt x="1796" y="251"/>
                    </a:lnTo>
                    <a:lnTo>
                      <a:pt x="1837" y="236"/>
                    </a:lnTo>
                    <a:lnTo>
                      <a:pt x="1875" y="215"/>
                    </a:lnTo>
                    <a:lnTo>
                      <a:pt x="1909" y="189"/>
                    </a:lnTo>
                    <a:lnTo>
                      <a:pt x="1939" y="160"/>
                    </a:lnTo>
                    <a:lnTo>
                      <a:pt x="1965" y="125"/>
                    </a:lnTo>
                    <a:lnTo>
                      <a:pt x="1986" y="88"/>
                    </a:lnTo>
                    <a:lnTo>
                      <a:pt x="2002" y="48"/>
                    </a:lnTo>
                    <a:lnTo>
                      <a:pt x="3204" y="48"/>
                    </a:lnTo>
                    <a:lnTo>
                      <a:pt x="3260" y="45"/>
                    </a:lnTo>
                    <a:lnTo>
                      <a:pt x="3314" y="35"/>
                    </a:lnTo>
                    <a:lnTo>
                      <a:pt x="3366" y="20"/>
                    </a:lnTo>
                    <a:lnTo>
                      <a:pt x="3415" y="0"/>
                    </a:lnTo>
                    <a:lnTo>
                      <a:pt x="3415" y="787"/>
                    </a:lnTo>
                    <a:lnTo>
                      <a:pt x="3412" y="828"/>
                    </a:lnTo>
                    <a:lnTo>
                      <a:pt x="3403" y="867"/>
                    </a:lnTo>
                    <a:lnTo>
                      <a:pt x="3389" y="905"/>
                    </a:lnTo>
                    <a:lnTo>
                      <a:pt x="3370" y="939"/>
                    </a:lnTo>
                    <a:lnTo>
                      <a:pt x="3346" y="971"/>
                    </a:lnTo>
                    <a:lnTo>
                      <a:pt x="3317" y="998"/>
                    </a:lnTo>
                    <a:lnTo>
                      <a:pt x="3286" y="1022"/>
                    </a:lnTo>
                    <a:lnTo>
                      <a:pt x="3251" y="1041"/>
                    </a:lnTo>
                    <a:lnTo>
                      <a:pt x="3214" y="1055"/>
                    </a:lnTo>
                    <a:lnTo>
                      <a:pt x="3174" y="1064"/>
                    </a:lnTo>
                    <a:lnTo>
                      <a:pt x="3132" y="1067"/>
                    </a:lnTo>
                    <a:lnTo>
                      <a:pt x="283" y="1067"/>
                    </a:lnTo>
                    <a:lnTo>
                      <a:pt x="242" y="1064"/>
                    </a:lnTo>
                    <a:lnTo>
                      <a:pt x="201" y="1055"/>
                    </a:lnTo>
                    <a:lnTo>
                      <a:pt x="163" y="1041"/>
                    </a:lnTo>
                    <a:lnTo>
                      <a:pt x="129" y="1022"/>
                    </a:lnTo>
                    <a:lnTo>
                      <a:pt x="97" y="998"/>
                    </a:lnTo>
                    <a:lnTo>
                      <a:pt x="69" y="971"/>
                    </a:lnTo>
                    <a:lnTo>
                      <a:pt x="46" y="939"/>
                    </a:lnTo>
                    <a:lnTo>
                      <a:pt x="26" y="905"/>
                    </a:lnTo>
                    <a:lnTo>
                      <a:pt x="12" y="867"/>
                    </a:lnTo>
                    <a:lnTo>
                      <a:pt x="3" y="828"/>
                    </a:lnTo>
                    <a:lnTo>
                      <a:pt x="0" y="7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51" name="Freeform 43"/>
              <p:cNvSpPr>
                <a:spLocks noEditPoints="1"/>
              </p:cNvSpPr>
              <p:nvPr/>
            </p:nvSpPr>
            <p:spPr bwMode="auto">
              <a:xfrm>
                <a:off x="5919" y="4283"/>
                <a:ext cx="324" cy="150"/>
              </a:xfrm>
              <a:custGeom>
                <a:avLst/>
                <a:gdLst>
                  <a:gd name="T0" fmla="*/ 1430 w 3559"/>
                  <a:gd name="T1" fmla="*/ 274 h 1653"/>
                  <a:gd name="T2" fmla="*/ 1331 w 3559"/>
                  <a:gd name="T3" fmla="*/ 327 h 1653"/>
                  <a:gd name="T4" fmla="*/ 1263 w 3559"/>
                  <a:gd name="T5" fmla="*/ 414 h 1653"/>
                  <a:gd name="T6" fmla="*/ 2297 w 3559"/>
                  <a:gd name="T7" fmla="*/ 414 h 1653"/>
                  <a:gd name="T8" fmla="*/ 2228 w 3559"/>
                  <a:gd name="T9" fmla="*/ 327 h 1653"/>
                  <a:gd name="T10" fmla="*/ 2130 w 3559"/>
                  <a:gd name="T11" fmla="*/ 274 h 1653"/>
                  <a:gd name="T12" fmla="*/ 1507 w 3559"/>
                  <a:gd name="T13" fmla="*/ 262 h 1653"/>
                  <a:gd name="T14" fmla="*/ 2113 w 3559"/>
                  <a:gd name="T15" fmla="*/ 3 h 1653"/>
                  <a:gd name="T16" fmla="*/ 2283 w 3559"/>
                  <a:gd name="T17" fmla="*/ 51 h 1653"/>
                  <a:gd name="T18" fmla="*/ 2424 w 3559"/>
                  <a:gd name="T19" fmla="*/ 149 h 1653"/>
                  <a:gd name="T20" fmla="*/ 2528 w 3559"/>
                  <a:gd name="T21" fmla="*/ 283 h 1653"/>
                  <a:gd name="T22" fmla="*/ 2584 w 3559"/>
                  <a:gd name="T23" fmla="*/ 448 h 1653"/>
                  <a:gd name="T24" fmla="*/ 3348 w 3559"/>
                  <a:gd name="T25" fmla="*/ 460 h 1653"/>
                  <a:gd name="T26" fmla="*/ 3457 w 3559"/>
                  <a:gd name="T27" fmla="*/ 517 h 1653"/>
                  <a:gd name="T28" fmla="*/ 3531 w 3559"/>
                  <a:gd name="T29" fmla="*/ 610 h 1653"/>
                  <a:gd name="T30" fmla="*/ 3559 w 3559"/>
                  <a:gd name="T31" fmla="*/ 728 h 1653"/>
                  <a:gd name="T32" fmla="*/ 3546 w 3559"/>
                  <a:gd name="T33" fmla="*/ 1454 h 1653"/>
                  <a:gd name="T34" fmla="*/ 3489 w 3559"/>
                  <a:gd name="T35" fmla="*/ 1557 h 1653"/>
                  <a:gd name="T36" fmla="*/ 3395 w 3559"/>
                  <a:gd name="T37" fmla="*/ 1627 h 1653"/>
                  <a:gd name="T38" fmla="*/ 3276 w 3559"/>
                  <a:gd name="T39" fmla="*/ 1653 h 1653"/>
                  <a:gd name="T40" fmla="*/ 2072 w 3559"/>
                  <a:gd name="T41" fmla="*/ 1575 h 1653"/>
                  <a:gd name="T42" fmla="*/ 2019 w 3559"/>
                  <a:gd name="T43" fmla="*/ 1475 h 1653"/>
                  <a:gd name="T44" fmla="*/ 1987 w 3559"/>
                  <a:gd name="T45" fmla="*/ 1444 h 1653"/>
                  <a:gd name="T46" fmla="*/ 1933 w 3559"/>
                  <a:gd name="T47" fmla="*/ 1404 h 1653"/>
                  <a:gd name="T48" fmla="*/ 1882 w 3559"/>
                  <a:gd name="T49" fmla="*/ 1381 h 1653"/>
                  <a:gd name="T50" fmla="*/ 1840 w 3559"/>
                  <a:gd name="T51" fmla="*/ 1369 h 1653"/>
                  <a:gd name="T52" fmla="*/ 1748 w 3559"/>
                  <a:gd name="T53" fmla="*/ 1365 h 1653"/>
                  <a:gd name="T54" fmla="*/ 1692 w 3559"/>
                  <a:gd name="T55" fmla="*/ 1377 h 1653"/>
                  <a:gd name="T56" fmla="*/ 1643 w 3559"/>
                  <a:gd name="T57" fmla="*/ 1394 h 1653"/>
                  <a:gd name="T58" fmla="*/ 1616 w 3559"/>
                  <a:gd name="T59" fmla="*/ 1410 h 1653"/>
                  <a:gd name="T60" fmla="*/ 1572 w 3559"/>
                  <a:gd name="T61" fmla="*/ 1444 h 1653"/>
                  <a:gd name="T62" fmla="*/ 1540 w 3559"/>
                  <a:gd name="T63" fmla="*/ 1475 h 1653"/>
                  <a:gd name="T64" fmla="*/ 1486 w 3559"/>
                  <a:gd name="T65" fmla="*/ 1575 h 1653"/>
                  <a:gd name="T66" fmla="*/ 283 w 3559"/>
                  <a:gd name="T67" fmla="*/ 1653 h 1653"/>
                  <a:gd name="T68" fmla="*/ 164 w 3559"/>
                  <a:gd name="T69" fmla="*/ 1627 h 1653"/>
                  <a:gd name="T70" fmla="*/ 69 w 3559"/>
                  <a:gd name="T71" fmla="*/ 1557 h 1653"/>
                  <a:gd name="T72" fmla="*/ 12 w 3559"/>
                  <a:gd name="T73" fmla="*/ 1454 h 1653"/>
                  <a:gd name="T74" fmla="*/ 0 w 3559"/>
                  <a:gd name="T75" fmla="*/ 728 h 1653"/>
                  <a:gd name="T76" fmla="*/ 28 w 3559"/>
                  <a:gd name="T77" fmla="*/ 610 h 1653"/>
                  <a:gd name="T78" fmla="*/ 102 w 3559"/>
                  <a:gd name="T79" fmla="*/ 517 h 1653"/>
                  <a:gd name="T80" fmla="*/ 210 w 3559"/>
                  <a:gd name="T81" fmla="*/ 460 h 1653"/>
                  <a:gd name="T82" fmla="*/ 975 w 3559"/>
                  <a:gd name="T83" fmla="*/ 448 h 1653"/>
                  <a:gd name="T84" fmla="*/ 1031 w 3559"/>
                  <a:gd name="T85" fmla="*/ 283 h 1653"/>
                  <a:gd name="T86" fmla="*/ 1134 w 3559"/>
                  <a:gd name="T87" fmla="*/ 149 h 1653"/>
                  <a:gd name="T88" fmla="*/ 1276 w 3559"/>
                  <a:gd name="T89" fmla="*/ 51 h 1653"/>
                  <a:gd name="T90" fmla="*/ 1445 w 3559"/>
                  <a:gd name="T91" fmla="*/ 3 h 1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559" h="1653">
                    <a:moveTo>
                      <a:pt x="1507" y="262"/>
                    </a:moveTo>
                    <a:lnTo>
                      <a:pt x="1467" y="265"/>
                    </a:lnTo>
                    <a:lnTo>
                      <a:pt x="1430" y="274"/>
                    </a:lnTo>
                    <a:lnTo>
                      <a:pt x="1394" y="287"/>
                    </a:lnTo>
                    <a:lnTo>
                      <a:pt x="1361" y="304"/>
                    </a:lnTo>
                    <a:lnTo>
                      <a:pt x="1331" y="327"/>
                    </a:lnTo>
                    <a:lnTo>
                      <a:pt x="1305" y="352"/>
                    </a:lnTo>
                    <a:lnTo>
                      <a:pt x="1282" y="381"/>
                    </a:lnTo>
                    <a:lnTo>
                      <a:pt x="1263" y="414"/>
                    </a:lnTo>
                    <a:lnTo>
                      <a:pt x="1247" y="448"/>
                    </a:lnTo>
                    <a:lnTo>
                      <a:pt x="2311" y="448"/>
                    </a:lnTo>
                    <a:lnTo>
                      <a:pt x="2297" y="414"/>
                    </a:lnTo>
                    <a:lnTo>
                      <a:pt x="2278" y="381"/>
                    </a:lnTo>
                    <a:lnTo>
                      <a:pt x="2255" y="352"/>
                    </a:lnTo>
                    <a:lnTo>
                      <a:pt x="2228" y="327"/>
                    </a:lnTo>
                    <a:lnTo>
                      <a:pt x="2198" y="304"/>
                    </a:lnTo>
                    <a:lnTo>
                      <a:pt x="2165" y="287"/>
                    </a:lnTo>
                    <a:lnTo>
                      <a:pt x="2130" y="274"/>
                    </a:lnTo>
                    <a:lnTo>
                      <a:pt x="2091" y="265"/>
                    </a:lnTo>
                    <a:lnTo>
                      <a:pt x="2052" y="262"/>
                    </a:lnTo>
                    <a:lnTo>
                      <a:pt x="1507" y="262"/>
                    </a:lnTo>
                    <a:close/>
                    <a:moveTo>
                      <a:pt x="1507" y="0"/>
                    </a:moveTo>
                    <a:lnTo>
                      <a:pt x="2052" y="0"/>
                    </a:lnTo>
                    <a:lnTo>
                      <a:pt x="2113" y="3"/>
                    </a:lnTo>
                    <a:lnTo>
                      <a:pt x="2171" y="14"/>
                    </a:lnTo>
                    <a:lnTo>
                      <a:pt x="2229" y="29"/>
                    </a:lnTo>
                    <a:lnTo>
                      <a:pt x="2283" y="51"/>
                    </a:lnTo>
                    <a:lnTo>
                      <a:pt x="2333" y="79"/>
                    </a:lnTo>
                    <a:lnTo>
                      <a:pt x="2380" y="111"/>
                    </a:lnTo>
                    <a:lnTo>
                      <a:pt x="2424" y="149"/>
                    </a:lnTo>
                    <a:lnTo>
                      <a:pt x="2463" y="190"/>
                    </a:lnTo>
                    <a:lnTo>
                      <a:pt x="2498" y="235"/>
                    </a:lnTo>
                    <a:lnTo>
                      <a:pt x="2528" y="283"/>
                    </a:lnTo>
                    <a:lnTo>
                      <a:pt x="2552" y="336"/>
                    </a:lnTo>
                    <a:lnTo>
                      <a:pt x="2571" y="391"/>
                    </a:lnTo>
                    <a:lnTo>
                      <a:pt x="2584" y="448"/>
                    </a:lnTo>
                    <a:lnTo>
                      <a:pt x="3264" y="448"/>
                    </a:lnTo>
                    <a:lnTo>
                      <a:pt x="3308" y="452"/>
                    </a:lnTo>
                    <a:lnTo>
                      <a:pt x="3348" y="460"/>
                    </a:lnTo>
                    <a:lnTo>
                      <a:pt x="3388" y="474"/>
                    </a:lnTo>
                    <a:lnTo>
                      <a:pt x="3424" y="493"/>
                    </a:lnTo>
                    <a:lnTo>
                      <a:pt x="3457" y="517"/>
                    </a:lnTo>
                    <a:lnTo>
                      <a:pt x="3486" y="545"/>
                    </a:lnTo>
                    <a:lnTo>
                      <a:pt x="3511" y="575"/>
                    </a:lnTo>
                    <a:lnTo>
                      <a:pt x="3531" y="610"/>
                    </a:lnTo>
                    <a:lnTo>
                      <a:pt x="3546" y="647"/>
                    </a:lnTo>
                    <a:lnTo>
                      <a:pt x="3555" y="687"/>
                    </a:lnTo>
                    <a:lnTo>
                      <a:pt x="3559" y="728"/>
                    </a:lnTo>
                    <a:lnTo>
                      <a:pt x="3559" y="1373"/>
                    </a:lnTo>
                    <a:lnTo>
                      <a:pt x="3555" y="1415"/>
                    </a:lnTo>
                    <a:lnTo>
                      <a:pt x="3546" y="1454"/>
                    </a:lnTo>
                    <a:lnTo>
                      <a:pt x="3532" y="1492"/>
                    </a:lnTo>
                    <a:lnTo>
                      <a:pt x="3513" y="1525"/>
                    </a:lnTo>
                    <a:lnTo>
                      <a:pt x="3489" y="1557"/>
                    </a:lnTo>
                    <a:lnTo>
                      <a:pt x="3462" y="1584"/>
                    </a:lnTo>
                    <a:lnTo>
                      <a:pt x="3430" y="1608"/>
                    </a:lnTo>
                    <a:lnTo>
                      <a:pt x="3395" y="1627"/>
                    </a:lnTo>
                    <a:lnTo>
                      <a:pt x="3357" y="1641"/>
                    </a:lnTo>
                    <a:lnTo>
                      <a:pt x="3318" y="1650"/>
                    </a:lnTo>
                    <a:lnTo>
                      <a:pt x="3276" y="1653"/>
                    </a:lnTo>
                    <a:lnTo>
                      <a:pt x="2087" y="1653"/>
                    </a:lnTo>
                    <a:lnTo>
                      <a:pt x="2082" y="1613"/>
                    </a:lnTo>
                    <a:lnTo>
                      <a:pt x="2072" y="1575"/>
                    </a:lnTo>
                    <a:lnTo>
                      <a:pt x="2059" y="1539"/>
                    </a:lnTo>
                    <a:lnTo>
                      <a:pt x="2041" y="1507"/>
                    </a:lnTo>
                    <a:lnTo>
                      <a:pt x="2019" y="1475"/>
                    </a:lnTo>
                    <a:lnTo>
                      <a:pt x="1992" y="1448"/>
                    </a:lnTo>
                    <a:lnTo>
                      <a:pt x="1990" y="1446"/>
                    </a:lnTo>
                    <a:lnTo>
                      <a:pt x="1987" y="1444"/>
                    </a:lnTo>
                    <a:lnTo>
                      <a:pt x="1968" y="1428"/>
                    </a:lnTo>
                    <a:lnTo>
                      <a:pt x="1948" y="1412"/>
                    </a:lnTo>
                    <a:lnTo>
                      <a:pt x="1933" y="1404"/>
                    </a:lnTo>
                    <a:lnTo>
                      <a:pt x="1915" y="1395"/>
                    </a:lnTo>
                    <a:lnTo>
                      <a:pt x="1898" y="1386"/>
                    </a:lnTo>
                    <a:lnTo>
                      <a:pt x="1882" y="1381"/>
                    </a:lnTo>
                    <a:lnTo>
                      <a:pt x="1867" y="1377"/>
                    </a:lnTo>
                    <a:lnTo>
                      <a:pt x="1854" y="1372"/>
                    </a:lnTo>
                    <a:lnTo>
                      <a:pt x="1840" y="1369"/>
                    </a:lnTo>
                    <a:lnTo>
                      <a:pt x="1811" y="1365"/>
                    </a:lnTo>
                    <a:lnTo>
                      <a:pt x="1780" y="1362"/>
                    </a:lnTo>
                    <a:lnTo>
                      <a:pt x="1748" y="1365"/>
                    </a:lnTo>
                    <a:lnTo>
                      <a:pt x="1718" y="1369"/>
                    </a:lnTo>
                    <a:lnTo>
                      <a:pt x="1705" y="1372"/>
                    </a:lnTo>
                    <a:lnTo>
                      <a:pt x="1692" y="1377"/>
                    </a:lnTo>
                    <a:lnTo>
                      <a:pt x="1676" y="1381"/>
                    </a:lnTo>
                    <a:lnTo>
                      <a:pt x="1661" y="1386"/>
                    </a:lnTo>
                    <a:lnTo>
                      <a:pt x="1643" y="1394"/>
                    </a:lnTo>
                    <a:lnTo>
                      <a:pt x="1627" y="1404"/>
                    </a:lnTo>
                    <a:lnTo>
                      <a:pt x="1621" y="1407"/>
                    </a:lnTo>
                    <a:lnTo>
                      <a:pt x="1616" y="1410"/>
                    </a:lnTo>
                    <a:lnTo>
                      <a:pt x="1610" y="1412"/>
                    </a:lnTo>
                    <a:lnTo>
                      <a:pt x="1591" y="1428"/>
                    </a:lnTo>
                    <a:lnTo>
                      <a:pt x="1572" y="1444"/>
                    </a:lnTo>
                    <a:lnTo>
                      <a:pt x="1569" y="1446"/>
                    </a:lnTo>
                    <a:lnTo>
                      <a:pt x="1566" y="1448"/>
                    </a:lnTo>
                    <a:lnTo>
                      <a:pt x="1540" y="1475"/>
                    </a:lnTo>
                    <a:lnTo>
                      <a:pt x="1518" y="1507"/>
                    </a:lnTo>
                    <a:lnTo>
                      <a:pt x="1499" y="1539"/>
                    </a:lnTo>
                    <a:lnTo>
                      <a:pt x="1486" y="1575"/>
                    </a:lnTo>
                    <a:lnTo>
                      <a:pt x="1476" y="1613"/>
                    </a:lnTo>
                    <a:lnTo>
                      <a:pt x="1472" y="1653"/>
                    </a:lnTo>
                    <a:lnTo>
                      <a:pt x="283" y="1653"/>
                    </a:lnTo>
                    <a:lnTo>
                      <a:pt x="241" y="1650"/>
                    </a:lnTo>
                    <a:lnTo>
                      <a:pt x="201" y="1641"/>
                    </a:lnTo>
                    <a:lnTo>
                      <a:pt x="164" y="1627"/>
                    </a:lnTo>
                    <a:lnTo>
                      <a:pt x="129" y="1608"/>
                    </a:lnTo>
                    <a:lnTo>
                      <a:pt x="98" y="1584"/>
                    </a:lnTo>
                    <a:lnTo>
                      <a:pt x="69" y="1557"/>
                    </a:lnTo>
                    <a:lnTo>
                      <a:pt x="46" y="1525"/>
                    </a:lnTo>
                    <a:lnTo>
                      <a:pt x="26" y="1491"/>
                    </a:lnTo>
                    <a:lnTo>
                      <a:pt x="12" y="1454"/>
                    </a:lnTo>
                    <a:lnTo>
                      <a:pt x="3" y="1415"/>
                    </a:lnTo>
                    <a:lnTo>
                      <a:pt x="0" y="1373"/>
                    </a:lnTo>
                    <a:lnTo>
                      <a:pt x="0" y="728"/>
                    </a:lnTo>
                    <a:lnTo>
                      <a:pt x="3" y="687"/>
                    </a:lnTo>
                    <a:lnTo>
                      <a:pt x="12" y="647"/>
                    </a:lnTo>
                    <a:lnTo>
                      <a:pt x="28" y="610"/>
                    </a:lnTo>
                    <a:lnTo>
                      <a:pt x="47" y="575"/>
                    </a:lnTo>
                    <a:lnTo>
                      <a:pt x="73" y="545"/>
                    </a:lnTo>
                    <a:lnTo>
                      <a:pt x="102" y="517"/>
                    </a:lnTo>
                    <a:lnTo>
                      <a:pt x="134" y="493"/>
                    </a:lnTo>
                    <a:lnTo>
                      <a:pt x="171" y="474"/>
                    </a:lnTo>
                    <a:lnTo>
                      <a:pt x="210" y="460"/>
                    </a:lnTo>
                    <a:lnTo>
                      <a:pt x="252" y="452"/>
                    </a:lnTo>
                    <a:lnTo>
                      <a:pt x="295" y="448"/>
                    </a:lnTo>
                    <a:lnTo>
                      <a:pt x="975" y="448"/>
                    </a:lnTo>
                    <a:lnTo>
                      <a:pt x="988" y="391"/>
                    </a:lnTo>
                    <a:lnTo>
                      <a:pt x="1007" y="336"/>
                    </a:lnTo>
                    <a:lnTo>
                      <a:pt x="1031" y="283"/>
                    </a:lnTo>
                    <a:lnTo>
                      <a:pt x="1060" y="235"/>
                    </a:lnTo>
                    <a:lnTo>
                      <a:pt x="1096" y="190"/>
                    </a:lnTo>
                    <a:lnTo>
                      <a:pt x="1134" y="149"/>
                    </a:lnTo>
                    <a:lnTo>
                      <a:pt x="1178" y="111"/>
                    </a:lnTo>
                    <a:lnTo>
                      <a:pt x="1225" y="79"/>
                    </a:lnTo>
                    <a:lnTo>
                      <a:pt x="1276" y="51"/>
                    </a:lnTo>
                    <a:lnTo>
                      <a:pt x="1330" y="29"/>
                    </a:lnTo>
                    <a:lnTo>
                      <a:pt x="1387" y="14"/>
                    </a:lnTo>
                    <a:lnTo>
                      <a:pt x="1445" y="3"/>
                    </a:lnTo>
                    <a:lnTo>
                      <a:pt x="15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sp>
        <p:nvSpPr>
          <p:cNvPr id="70" name="직사각형 69"/>
          <p:cNvSpPr/>
          <p:nvPr/>
        </p:nvSpPr>
        <p:spPr>
          <a:xfrm>
            <a:off x="5573556" y="5548472"/>
            <a:ext cx="6126601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PowerPoint is a computer program created by Microsoft Office. </a:t>
            </a:r>
          </a:p>
          <a:p>
            <a:pPr algn="r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can use a software program such as Microsoft Power Point to provide the audience with slides that contains your major points</a:t>
            </a:r>
          </a:p>
        </p:txBody>
      </p:sp>
      <p:cxnSp>
        <p:nvCxnSpPr>
          <p:cNvPr id="71" name="직선 연결선 70"/>
          <p:cNvCxnSpPr/>
          <p:nvPr/>
        </p:nvCxnSpPr>
        <p:spPr>
          <a:xfrm>
            <a:off x="11832492" y="5635463"/>
            <a:ext cx="2096" cy="792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899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endCxn id="48" idx="2"/>
          </p:cNvCxnSpPr>
          <p:nvPr/>
        </p:nvCxnSpPr>
        <p:spPr>
          <a:xfrm flipV="1">
            <a:off x="0" y="4135420"/>
            <a:ext cx="8996458" cy="2059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84458" y="4060453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277516" y="4062104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170574" y="4076619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063632" y="4076619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/>
          <p:cNvCxnSpPr>
            <a:stCxn id="7" idx="0"/>
            <a:endCxn id="26" idx="0"/>
          </p:cNvCxnSpPr>
          <p:nvPr/>
        </p:nvCxnSpPr>
        <p:spPr>
          <a:xfrm flipH="1" flipV="1">
            <a:off x="1461483" y="2956456"/>
            <a:ext cx="1" cy="110399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6870361" y="5318503"/>
            <a:ext cx="540588" cy="540588"/>
            <a:chOff x="6518667" y="266202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7" name="타원 16"/>
            <p:cNvSpPr/>
            <p:nvPr/>
          </p:nvSpPr>
          <p:spPr>
            <a:xfrm flipH="1">
              <a:off x="6518667" y="2662022"/>
              <a:ext cx="693961" cy="693961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자유형 17"/>
            <p:cNvSpPr>
              <a:spLocks/>
            </p:cNvSpPr>
            <p:nvPr/>
          </p:nvSpPr>
          <p:spPr bwMode="auto">
            <a:xfrm>
              <a:off x="6737367" y="2896735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977304" y="2427801"/>
            <a:ext cx="540588" cy="540588"/>
            <a:chOff x="6518667" y="439963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0" name="타원 19"/>
            <p:cNvSpPr/>
            <p:nvPr/>
          </p:nvSpPr>
          <p:spPr>
            <a:xfrm flipH="1" flipV="1">
              <a:off x="6518667" y="4399632"/>
              <a:ext cx="693961" cy="693961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Freeform 36"/>
            <p:cNvSpPr>
              <a:spLocks noEditPoints="1"/>
            </p:cNvSpPr>
            <p:nvPr/>
          </p:nvSpPr>
          <p:spPr bwMode="auto">
            <a:xfrm>
              <a:off x="6789927" y="4619259"/>
              <a:ext cx="151435" cy="25470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084245" y="5318503"/>
            <a:ext cx="540588" cy="540588"/>
            <a:chOff x="4726150" y="266202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3" name="타원 22"/>
            <p:cNvSpPr/>
            <p:nvPr/>
          </p:nvSpPr>
          <p:spPr>
            <a:xfrm>
              <a:off x="4726150" y="2662022"/>
              <a:ext cx="693961" cy="693961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자유형 23"/>
            <p:cNvSpPr>
              <a:spLocks/>
            </p:cNvSpPr>
            <p:nvPr/>
          </p:nvSpPr>
          <p:spPr bwMode="auto">
            <a:xfrm>
              <a:off x="4958956" y="2868173"/>
              <a:ext cx="228350" cy="253098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191189" y="2415868"/>
            <a:ext cx="540588" cy="540588"/>
            <a:chOff x="4726150" y="439963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6" name="타원 25"/>
            <p:cNvSpPr/>
            <p:nvPr/>
          </p:nvSpPr>
          <p:spPr>
            <a:xfrm flipV="1">
              <a:off x="4726150" y="4399632"/>
              <a:ext cx="693961" cy="693961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27" name="Group 20"/>
            <p:cNvGrpSpPr>
              <a:grpSpLocks noChangeAspect="1"/>
            </p:cNvGrpSpPr>
            <p:nvPr/>
          </p:nvGrpSpPr>
          <p:grpSpPr bwMode="auto">
            <a:xfrm>
              <a:off x="4971967" y="4590373"/>
              <a:ext cx="202327" cy="275984"/>
              <a:chOff x="2597" y="4163"/>
              <a:chExt cx="217" cy="296"/>
            </a:xfrm>
            <a:grpFill/>
          </p:grpSpPr>
          <p:sp>
            <p:nvSpPr>
              <p:cNvPr id="28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9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30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31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cxnSp>
        <p:nvCxnSpPr>
          <p:cNvPr id="40" name="직선 연결선 39"/>
          <p:cNvCxnSpPr/>
          <p:nvPr/>
        </p:nvCxnSpPr>
        <p:spPr>
          <a:xfrm flipH="1" flipV="1">
            <a:off x="3354539" y="4214506"/>
            <a:ext cx="1" cy="110399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 flipV="1">
            <a:off x="5247600" y="2956456"/>
            <a:ext cx="1" cy="110399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 flipV="1">
            <a:off x="7140656" y="4214506"/>
            <a:ext cx="1" cy="110399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12844" y="4452612"/>
            <a:ext cx="191194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STEP. 1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rgbClr val="A2A9B1"/>
                </a:solidFill>
                <a:latin typeface="+mn-ea"/>
              </a:rPr>
              <a:t>PowerPoint is a computer program created by Microsoft Office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2369326" y="2142171"/>
            <a:ext cx="191986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STEP. 2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rgbClr val="A2A9B1"/>
                </a:solidFill>
                <a:latin typeface="+mn-ea"/>
              </a:rPr>
              <a:t>PowerPoint is a computer program created by Microsoft Office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284349" y="4452612"/>
            <a:ext cx="191986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STEP. 3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rgbClr val="A2A9B1"/>
                </a:solidFill>
                <a:latin typeface="+mn-ea"/>
              </a:rPr>
              <a:t>PowerPoint is a computer program created by Microsoft Office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6145008" y="2142171"/>
            <a:ext cx="191986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STEP. 4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rgbClr val="A2A9B1"/>
                </a:solidFill>
                <a:latin typeface="+mn-ea"/>
              </a:rPr>
              <a:t>PowerPoint is a computer program created by Microsoft Office</a:t>
            </a:r>
          </a:p>
        </p:txBody>
      </p:sp>
      <p:cxnSp>
        <p:nvCxnSpPr>
          <p:cNvPr id="59" name="직선 연결선 58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28289" y="130046"/>
            <a:ext cx="3283311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1600" i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sz="2000" b="1" i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PRESENTATION</a:t>
            </a:r>
            <a:endParaRPr lang="en-US" altLang="ko-KR" sz="7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250000"/>
              </a:lnSpc>
            </a:pPr>
            <a:r>
              <a:rPr lang="ko-KR" alt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Enjoy your stylish business and campus life with BIZCAM</a:t>
            </a:r>
            <a:endParaRPr lang="en-US" altLang="ko-K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8672936" y="2779442"/>
            <a:ext cx="2759412" cy="2759413"/>
            <a:chOff x="104896" y="1487384"/>
            <a:chExt cx="4260605" cy="4260605"/>
          </a:xfrm>
        </p:grpSpPr>
        <p:sp>
          <p:nvSpPr>
            <p:cNvPr id="62" name="타원 61"/>
            <p:cNvSpPr/>
            <p:nvPr/>
          </p:nvSpPr>
          <p:spPr>
            <a:xfrm>
              <a:off x="642584" y="2025072"/>
              <a:ext cx="3185229" cy="318522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ko-KR" sz="800" dirty="0">
                <a:solidFill>
                  <a:prstClr val="white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642585" y="2963148"/>
              <a:ext cx="3185229" cy="16038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i="1" dirty="0">
                  <a:solidFill>
                    <a:prstClr val="white"/>
                  </a:solidFill>
                </a:rPr>
                <a:t>POWER POINT </a:t>
              </a:r>
              <a:r>
                <a:rPr lang="en-US" altLang="ko-KR" sz="2000" b="1" i="1" dirty="0">
                  <a:solidFill>
                    <a:prstClr val="white"/>
                  </a:solidFill>
                </a:rPr>
                <a:t>PRESENTATION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800" dirty="0">
                  <a:solidFill>
                    <a:prstClr val="white"/>
                  </a:solidFill>
                </a:rPr>
                <a:t>PPT DESIGN</a:t>
              </a:r>
              <a:endParaRPr lang="en-US" altLang="ko-KR" sz="2000" b="1" i="1" dirty="0">
                <a:solidFill>
                  <a:prstClr val="white"/>
                </a:solidFill>
              </a:endParaRPr>
            </a:p>
          </p:txBody>
        </p:sp>
        <p:sp>
          <p:nvSpPr>
            <p:cNvPr id="64" name="원호 63"/>
            <p:cNvSpPr/>
            <p:nvPr/>
          </p:nvSpPr>
          <p:spPr>
            <a:xfrm>
              <a:off x="104896" y="1487384"/>
              <a:ext cx="4260605" cy="4260605"/>
            </a:xfrm>
            <a:prstGeom prst="arc">
              <a:avLst>
                <a:gd name="adj1" fmla="val 14612488"/>
                <a:gd name="adj2" fmla="val 8273002"/>
              </a:avLst>
            </a:prstGeom>
            <a:ln w="952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65" name="원호 64"/>
          <p:cNvSpPr/>
          <p:nvPr/>
        </p:nvSpPr>
        <p:spPr>
          <a:xfrm>
            <a:off x="8445103" y="2564453"/>
            <a:ext cx="3215078" cy="3215079"/>
          </a:xfrm>
          <a:prstGeom prst="arc">
            <a:avLst>
              <a:gd name="adj1" fmla="val 12288061"/>
              <a:gd name="adj2" fmla="val 2818742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38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자유형 57"/>
          <p:cNvSpPr/>
          <p:nvPr/>
        </p:nvSpPr>
        <p:spPr>
          <a:xfrm>
            <a:off x="296081" y="0"/>
            <a:ext cx="6038437" cy="6871919"/>
          </a:xfrm>
          <a:custGeom>
            <a:avLst/>
            <a:gdLst>
              <a:gd name="connsiteX0" fmla="*/ 0 w 6038437"/>
              <a:gd name="connsiteY0" fmla="*/ 0 h 6871919"/>
              <a:gd name="connsiteX1" fmla="*/ 5193815 w 6038437"/>
              <a:gd name="connsiteY1" fmla="*/ 0 h 6871919"/>
              <a:gd name="connsiteX2" fmla="*/ 5260395 w 6038437"/>
              <a:gd name="connsiteY2" fmla="*/ 117291 h 6871919"/>
              <a:gd name="connsiteX3" fmla="*/ 6038437 w 6038437"/>
              <a:gd name="connsiteY3" fmla="*/ 3178496 h 6871919"/>
              <a:gd name="connsiteX4" fmla="*/ 5020752 w 6038437"/>
              <a:gd name="connsiteY4" fmla="*/ 6644964 h 6871919"/>
              <a:gd name="connsiteX5" fmla="*/ 4868420 w 6038437"/>
              <a:gd name="connsiteY5" fmla="*/ 6871919 h 6871919"/>
              <a:gd name="connsiteX6" fmla="*/ 0 w 6038437"/>
              <a:gd name="connsiteY6" fmla="*/ 6871919 h 687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38437" h="6871919">
                <a:moveTo>
                  <a:pt x="0" y="0"/>
                </a:moveTo>
                <a:lnTo>
                  <a:pt x="5193815" y="0"/>
                </a:lnTo>
                <a:lnTo>
                  <a:pt x="5260395" y="117291"/>
                </a:lnTo>
                <a:cubicBezTo>
                  <a:pt x="5757198" y="1031414"/>
                  <a:pt x="6038437" y="2073069"/>
                  <a:pt x="6038437" y="3178496"/>
                </a:cubicBezTo>
                <a:cubicBezTo>
                  <a:pt x="6038437" y="4450889"/>
                  <a:pt x="5665823" y="5638789"/>
                  <a:pt x="5020752" y="6644964"/>
                </a:cubicBezTo>
                <a:lnTo>
                  <a:pt x="4868420" y="6871919"/>
                </a:lnTo>
                <a:lnTo>
                  <a:pt x="0" y="68719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algn="l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756527" y="1943548"/>
            <a:ext cx="2759412" cy="2759413"/>
            <a:chOff x="104896" y="1487384"/>
            <a:chExt cx="4260605" cy="4260605"/>
          </a:xfrm>
        </p:grpSpPr>
        <p:sp>
          <p:nvSpPr>
            <p:cNvPr id="4" name="타원 3"/>
            <p:cNvSpPr/>
            <p:nvPr/>
          </p:nvSpPr>
          <p:spPr>
            <a:xfrm>
              <a:off x="642584" y="2025072"/>
              <a:ext cx="3185229" cy="318522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ko-KR" sz="800" dirty="0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77181" y="3111029"/>
              <a:ext cx="3185229" cy="7635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i="1" dirty="0">
                  <a:solidFill>
                    <a:prstClr val="white"/>
                  </a:solidFill>
                </a:rPr>
                <a:t> </a:t>
              </a:r>
              <a:r>
                <a:rPr lang="ko-KR" altLang="en-US" sz="2000" b="1" i="1" dirty="0">
                  <a:solidFill>
                    <a:prstClr val="white"/>
                  </a:solidFill>
                </a:rPr>
                <a:t>목차</a:t>
              </a:r>
              <a:endParaRPr lang="en-US" altLang="ko-KR" sz="2000" b="1" i="1" dirty="0">
                <a:solidFill>
                  <a:prstClr val="white"/>
                </a:solidFill>
              </a:endParaRPr>
            </a:p>
          </p:txBody>
        </p:sp>
        <p:sp>
          <p:nvSpPr>
            <p:cNvPr id="6" name="원호 5"/>
            <p:cNvSpPr/>
            <p:nvPr/>
          </p:nvSpPr>
          <p:spPr>
            <a:xfrm>
              <a:off x="104896" y="1487384"/>
              <a:ext cx="4260605" cy="4260605"/>
            </a:xfrm>
            <a:prstGeom prst="arc">
              <a:avLst>
                <a:gd name="adj1" fmla="val 14612488"/>
                <a:gd name="adj2" fmla="val 8273002"/>
              </a:avLst>
            </a:prstGeom>
            <a:ln w="952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473839" y="5387696"/>
            <a:ext cx="540588" cy="540588"/>
            <a:chOff x="6518667" y="2662022"/>
            <a:chExt cx="693961" cy="693961"/>
          </a:xfrm>
        </p:grpSpPr>
        <p:sp>
          <p:nvSpPr>
            <p:cNvPr id="25" name="타원 24"/>
            <p:cNvSpPr/>
            <p:nvPr/>
          </p:nvSpPr>
          <p:spPr>
            <a:xfrm flipH="1">
              <a:off x="6518667" y="2662022"/>
              <a:ext cx="693961" cy="69396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auto">
            <a:xfrm>
              <a:off x="6737367" y="2896735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001533" y="3938083"/>
            <a:ext cx="540588" cy="540588"/>
            <a:chOff x="6518667" y="4399632"/>
            <a:chExt cx="693961" cy="693961"/>
          </a:xfrm>
        </p:grpSpPr>
        <p:sp>
          <p:nvSpPr>
            <p:cNvPr id="30" name="타원 29"/>
            <p:cNvSpPr/>
            <p:nvPr/>
          </p:nvSpPr>
          <p:spPr>
            <a:xfrm flipH="1" flipV="1">
              <a:off x="6518667" y="4399632"/>
              <a:ext cx="693961" cy="69396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Freeform 36"/>
            <p:cNvSpPr>
              <a:spLocks noEditPoints="1"/>
            </p:cNvSpPr>
            <p:nvPr/>
          </p:nvSpPr>
          <p:spPr bwMode="auto">
            <a:xfrm>
              <a:off x="6789927" y="4619259"/>
              <a:ext cx="151435" cy="25470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584311" y="851984"/>
            <a:ext cx="540588" cy="540588"/>
            <a:chOff x="4726150" y="2662022"/>
            <a:chExt cx="693961" cy="693961"/>
          </a:xfrm>
        </p:grpSpPr>
        <p:sp>
          <p:nvSpPr>
            <p:cNvPr id="35" name="타원 34"/>
            <p:cNvSpPr/>
            <p:nvPr/>
          </p:nvSpPr>
          <p:spPr>
            <a:xfrm>
              <a:off x="4726150" y="2662022"/>
              <a:ext cx="693961" cy="69396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자유형 32"/>
            <p:cNvSpPr>
              <a:spLocks/>
            </p:cNvSpPr>
            <p:nvPr/>
          </p:nvSpPr>
          <p:spPr bwMode="auto">
            <a:xfrm>
              <a:off x="4958956" y="2868173"/>
              <a:ext cx="228350" cy="253098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027777" y="2358749"/>
            <a:ext cx="540588" cy="540588"/>
            <a:chOff x="4726150" y="4399632"/>
            <a:chExt cx="693961" cy="693961"/>
          </a:xfrm>
        </p:grpSpPr>
        <p:sp>
          <p:nvSpPr>
            <p:cNvPr id="44" name="타원 43"/>
            <p:cNvSpPr/>
            <p:nvPr/>
          </p:nvSpPr>
          <p:spPr>
            <a:xfrm flipV="1">
              <a:off x="4726150" y="4399632"/>
              <a:ext cx="693961" cy="69396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38" name="Group 20"/>
            <p:cNvGrpSpPr>
              <a:grpSpLocks noChangeAspect="1"/>
            </p:cNvGrpSpPr>
            <p:nvPr/>
          </p:nvGrpSpPr>
          <p:grpSpPr bwMode="auto">
            <a:xfrm>
              <a:off x="4971967" y="4590373"/>
              <a:ext cx="202327" cy="275984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3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40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41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42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sp>
        <p:nvSpPr>
          <p:cNvPr id="45" name="직사각형 44"/>
          <p:cNvSpPr/>
          <p:nvPr/>
        </p:nvSpPr>
        <p:spPr>
          <a:xfrm>
            <a:off x="6681251" y="884007"/>
            <a:ext cx="4941497" cy="626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해외 자본이 남미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4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개국에 미친 영향 분석한 선행 연구 검토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047829" y="884007"/>
            <a:ext cx="1189749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선행 연구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369463" y="2402323"/>
            <a:ext cx="1189749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연구 진행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11348" y="3934531"/>
            <a:ext cx="150233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결과 및 해석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138631" y="5398097"/>
            <a:ext cx="877163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한계점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27873" y="2220126"/>
            <a:ext cx="4586531" cy="1549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GDP ~ FDI,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ODA,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Trade, World GDP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ADL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model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Misspecification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Multicollinearity, Heteroskedasticity, Error’s normality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4BEC0E-CA9D-4215-8633-0C150AEF55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530" y="1005299"/>
            <a:ext cx="266255" cy="2130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F285119-CAEC-4301-B623-7DACD6A656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206" y="4090297"/>
            <a:ext cx="217282" cy="2172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B335993-AE50-47A3-895E-A3701C74F4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5480717"/>
            <a:ext cx="382720" cy="36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5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타원 61"/>
          <p:cNvSpPr/>
          <p:nvPr/>
        </p:nvSpPr>
        <p:spPr>
          <a:xfrm>
            <a:off x="4567184" y="2080657"/>
            <a:ext cx="2792446" cy="29056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079310" y="0"/>
            <a:ext cx="4571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0" y="3428999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870655" y="2560596"/>
            <a:ext cx="1210589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변수설명</a:t>
            </a:r>
            <a:endParaRPr lang="en-US" altLang="ko-KR" sz="2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16096" y="2560596"/>
            <a:ext cx="590225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FDI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6970406" y="208960"/>
            <a:ext cx="4715576" cy="2214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외국인 직접 투자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Foreign Direct investment</a:t>
            </a:r>
          </a:p>
          <a:p>
            <a:pPr lvl="0">
              <a:lnSpc>
                <a:spcPct val="150000"/>
              </a:lnSpc>
            </a:pP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외국인이 경영 참가와 기술 제휴 등 국내 기업과 지속적인 경제관계를 수립할 목적으로 투자하는 것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0" y="4199937"/>
            <a:ext cx="4924164" cy="2411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무역의존도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 lvl="0" algn="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Degree of dependence upon foreign trade</a:t>
            </a:r>
          </a:p>
          <a:p>
            <a:pPr lvl="0" algn="r">
              <a:lnSpc>
                <a:spcPct val="150000"/>
              </a:lnSpc>
            </a:pP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한 나라의 경제가 무역에 얼마나 의존하고 있는가를 나타내는 지표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수출 의존도는 국민총생산에 대한 수출액의 비율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수입 의존도는 국민총생산에 대한 수입액의 비율 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88822" y="877358"/>
            <a:ext cx="4962863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What is </a:t>
            </a:r>
          </a:p>
          <a:p>
            <a:pPr lvl="0" algn="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ODA, FDI, Trade??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3C47CA-EC31-46DB-A92E-678E7AE20797}"/>
              </a:ext>
            </a:extLst>
          </p:cNvPr>
          <p:cNvSpPr/>
          <p:nvPr/>
        </p:nvSpPr>
        <p:spPr>
          <a:xfrm>
            <a:off x="5006087" y="3753817"/>
            <a:ext cx="854401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Trade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ECB67C-756E-4C60-A4AE-8597A2DD24A0}"/>
              </a:ext>
            </a:extLst>
          </p:cNvPr>
          <p:cNvSpPr/>
          <p:nvPr/>
        </p:nvSpPr>
        <p:spPr>
          <a:xfrm>
            <a:off x="6213501" y="3736016"/>
            <a:ext cx="751232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ODA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059EDE-6063-4ACB-ADAB-2E4CE1EAB00C}"/>
              </a:ext>
            </a:extLst>
          </p:cNvPr>
          <p:cNvSpPr/>
          <p:nvPr/>
        </p:nvSpPr>
        <p:spPr>
          <a:xfrm>
            <a:off x="7052654" y="4295174"/>
            <a:ext cx="4962863" cy="2272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공적개발원조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Official Development Assistance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선진국의 정부 또는 공공기관이 개도국의 발전을 위해 개도국에 공여하는 증여 및 </a:t>
            </a:r>
            <a:r>
              <a:rPr lang="ko-KR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양허성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차관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유상원조와 무상원조를 포함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군사적 분야 등 경제적 요소가 아닌 부분도 지원이 이루어짐 </a:t>
            </a:r>
          </a:p>
        </p:txBody>
      </p:sp>
    </p:spTree>
    <p:extLst>
      <p:ext uri="{BB962C8B-B14F-4D97-AF65-F5344CB8AC3E}">
        <p14:creationId xmlns:p14="http://schemas.microsoft.com/office/powerpoint/2010/main" val="2532928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36"/>
          <p:cNvSpPr>
            <a:spLocks noEditPoints="1"/>
          </p:cNvSpPr>
          <p:nvPr/>
        </p:nvSpPr>
        <p:spPr bwMode="auto">
          <a:xfrm>
            <a:off x="6212832" y="4109165"/>
            <a:ext cx="117966" cy="19840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70579" y="5811220"/>
            <a:ext cx="10001168" cy="869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i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통상정보연구</a:t>
            </a:r>
            <a:endParaRPr lang="en-US" altLang="ko-KR" sz="1400" i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5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최창환</a:t>
            </a:r>
            <a:r>
              <a:rPr lang="en-US" altLang="ko-KR" sz="105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05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단국대</a:t>
            </a:r>
            <a:r>
              <a:rPr lang="en-US" altLang="ko-KR" sz="105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 – ‘</a:t>
            </a:r>
            <a:r>
              <a:rPr lang="ko-KR" altLang="en-US" sz="105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무역</a:t>
            </a:r>
            <a:r>
              <a:rPr lang="en-US" altLang="ko-KR" sz="105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ODAFDI</a:t>
            </a:r>
            <a:r>
              <a:rPr lang="ko-KR" altLang="en-US" sz="105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 남미 경제발전에 미치는 영향 분석</a:t>
            </a:r>
            <a:r>
              <a:rPr lang="en-US" altLang="ko-KR" sz="105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4</a:t>
            </a:r>
            <a:r>
              <a:rPr lang="ko-KR" altLang="en-US" sz="105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개국 비교를 중심으로＇</a:t>
            </a:r>
            <a:endParaRPr lang="en-US" altLang="ko-KR" sz="105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</a:t>
            </a:r>
            <a:r>
              <a:rPr lang="ko-KR" altLang="en-US" sz="105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05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impact of ODAFDITRADE on the South America’s Economic Growth : Comparative </a:t>
            </a:r>
            <a:r>
              <a:rPr lang="en-US" altLang="ko-KR" sz="1050" i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anaylsis</a:t>
            </a:r>
            <a:r>
              <a:rPr lang="en-US" altLang="ko-KR" sz="105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of 4 countries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02310" y="612270"/>
            <a:ext cx="1078737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남미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4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개국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브라질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아르헨티나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베네수엘라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페루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에 각기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FDI, ODA, Trade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가 어떻게 영향을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?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969925" y="3141516"/>
            <a:ext cx="494763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4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Q. </a:t>
            </a:r>
            <a:r>
              <a:rPr lang="ko-KR" altLang="en-US" sz="24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대륙별로는 어떻게 다를 것인가</a:t>
            </a:r>
            <a:r>
              <a:rPr lang="en-US" altLang="ko-KR" sz="24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285119-CAEC-4301-B623-7DACD6A656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206" y="4090297"/>
            <a:ext cx="217282" cy="2172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719342-A212-42DB-B26B-C952C2709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40" y="1252774"/>
            <a:ext cx="6695485" cy="441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4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36"/>
          <p:cNvSpPr>
            <a:spLocks noEditPoints="1"/>
          </p:cNvSpPr>
          <p:nvPr/>
        </p:nvSpPr>
        <p:spPr bwMode="auto">
          <a:xfrm>
            <a:off x="6212832" y="4109165"/>
            <a:ext cx="117966" cy="19840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70579" y="5905471"/>
            <a:ext cx="10001168" cy="869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i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The world bank</a:t>
            </a:r>
          </a:p>
          <a:p>
            <a:pPr>
              <a:lnSpc>
                <a:spcPct val="150000"/>
              </a:lnSpc>
            </a:pPr>
            <a:r>
              <a:rPr lang="en-US" altLang="ko-KR" sz="105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Databank – html : </a:t>
            </a:r>
            <a:r>
              <a:rPr lang="en-US" altLang="ko-KR" sz="1050" i="1" dirty="0">
                <a:hlinkClick r:id="rId2"/>
              </a:rPr>
              <a:t>https://databank.worldbank.org/home.aspx</a:t>
            </a:r>
            <a:endParaRPr lang="en-US" altLang="ko-KR" sz="105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70579" y="469658"/>
            <a:ext cx="1078737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What is variable?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B34822C-818E-4C8D-ADBD-D8FB0C7A1A5B}"/>
              </a:ext>
            </a:extLst>
          </p:cNvPr>
          <p:cNvGrpSpPr/>
          <p:nvPr/>
        </p:nvGrpSpPr>
        <p:grpSpPr>
          <a:xfrm>
            <a:off x="407355" y="2245654"/>
            <a:ext cx="2380956" cy="2505045"/>
            <a:chOff x="104896" y="1487384"/>
            <a:chExt cx="4260605" cy="4260605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B09FF57-1279-474B-A250-AF7C4EAA4563}"/>
                </a:ext>
              </a:extLst>
            </p:cNvPr>
            <p:cNvSpPr/>
            <p:nvPr/>
          </p:nvSpPr>
          <p:spPr>
            <a:xfrm>
              <a:off x="642584" y="2025072"/>
              <a:ext cx="3185229" cy="318522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ko-KR" sz="800" dirty="0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7A23F3C-CE73-4B4C-99EA-2248BEDD00A6}"/>
                </a:ext>
              </a:extLst>
            </p:cNvPr>
            <p:cNvSpPr/>
            <p:nvPr/>
          </p:nvSpPr>
          <p:spPr>
            <a:xfrm>
              <a:off x="642583" y="2728521"/>
              <a:ext cx="3185229" cy="15692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i="1" dirty="0">
                  <a:solidFill>
                    <a:prstClr val="white"/>
                  </a:solidFill>
                </a:rPr>
                <a:t>Net ODA received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b="1" i="1" dirty="0">
                  <a:solidFill>
                    <a:prstClr val="white"/>
                  </a:solidFill>
                </a:rPr>
                <a:t>ODA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800" b="1" i="1" dirty="0">
                  <a:solidFill>
                    <a:prstClr val="white"/>
                  </a:solidFill>
                </a:rPr>
                <a:t>% GNI</a:t>
              </a:r>
              <a:endParaRPr lang="en-US" altLang="ko-KR" sz="2000" b="1" i="1" dirty="0">
                <a:solidFill>
                  <a:prstClr val="white"/>
                </a:solidFill>
              </a:endParaRPr>
            </a:p>
          </p:txBody>
        </p:sp>
        <p:sp>
          <p:nvSpPr>
            <p:cNvPr id="12" name="원호 11">
              <a:extLst>
                <a:ext uri="{FF2B5EF4-FFF2-40B4-BE49-F238E27FC236}">
                  <a16:creationId xmlns:a16="http://schemas.microsoft.com/office/drawing/2014/main" id="{F73A5D6F-E4F7-465D-AB1D-298FD8197657}"/>
                </a:ext>
              </a:extLst>
            </p:cNvPr>
            <p:cNvSpPr/>
            <p:nvPr/>
          </p:nvSpPr>
          <p:spPr>
            <a:xfrm>
              <a:off x="104896" y="1487384"/>
              <a:ext cx="4260605" cy="4260605"/>
            </a:xfrm>
            <a:prstGeom prst="arc">
              <a:avLst>
                <a:gd name="adj1" fmla="val 14612488"/>
                <a:gd name="adj2" fmla="val 8273002"/>
              </a:avLst>
            </a:prstGeom>
            <a:ln w="952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F8606B9-9CD3-4DF0-83B5-D89A260F9AC3}"/>
              </a:ext>
            </a:extLst>
          </p:cNvPr>
          <p:cNvGrpSpPr/>
          <p:nvPr/>
        </p:nvGrpSpPr>
        <p:grpSpPr>
          <a:xfrm>
            <a:off x="3106843" y="2279160"/>
            <a:ext cx="2380956" cy="2505045"/>
            <a:chOff x="104896" y="1487384"/>
            <a:chExt cx="4260605" cy="426060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09B6A08-4CB4-4C0E-882A-3602D0CAA23F}"/>
                </a:ext>
              </a:extLst>
            </p:cNvPr>
            <p:cNvSpPr/>
            <p:nvPr/>
          </p:nvSpPr>
          <p:spPr>
            <a:xfrm>
              <a:off x="642583" y="2025071"/>
              <a:ext cx="3185229" cy="318522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ko-KR" sz="800" dirty="0">
                <a:solidFill>
                  <a:prstClr val="white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E1B8D3B-1ED7-4772-A283-1936C38D3FAB}"/>
                </a:ext>
              </a:extLst>
            </p:cNvPr>
            <p:cNvSpPr/>
            <p:nvPr/>
          </p:nvSpPr>
          <p:spPr>
            <a:xfrm>
              <a:off x="630064" y="2671534"/>
              <a:ext cx="3185229" cy="15692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i="1" dirty="0">
                  <a:solidFill>
                    <a:prstClr val="white"/>
                  </a:solidFill>
                </a:rPr>
                <a:t>FDI, net inflows </a:t>
              </a:r>
              <a:endParaRPr lang="en-US" altLang="ko-KR" sz="1100" b="1" i="1" dirty="0">
                <a:solidFill>
                  <a:prstClr val="white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b="1" i="1" dirty="0">
                  <a:solidFill>
                    <a:prstClr val="white"/>
                  </a:solidFill>
                </a:rPr>
                <a:t>FDI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800" b="1" i="1" dirty="0">
                  <a:solidFill>
                    <a:prstClr val="white"/>
                  </a:solidFill>
                </a:rPr>
                <a:t>% GDP</a:t>
              </a:r>
              <a:endParaRPr lang="en-US" altLang="ko-KR" sz="2000" b="1" i="1" dirty="0">
                <a:solidFill>
                  <a:prstClr val="white"/>
                </a:solidFill>
              </a:endParaRPr>
            </a:p>
          </p:txBody>
        </p:sp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E36FDD9E-D8FB-4C49-B03D-8E7ED733AC83}"/>
                </a:ext>
              </a:extLst>
            </p:cNvPr>
            <p:cNvSpPr/>
            <p:nvPr/>
          </p:nvSpPr>
          <p:spPr>
            <a:xfrm>
              <a:off x="104896" y="1487384"/>
              <a:ext cx="4260605" cy="4260605"/>
            </a:xfrm>
            <a:prstGeom prst="arc">
              <a:avLst>
                <a:gd name="adj1" fmla="val 14612488"/>
                <a:gd name="adj2" fmla="val 8273002"/>
              </a:avLst>
            </a:prstGeom>
            <a:ln w="952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9F43F2A-343C-46EA-8BEA-25B1E71E642A}"/>
              </a:ext>
            </a:extLst>
          </p:cNvPr>
          <p:cNvGrpSpPr/>
          <p:nvPr/>
        </p:nvGrpSpPr>
        <p:grpSpPr>
          <a:xfrm>
            <a:off x="6096000" y="2308407"/>
            <a:ext cx="2380956" cy="2505045"/>
            <a:chOff x="104896" y="1487384"/>
            <a:chExt cx="4260605" cy="4260605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F4515CB-6682-424E-9563-41D4C837E797}"/>
                </a:ext>
              </a:extLst>
            </p:cNvPr>
            <p:cNvSpPr/>
            <p:nvPr/>
          </p:nvSpPr>
          <p:spPr>
            <a:xfrm>
              <a:off x="642584" y="2025072"/>
              <a:ext cx="3185229" cy="318522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ko-KR" sz="800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AE21F73-5588-47D3-83B0-372AD4757D87}"/>
                </a:ext>
              </a:extLst>
            </p:cNvPr>
            <p:cNvSpPr/>
            <p:nvPr/>
          </p:nvSpPr>
          <p:spPr>
            <a:xfrm>
              <a:off x="642581" y="2942280"/>
              <a:ext cx="3185229" cy="11373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i="1" dirty="0">
                  <a:solidFill>
                    <a:prstClr val="white"/>
                  </a:solidFill>
                </a:rPr>
                <a:t> </a:t>
              </a:r>
              <a:r>
                <a:rPr lang="en-US" altLang="ko-KR" b="1" i="1" dirty="0">
                  <a:solidFill>
                    <a:prstClr val="white"/>
                  </a:solidFill>
                </a:rPr>
                <a:t>TRADE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800" b="1" i="1" dirty="0">
                  <a:solidFill>
                    <a:prstClr val="white"/>
                  </a:solidFill>
                </a:rPr>
                <a:t>% GDP</a:t>
              </a:r>
              <a:endParaRPr lang="en-US" altLang="ko-KR" sz="2000" b="1" i="1" dirty="0">
                <a:solidFill>
                  <a:prstClr val="white"/>
                </a:solidFill>
              </a:endParaRPr>
            </a:p>
          </p:txBody>
        </p:sp>
        <p:sp>
          <p:nvSpPr>
            <p:cNvPr id="29" name="원호 28">
              <a:extLst>
                <a:ext uri="{FF2B5EF4-FFF2-40B4-BE49-F238E27FC236}">
                  <a16:creationId xmlns:a16="http://schemas.microsoft.com/office/drawing/2014/main" id="{33DFFADD-D05F-45C0-B4DE-39607BDD7893}"/>
                </a:ext>
              </a:extLst>
            </p:cNvPr>
            <p:cNvSpPr/>
            <p:nvPr/>
          </p:nvSpPr>
          <p:spPr>
            <a:xfrm>
              <a:off x="104896" y="1487384"/>
              <a:ext cx="4260605" cy="4260605"/>
            </a:xfrm>
            <a:prstGeom prst="arc">
              <a:avLst>
                <a:gd name="adj1" fmla="val 14612488"/>
                <a:gd name="adj2" fmla="val 8273002"/>
              </a:avLst>
            </a:prstGeom>
            <a:ln w="952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5B51B10-156A-4680-BAD7-6A5793581339}"/>
              </a:ext>
            </a:extLst>
          </p:cNvPr>
          <p:cNvGrpSpPr/>
          <p:nvPr/>
        </p:nvGrpSpPr>
        <p:grpSpPr>
          <a:xfrm>
            <a:off x="9007108" y="2350315"/>
            <a:ext cx="2380956" cy="2505045"/>
            <a:chOff x="104896" y="1487384"/>
            <a:chExt cx="4260605" cy="4260605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EAA3CA7E-9979-4557-8B71-7CF87BC1246D}"/>
                </a:ext>
              </a:extLst>
            </p:cNvPr>
            <p:cNvSpPr/>
            <p:nvPr/>
          </p:nvSpPr>
          <p:spPr>
            <a:xfrm>
              <a:off x="642584" y="2025072"/>
              <a:ext cx="3185229" cy="318522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ko-KR" sz="800" dirty="0">
                <a:solidFill>
                  <a:prstClr val="white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DAFD8DF-A9B5-4C25-B237-6D5FB680C58C}"/>
                </a:ext>
              </a:extLst>
            </p:cNvPr>
            <p:cNvSpPr/>
            <p:nvPr/>
          </p:nvSpPr>
          <p:spPr>
            <a:xfrm>
              <a:off x="642581" y="2602994"/>
              <a:ext cx="3185229" cy="15692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i="1" dirty="0">
                  <a:solidFill>
                    <a:prstClr val="white"/>
                  </a:solidFill>
                </a:rPr>
                <a:t>GDP growth rate </a:t>
              </a:r>
              <a:r>
                <a:rPr lang="en-US" altLang="ko-KR" b="1" i="1" dirty="0">
                  <a:solidFill>
                    <a:prstClr val="white"/>
                  </a:solidFill>
                </a:rPr>
                <a:t>World GDP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800" b="1" i="1" dirty="0">
                  <a:solidFill>
                    <a:prstClr val="white"/>
                  </a:solidFill>
                </a:rPr>
                <a:t>Annual %</a:t>
              </a:r>
              <a:endParaRPr lang="en-US" altLang="ko-KR" sz="2000" b="1" i="1" dirty="0">
                <a:solidFill>
                  <a:prstClr val="white"/>
                </a:solidFill>
              </a:endParaRPr>
            </a:p>
          </p:txBody>
        </p:sp>
        <p:sp>
          <p:nvSpPr>
            <p:cNvPr id="33" name="원호 32">
              <a:extLst>
                <a:ext uri="{FF2B5EF4-FFF2-40B4-BE49-F238E27FC236}">
                  <a16:creationId xmlns:a16="http://schemas.microsoft.com/office/drawing/2014/main" id="{B0A1A8A5-651C-4251-8936-07B93F8D8B85}"/>
                </a:ext>
              </a:extLst>
            </p:cNvPr>
            <p:cNvSpPr/>
            <p:nvPr/>
          </p:nvSpPr>
          <p:spPr>
            <a:xfrm>
              <a:off x="104896" y="1487384"/>
              <a:ext cx="4260605" cy="4260605"/>
            </a:xfrm>
            <a:prstGeom prst="arc">
              <a:avLst>
                <a:gd name="adj1" fmla="val 14612488"/>
                <a:gd name="adj2" fmla="val 8273002"/>
              </a:avLst>
            </a:prstGeom>
            <a:ln w="952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0740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36"/>
          <p:cNvSpPr>
            <a:spLocks noEditPoints="1"/>
          </p:cNvSpPr>
          <p:nvPr/>
        </p:nvSpPr>
        <p:spPr bwMode="auto">
          <a:xfrm>
            <a:off x="6212832" y="4109165"/>
            <a:ext cx="117966" cy="19840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70579" y="469658"/>
            <a:ext cx="10787379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Autogressive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and Distributed Lag model</a:t>
            </a:r>
          </a:p>
          <a:p>
            <a:pPr lvl="0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in 1985~2017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6E3CE5-6822-462B-BB63-3A0EAAB9ECCE}"/>
              </a:ext>
            </a:extLst>
          </p:cNvPr>
          <p:cNvSpPr/>
          <p:nvPr/>
        </p:nvSpPr>
        <p:spPr>
          <a:xfrm>
            <a:off x="2274878" y="2171409"/>
            <a:ext cx="7642244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Lucida Handwriting" panose="03010101010101010101" pitchFamily="66" charset="0"/>
              </a:rPr>
              <a:t>Y</a:t>
            </a:r>
            <a:r>
              <a:rPr lang="en-US" altLang="ko-KR" dirty="0" err="1">
                <a:solidFill>
                  <a:prstClr val="black">
                    <a:lumMod val="75000"/>
                    <a:lumOff val="25000"/>
                  </a:prstClr>
                </a:solidFill>
                <a:latin typeface="Lucida Handwriting" panose="03010101010101010101" pitchFamily="66" charset="0"/>
              </a:rPr>
              <a:t>t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Lucida Handwriting" panose="03010101010101010101" pitchFamily="66" charset="0"/>
              </a:rPr>
              <a:t> 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Lucida Handwriting" panose="03010101010101010101" pitchFamily="66" charset="0"/>
              </a:rPr>
              <a:t> = B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Lucida Handwriting" panose="03010101010101010101" pitchFamily="66" charset="0"/>
              </a:rPr>
              <a:t>0 +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Lucida Handwriting" panose="03010101010101010101" pitchFamily="66" charset="0"/>
              </a:rPr>
              <a:t> B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Lucida Handwriting" panose="03010101010101010101" pitchFamily="66" charset="0"/>
              </a:rPr>
              <a:t>1, 1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Lucida Handwriting" panose="03010101010101010101" pitchFamily="66" charset="0"/>
              </a:rPr>
              <a:t>X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Lucida Handwriting" panose="03010101010101010101" pitchFamily="66" charset="0"/>
              </a:rPr>
              <a:t>1, t + 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Lucida Handwriting" panose="03010101010101010101" pitchFamily="66" charset="0"/>
              </a:rPr>
              <a:t>B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Lucida Handwriting" panose="03010101010101010101" pitchFamily="66" charset="0"/>
              </a:rPr>
              <a:t>1, 2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Lucida Handwriting" panose="03010101010101010101" pitchFamily="66" charset="0"/>
              </a:rPr>
              <a:t>X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Lucida Handwriting" panose="03010101010101010101" pitchFamily="66" charset="0"/>
              </a:rPr>
              <a:t>1, t-1 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Lucida Handwriting" panose="03010101010101010101" pitchFamily="66" charset="0"/>
              </a:rPr>
              <a:t>+… B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Lucida Handwriting" panose="03010101010101010101" pitchFamily="66" charset="0"/>
              </a:rPr>
              <a:t>a, </a:t>
            </a:r>
            <a:r>
              <a:rPr lang="en-US" altLang="ko-KR" dirty="0" err="1">
                <a:solidFill>
                  <a:prstClr val="black">
                    <a:lumMod val="75000"/>
                    <a:lumOff val="25000"/>
                  </a:prstClr>
                </a:solidFill>
                <a:latin typeface="Lucida Handwriting" panose="03010101010101010101" pitchFamily="66" charset="0"/>
              </a:rPr>
              <a:t>t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Lucida Handwriting" panose="03010101010101010101" pitchFamily="66" charset="0"/>
              </a:rPr>
              <a:t>Yt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Lucida Handwriting" panose="03010101010101010101" pitchFamily="66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6AED6EC-C52A-4631-BFC3-88C5644DB60D}"/>
              </a:ext>
            </a:extLst>
          </p:cNvPr>
          <p:cNvSpPr/>
          <p:nvPr/>
        </p:nvSpPr>
        <p:spPr>
          <a:xfrm>
            <a:off x="1356790" y="3062820"/>
            <a:ext cx="10001168" cy="2636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Yt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(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종속변수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) :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금년도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GDP ( 1986 ~ 2017 )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X1 :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작년도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ODA ( 1985 ~ 2016 )                              X4 :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작년도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Trade ( 1985~2016 )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X2 :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작년도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FDI ( 1985 ~ 2016 )                                X5 :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금년도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World GDP ( 1986~2016 ) ***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X3 :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금년도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FDI ( 1985 ~ 2016) ***                            Yt-1 :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작년도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GDP ( 1985~2016 ) ***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*** Why?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(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금년도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FDI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는 다른 변수들보다 유달리 그 해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GDP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에 영향력이 컸음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…,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세계성장률은 작년 것을 넣지 않은 이유가 금년 것과 상관성이 높아 </a:t>
            </a:r>
            <a:r>
              <a:rPr lang="ko-KR" altLang="en-US" sz="1400" dirty="0" err="1">
                <a:solidFill>
                  <a:srgbClr val="FF0000"/>
                </a:solidFill>
                <a:latin typeface="+mn-ea"/>
              </a:rPr>
              <a:t>설명변수끼리의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 연관성을 제하기 위해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..) –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이부분은 말씀하시면서 하면 좋을 거 같아요</a:t>
            </a:r>
            <a:endParaRPr lang="en-US" altLang="ko-KR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F4E1713-206B-48D2-A37C-892D601492F3}"/>
              </a:ext>
            </a:extLst>
          </p:cNvPr>
          <p:cNvSpPr/>
          <p:nvPr/>
        </p:nvSpPr>
        <p:spPr>
          <a:xfrm>
            <a:off x="570579" y="5905471"/>
            <a:ext cx="10001168" cy="869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i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The world bank</a:t>
            </a:r>
          </a:p>
          <a:p>
            <a:pPr>
              <a:lnSpc>
                <a:spcPct val="150000"/>
              </a:lnSpc>
            </a:pPr>
            <a:r>
              <a:rPr lang="en-US" altLang="ko-KR" sz="105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Databank – html : </a:t>
            </a:r>
            <a:r>
              <a:rPr lang="en-US" altLang="ko-KR" sz="1050" i="1" dirty="0">
                <a:hlinkClick r:id="rId2"/>
              </a:rPr>
              <a:t>https://databank.worldbank.org/home.aspx</a:t>
            </a:r>
            <a:endParaRPr lang="en-US" altLang="ko-KR" sz="105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97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36"/>
          <p:cNvSpPr>
            <a:spLocks noEditPoints="1"/>
          </p:cNvSpPr>
          <p:nvPr/>
        </p:nvSpPr>
        <p:spPr bwMode="auto">
          <a:xfrm>
            <a:off x="6212832" y="4109165"/>
            <a:ext cx="117966" cy="19840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70579" y="384592"/>
            <a:ext cx="1078737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Regression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In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East-South Asia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2FC96B-2CA5-4E01-A241-7BCFF9066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263" y="1258349"/>
            <a:ext cx="6483473" cy="500822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25DD09-597C-4178-ABF0-5905D9A743BB}"/>
              </a:ext>
            </a:extLst>
          </p:cNvPr>
          <p:cNvSpPr/>
          <p:nvPr/>
        </p:nvSpPr>
        <p:spPr>
          <a:xfrm>
            <a:off x="570579" y="5905471"/>
            <a:ext cx="10001168" cy="869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i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The world bank</a:t>
            </a:r>
          </a:p>
          <a:p>
            <a:pPr>
              <a:lnSpc>
                <a:spcPct val="150000"/>
              </a:lnSpc>
            </a:pPr>
            <a:r>
              <a:rPr lang="en-US" altLang="ko-KR" sz="105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Databank – html : </a:t>
            </a:r>
            <a:r>
              <a:rPr lang="en-US" altLang="ko-KR" sz="1050" i="1" dirty="0">
                <a:hlinkClick r:id="rId3"/>
              </a:rPr>
              <a:t>https://databank.worldbank.org/home.aspx</a:t>
            </a:r>
            <a:endParaRPr lang="en-US" altLang="ko-KR" sz="105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38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36"/>
          <p:cNvSpPr>
            <a:spLocks noEditPoints="1"/>
          </p:cNvSpPr>
          <p:nvPr/>
        </p:nvSpPr>
        <p:spPr bwMode="auto">
          <a:xfrm>
            <a:off x="6212832" y="4109165"/>
            <a:ext cx="117966" cy="19840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70579" y="384592"/>
            <a:ext cx="1078737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Regression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In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East-South Asia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B46760-4FDF-4356-A193-44F3A51D7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7" y="1342239"/>
            <a:ext cx="4176766" cy="371638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7E81545-D279-4B4A-BFA7-76AAAB154B09}"/>
              </a:ext>
            </a:extLst>
          </p:cNvPr>
          <p:cNvSpPr/>
          <p:nvPr/>
        </p:nvSpPr>
        <p:spPr>
          <a:xfrm>
            <a:off x="0" y="5181186"/>
            <a:ext cx="6184913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오차항의 정규성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test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저 선 위에 점들이 있을 수록 오차항이 정규성을 따름을 알 수 있음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A55027-9EC4-4781-A8A1-66034FC3C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175" y="2264621"/>
            <a:ext cx="4296375" cy="46679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AE11111-C784-4010-BF37-0B62860FC295}"/>
              </a:ext>
            </a:extLst>
          </p:cNvPr>
          <p:cNvSpPr/>
          <p:nvPr/>
        </p:nvSpPr>
        <p:spPr>
          <a:xfrm>
            <a:off x="5359330" y="1380262"/>
            <a:ext cx="6184913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Multicollinearity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VIF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수치가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10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을 넘으면 설명변수간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설명성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있다고 간주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544012A-7F37-4214-A8D7-EDEF48F2B6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461" y="4628736"/>
            <a:ext cx="2914650" cy="11049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027613-5889-4D3A-9322-3B10A8793152}"/>
              </a:ext>
            </a:extLst>
          </p:cNvPr>
          <p:cNvSpPr/>
          <p:nvPr/>
        </p:nvSpPr>
        <p:spPr>
          <a:xfrm>
            <a:off x="5359330" y="3521881"/>
            <a:ext cx="6184913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Heterodastici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P-value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수치가 유의수준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.05%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를 넘으면 이분산성이 있다고 간주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1F6C92-DFE2-4882-B1A4-3251243D805C}"/>
              </a:ext>
            </a:extLst>
          </p:cNvPr>
          <p:cNvSpPr/>
          <p:nvPr/>
        </p:nvSpPr>
        <p:spPr>
          <a:xfrm>
            <a:off x="570579" y="5905471"/>
            <a:ext cx="10001168" cy="869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i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The world bank</a:t>
            </a:r>
          </a:p>
          <a:p>
            <a:pPr>
              <a:lnSpc>
                <a:spcPct val="150000"/>
              </a:lnSpc>
            </a:pPr>
            <a:r>
              <a:rPr lang="en-US" altLang="ko-KR" sz="105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Databank – html : </a:t>
            </a:r>
            <a:r>
              <a:rPr lang="en-US" altLang="ko-KR" sz="1050" i="1" dirty="0">
                <a:hlinkClick r:id="rId5"/>
              </a:rPr>
              <a:t>https://databank.worldbank.org/home.aspx</a:t>
            </a:r>
            <a:endParaRPr lang="en-US" altLang="ko-KR" sz="105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064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36"/>
          <p:cNvSpPr>
            <a:spLocks noEditPoints="1"/>
          </p:cNvSpPr>
          <p:nvPr/>
        </p:nvSpPr>
        <p:spPr bwMode="auto">
          <a:xfrm>
            <a:off x="6212832" y="4109165"/>
            <a:ext cx="117966" cy="19840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70579" y="384592"/>
            <a:ext cx="1078737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Regression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In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Sub Saharan Africa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4B38460-E39C-4C28-A9E2-1F0DD9151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263" y="1258349"/>
            <a:ext cx="6382016" cy="500822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64281F0-F311-451B-9FA4-E4C245A2937A}"/>
              </a:ext>
            </a:extLst>
          </p:cNvPr>
          <p:cNvSpPr/>
          <p:nvPr/>
        </p:nvSpPr>
        <p:spPr>
          <a:xfrm>
            <a:off x="570579" y="5905471"/>
            <a:ext cx="10001168" cy="869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i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The world bank</a:t>
            </a:r>
          </a:p>
          <a:p>
            <a:pPr>
              <a:lnSpc>
                <a:spcPct val="150000"/>
              </a:lnSpc>
            </a:pPr>
            <a:r>
              <a:rPr lang="en-US" altLang="ko-KR" sz="105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Databank – html : </a:t>
            </a:r>
            <a:r>
              <a:rPr lang="en-US" altLang="ko-KR" sz="1050" i="1" dirty="0">
                <a:hlinkClick r:id="rId3"/>
              </a:rPr>
              <a:t>https://databank.worldbank.org/home.aspx</a:t>
            </a:r>
            <a:endParaRPr lang="en-US" altLang="ko-KR" sz="105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827305"/>
      </p:ext>
    </p:extLst>
  </p:cSld>
  <p:clrMapOvr>
    <a:masterClrMapping/>
  </p:clrMapOvr>
</p:sld>
</file>

<file path=ppt/theme/theme1.xml><?xml version="1.0" encoding="utf-8"?>
<a:theme xmlns:a="http://schemas.openxmlformats.org/drawingml/2006/main" name="10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865</Words>
  <Application>Microsoft Office PowerPoint</Application>
  <PresentationFormat>와이드스크린</PresentationFormat>
  <Paragraphs>139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Lucida Handwriting</vt:lpstr>
      <vt:lpstr>106_Office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sonnyok123@gmail.com</cp:lastModifiedBy>
  <cp:revision>197</cp:revision>
  <dcterms:created xsi:type="dcterms:W3CDTF">2017-07-14T07:37:38Z</dcterms:created>
  <dcterms:modified xsi:type="dcterms:W3CDTF">2019-11-14T07:37:59Z</dcterms:modified>
</cp:coreProperties>
</file>