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7"/>
  </p:notesMasterIdLst>
  <p:sldIdLst>
    <p:sldId id="257" r:id="rId2"/>
    <p:sldId id="291" r:id="rId3"/>
    <p:sldId id="263" r:id="rId4"/>
    <p:sldId id="375" r:id="rId5"/>
    <p:sldId id="376" r:id="rId6"/>
    <p:sldId id="377" r:id="rId7"/>
    <p:sldId id="379" r:id="rId8"/>
    <p:sldId id="380" r:id="rId9"/>
    <p:sldId id="381" r:id="rId10"/>
    <p:sldId id="382" r:id="rId11"/>
    <p:sldId id="262" r:id="rId12"/>
    <p:sldId id="383" r:id="rId13"/>
    <p:sldId id="384" r:id="rId14"/>
    <p:sldId id="385" r:id="rId15"/>
    <p:sldId id="374" r:id="rId16"/>
  </p:sldIdLst>
  <p:sldSz cx="9144000" cy="5143500" type="screen16x9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99" autoAdjust="0"/>
    <p:restoredTop sz="95982"/>
  </p:normalViewPr>
  <p:slideViewPr>
    <p:cSldViewPr snapToGrid="0">
      <p:cViewPr varScale="1">
        <p:scale>
          <a:sx n="68" d="100"/>
          <a:sy n="68" d="100"/>
        </p:scale>
        <p:origin x="66" y="1404"/>
      </p:cViewPr>
      <p:guideLst>
        <p:guide orient="horz" pos="159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F7A0F-DE03-B141-A7AB-FC87339C894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F2BAC-3B73-314F-9C6F-F9E41E3A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F2BAC-3B73-314F-9C6F-F9E41E3AD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69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039501" y="605527"/>
            <a:ext cx="3309938" cy="191809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39501" y="2632336"/>
            <a:ext cx="3309938" cy="191809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1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7" r:id="rId12"/>
    <p:sldLayoutId id="214748391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69853" y="2779347"/>
            <a:ext cx="40376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kern="100" spc="750" dirty="0">
                <a:latin typeface="NanumSquareOTF_ac" charset="-127"/>
                <a:ea typeface="NanumSquareOTF_ac" charset="-127"/>
                <a:cs typeface="NanumSquareOTF_ac" charset="-127"/>
              </a:rPr>
              <a:t>FDI ODA TRADE </a:t>
            </a:r>
            <a:r>
              <a:rPr lang="ko-KR" altLang="en-US" sz="1050" kern="100" spc="750" dirty="0">
                <a:latin typeface="NanumSquareOTF_ac" charset="-127"/>
                <a:ea typeface="NanumSquareOTF_ac" charset="-127"/>
                <a:cs typeface="NanumSquareOTF_ac" charset="-127"/>
              </a:rPr>
              <a:t>중심으로</a:t>
            </a:r>
            <a:endParaRPr lang="id-ID" sz="1050" kern="100" spc="750" dirty="0">
              <a:latin typeface="NanumSquareOTF_ac" charset="-127"/>
              <a:ea typeface="NanumSquareOTF_ac" charset="-127"/>
              <a:cs typeface="NanumSquareOTF_ac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5728" y="2117146"/>
            <a:ext cx="784858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kern="100" spc="225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해외자본이 경제성장에 </a:t>
            </a:r>
            <a:endParaRPr lang="en-US" altLang="ko-KR" sz="1400" kern="100" spc="225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kern="100" spc="225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미치는 영향 </a:t>
            </a:r>
            <a:endParaRPr lang="en-US" altLang="ko-KR" sz="1400" kern="100" spc="225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81227" y="1938054"/>
            <a:ext cx="8017565" cy="973079"/>
            <a:chOff x="3297697" y="2749007"/>
            <a:chExt cx="5601601" cy="1297438"/>
          </a:xfrm>
        </p:grpSpPr>
        <p:grpSp>
          <p:nvGrpSpPr>
            <p:cNvPr id="29" name="Group 28"/>
            <p:cNvGrpSpPr/>
            <p:nvPr/>
          </p:nvGrpSpPr>
          <p:grpSpPr>
            <a:xfrm>
              <a:off x="8524598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5D7D249-9B53-4386-81B6-F73E8A0FCDE8}"/>
              </a:ext>
            </a:extLst>
          </p:cNvPr>
          <p:cNvSpPr txBox="1"/>
          <p:nvPr/>
        </p:nvSpPr>
        <p:spPr>
          <a:xfrm>
            <a:off x="4421139" y="798029"/>
            <a:ext cx="177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선행 연구 검토</a:t>
            </a:r>
            <a:endParaRPr lang="id-ID" sz="24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6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526" y="213563"/>
            <a:ext cx="2849509" cy="41742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5" name="Rectangle 14"/>
          <p:cNvSpPr/>
          <p:nvPr/>
        </p:nvSpPr>
        <p:spPr>
          <a:xfrm>
            <a:off x="6171097" y="409075"/>
            <a:ext cx="1046747" cy="431933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4" name="Rectangle 13"/>
          <p:cNvSpPr/>
          <p:nvPr/>
        </p:nvSpPr>
        <p:spPr>
          <a:xfrm>
            <a:off x="2636681" y="1150148"/>
            <a:ext cx="1046747" cy="317633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6" name="TextBox 5"/>
          <p:cNvSpPr txBox="1"/>
          <p:nvPr/>
        </p:nvSpPr>
        <p:spPr>
          <a:xfrm>
            <a:off x="661796" y="219962"/>
            <a:ext cx="2937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East South Asia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558" y="1434705"/>
            <a:ext cx="39721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EXPORT</a:t>
            </a:r>
          </a:p>
          <a:p>
            <a:endParaRPr lang="en-US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r>
              <a:rPr 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Export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의 단기적 효과가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GDP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성장률에 긍정적 영향</a:t>
            </a:r>
            <a:endParaRPr lang="en-US" altLang="ko-KR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endParaRPr lang="en-US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r>
              <a:rPr 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TFP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성장률에는 정부 지출이 상당한 영향</a:t>
            </a:r>
            <a:endParaRPr lang="en-US" altLang="ko-KR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endParaRPr lang="en-US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endParaRPr lang="id-ID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E5E93-C510-4364-B0B5-9C4CA7391E0A}"/>
              </a:ext>
            </a:extLst>
          </p:cNvPr>
          <p:cNvSpPr txBox="1"/>
          <p:nvPr/>
        </p:nvSpPr>
        <p:spPr>
          <a:xfrm>
            <a:off x="738558" y="3524938"/>
            <a:ext cx="3253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하지만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ODA, FDI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는 영향이 미미</a:t>
            </a:r>
            <a:endParaRPr lang="id-ID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3E56232-E185-456B-8EBA-B2FA74E3CD8C}"/>
              </a:ext>
            </a:extLst>
          </p:cNvPr>
          <p:cNvSpPr/>
          <p:nvPr/>
        </p:nvSpPr>
        <p:spPr>
          <a:xfrm>
            <a:off x="738558" y="2839749"/>
            <a:ext cx="3972196" cy="395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id-ID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E725DB-E8C1-41B3-948C-EB4C219C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8" y="2349255"/>
            <a:ext cx="4454214" cy="1175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AAA91E-08BA-491A-B2F5-2963551BB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04" y="155452"/>
            <a:ext cx="3140853" cy="4810248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5475861" y="939800"/>
            <a:ext cx="3056795" cy="295825"/>
          </a:xfrm>
          <a:prstGeom prst="frame">
            <a:avLst>
              <a:gd name="adj1" fmla="val 2016"/>
            </a:avLst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475860" y="1235625"/>
            <a:ext cx="3056795" cy="295825"/>
          </a:xfrm>
          <a:prstGeom prst="frame">
            <a:avLst>
              <a:gd name="adj1" fmla="val 2016"/>
            </a:avLst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67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526" y="213563"/>
            <a:ext cx="2648843" cy="41742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5" name="Rectangle 14"/>
          <p:cNvSpPr/>
          <p:nvPr/>
        </p:nvSpPr>
        <p:spPr>
          <a:xfrm>
            <a:off x="6171097" y="409075"/>
            <a:ext cx="1046747" cy="431933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4" name="Rectangle 13"/>
          <p:cNvSpPr/>
          <p:nvPr/>
        </p:nvSpPr>
        <p:spPr>
          <a:xfrm>
            <a:off x="2636681" y="1150148"/>
            <a:ext cx="1046747" cy="317633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6" name="TextBox 5"/>
          <p:cNvSpPr txBox="1"/>
          <p:nvPr/>
        </p:nvSpPr>
        <p:spPr>
          <a:xfrm>
            <a:off x="745854" y="190661"/>
            <a:ext cx="3390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South America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664" y="1429371"/>
            <a:ext cx="3603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Export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는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GDP&amp;TFP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와 </a:t>
            </a:r>
            <a:endParaRPr lang="en-US" altLang="ko-KR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강한 양의 관계를 갖음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(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배타계수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0.5)</a:t>
            </a:r>
          </a:p>
          <a:p>
            <a:pPr marL="514350" lvl="1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에콰도르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: 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석유 부분의 수출이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GDP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의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14~20%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차지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, 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수출 소득의 절반 이상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, 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정부 수입의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2~30%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차지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*</a:t>
            </a:r>
          </a:p>
          <a:p>
            <a:pPr marL="514350" lvl="1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칠레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: 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구리 수출만 전체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GDP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의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8%, 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수출량의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52%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차지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**</a:t>
            </a:r>
          </a:p>
          <a:p>
            <a:pPr marL="514350" lvl="1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페루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: 2005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년 이후 지속적으로 무역 의존도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50% 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상회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***</a:t>
            </a:r>
          </a:p>
          <a:p>
            <a:pPr lvl="1"/>
            <a:endParaRPr lang="en-US" altLang="ko-KR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8712" y="2152918"/>
            <a:ext cx="397219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9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7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just">
              <a:lnSpc>
                <a:spcPct val="150000"/>
              </a:lnSpc>
            </a:pPr>
            <a:endParaRPr lang="id-ID" altLang="ko-KR" sz="7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7279C3-BF24-454F-9CB1-1A984102E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78" y="128641"/>
            <a:ext cx="3384868" cy="50148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7E5E93-C510-4364-B0B5-9C4CA7391E0A}"/>
              </a:ext>
            </a:extLst>
          </p:cNvPr>
          <p:cNvSpPr txBox="1"/>
          <p:nvPr/>
        </p:nvSpPr>
        <p:spPr>
          <a:xfrm>
            <a:off x="665068" y="2730018"/>
            <a:ext cx="414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ODA, FDI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의 영향은 미미</a:t>
            </a:r>
          </a:p>
          <a:p>
            <a:pPr marL="514350" lvl="1" indent="-171450">
              <a:buFont typeface="Arial" charset="0"/>
              <a:buChar char="•"/>
            </a:pPr>
            <a:r>
              <a:rPr lang="en-US" altLang="ko-KR" sz="8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1990</a:t>
            </a:r>
            <a:r>
              <a:rPr lang="ko-KR" altLang="en-US" sz="8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년 이후 </a:t>
            </a:r>
            <a:r>
              <a:rPr lang="en-US" altLang="ko-KR" sz="8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ODA</a:t>
            </a:r>
            <a:r>
              <a:rPr lang="ko-KR" altLang="en-US" sz="8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금액이 감소추세를 보이는 다수 국가 존재</a:t>
            </a:r>
          </a:p>
          <a:p>
            <a:pPr marL="514350" lvl="1" indent="-171450">
              <a:buFont typeface="Arial" charset="0"/>
              <a:buChar char="•"/>
            </a:pP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중남미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FDI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유입의 부문별 집중도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(1996~2002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)</a:t>
            </a:r>
            <a:endParaRPr lang="ko-KR" altLang="en-US" sz="8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marL="857250" lvl="2" indent="-171450">
              <a:buFont typeface="Arial" charset="0"/>
              <a:buChar char="•"/>
            </a:pP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서비스 부문이 전체의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57%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를 점유</a:t>
            </a:r>
          </a:p>
          <a:p>
            <a:pPr marL="857250" lvl="2" indent="-171450">
              <a:buFont typeface="Arial" charset="0"/>
              <a:buChar char="•"/>
            </a:pP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이어 제조업이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28%</a:t>
            </a:r>
            <a:endParaRPr lang="ko-KR" altLang="en-US" sz="8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marL="857250" lvl="2" indent="-171450">
              <a:buFont typeface="Arial" charset="0"/>
              <a:buChar char="•"/>
            </a:pP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1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차 산업 부분이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15%</a:t>
            </a:r>
            <a:r>
              <a:rPr lang="ko-KR" altLang="en-US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점유 </a:t>
            </a:r>
            <a:r>
              <a:rPr lang="en-US" altLang="ko-KR" sz="8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****</a:t>
            </a:r>
          </a:p>
          <a:p>
            <a:pPr marL="514350" lvl="1" indent="-171450">
              <a:buFont typeface="Arial" charset="0"/>
              <a:buChar char="•"/>
            </a:pPr>
            <a:endParaRPr lang="id-ID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sp>
        <p:nvSpPr>
          <p:cNvPr id="20" name="Frame 19"/>
          <p:cNvSpPr/>
          <p:nvPr/>
        </p:nvSpPr>
        <p:spPr>
          <a:xfrm>
            <a:off x="5013278" y="1210732"/>
            <a:ext cx="3140122" cy="338667"/>
          </a:xfrm>
          <a:prstGeom prst="frame">
            <a:avLst>
              <a:gd name="adj1" fmla="val 2016"/>
            </a:avLst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5013278" y="901182"/>
            <a:ext cx="3140122" cy="338667"/>
          </a:xfrm>
          <a:prstGeom prst="frame">
            <a:avLst>
              <a:gd name="adj1" fmla="val 2016"/>
            </a:avLst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276" y="3653124"/>
            <a:ext cx="23535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endParaRPr lang="en-US" altLang="ko-KR" sz="105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정부지출의 단기 영향력도 강함</a:t>
            </a:r>
            <a:endParaRPr lang="id-ID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6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11FA062-3244-4DDE-AA32-927DEAB01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24" y="260806"/>
            <a:ext cx="3294843" cy="43722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9526" y="213562"/>
            <a:ext cx="2648843" cy="42625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4" name="Rectangle 13"/>
          <p:cNvSpPr/>
          <p:nvPr/>
        </p:nvSpPr>
        <p:spPr>
          <a:xfrm>
            <a:off x="2636681" y="1150148"/>
            <a:ext cx="1046747" cy="317633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6" name="TextBox 5"/>
          <p:cNvSpPr txBox="1"/>
          <p:nvPr/>
        </p:nvSpPr>
        <p:spPr>
          <a:xfrm>
            <a:off x="745854" y="190661"/>
            <a:ext cx="3373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Sub </a:t>
            </a:r>
          </a:p>
          <a:p>
            <a:r>
              <a:rPr lang="en-US" sz="240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Saharan</a:t>
            </a:r>
          </a:p>
          <a:p>
            <a:r>
              <a:rPr lang="en-US" sz="2400" b="1" spc="45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Africa</a:t>
            </a:r>
          </a:p>
        </p:txBody>
      </p:sp>
      <p:sp>
        <p:nvSpPr>
          <p:cNvPr id="9" name="Rectangle 8"/>
          <p:cNvSpPr/>
          <p:nvPr/>
        </p:nvSpPr>
        <p:spPr>
          <a:xfrm>
            <a:off x="782704" y="2266652"/>
            <a:ext cx="4232546" cy="1503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FDI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다국적 기업 진출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지적자본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기술 습득</a:t>
            </a:r>
            <a:endParaRPr lang="en-US" altLang="ko-KR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ko-KR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다국적 기업을 통한 고용 창출</a:t>
            </a:r>
            <a:endParaRPr lang="en-US" altLang="ko-KR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FDI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가 수출 증대에도 영향</a:t>
            </a:r>
            <a:endParaRPr lang="en-US" altLang="ko-KR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ko-KR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반면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FDI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유입으로 인해 현지 기업과 시장 잠식 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매출</a:t>
            </a:r>
            <a:r>
              <a:rPr lang="en-US" altLang="ko-KR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고용 감소</a:t>
            </a:r>
            <a:endParaRPr lang="en-US" altLang="ko-KR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id-ID" altLang="ko-KR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342467" y="465666"/>
            <a:ext cx="3098800" cy="1811867"/>
          </a:xfrm>
          <a:prstGeom prst="frame">
            <a:avLst>
              <a:gd name="adj1" fmla="val 588"/>
            </a:avLst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5345228" y="2810932"/>
            <a:ext cx="3098800" cy="414867"/>
          </a:xfrm>
          <a:prstGeom prst="frame">
            <a:avLst>
              <a:gd name="adj1" fmla="val 1051"/>
            </a:avLst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9F0A5-13BA-43A1-BD88-7B447F740D25}"/>
              </a:ext>
            </a:extLst>
          </p:cNvPr>
          <p:cNvSpPr txBox="1"/>
          <p:nvPr/>
        </p:nvSpPr>
        <p:spPr>
          <a:xfrm>
            <a:off x="782704" y="1450302"/>
            <a:ext cx="4483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FDI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와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Export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는 단기 </a:t>
            </a:r>
            <a:r>
              <a:rPr lang="en-US" altLang="ko-KR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GDP, TFP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에 강한 양의 영향력</a:t>
            </a:r>
            <a:endParaRPr lang="en-US" altLang="ko-KR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But, FDI</a:t>
            </a:r>
            <a:r>
              <a:rPr lang="ko-KR" altLang="en-US" sz="1000" b="1" kern="100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는 장기에 음의 영향력</a:t>
            </a:r>
            <a:endParaRPr lang="en-US" sz="1000" b="1" kern="100" spc="225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0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756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8" name="Rectangle 1"/>
          <p:cNvSpPr/>
          <p:nvPr/>
        </p:nvSpPr>
        <p:spPr>
          <a:xfrm>
            <a:off x="107946" y="635525"/>
            <a:ext cx="3765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South America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812" y="1580696"/>
            <a:ext cx="425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남미 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– 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자원 </a:t>
            </a:r>
            <a:r>
              <a:rPr lang="ko-KR" altLang="en-US" sz="1200" dirty="0" err="1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풍부국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답게 수출에 따른 성장의 의존도 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high</a:t>
            </a:r>
          </a:p>
          <a:p>
            <a:pPr algn="just"/>
            <a:endParaRPr lang="en-US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해외투자가 활발히 이루어지고 있으나 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차 산업 분야의 투자가 미미해 큰 효과를 거두지 못하고 있음</a:t>
            </a:r>
            <a:endParaRPr lang="en-US" sz="11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E2967C54-3E9A-4398-B97B-74F4D4088E1F}"/>
              </a:ext>
            </a:extLst>
          </p:cNvPr>
          <p:cNvCxnSpPr>
            <a:cxnSpLocks/>
          </p:cNvCxnSpPr>
          <p:nvPr/>
        </p:nvCxnSpPr>
        <p:spPr>
          <a:xfrm>
            <a:off x="-21512" y="1281856"/>
            <a:ext cx="366006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6600D19D-46EC-45B3-9739-8F520FE5948A}"/>
              </a:ext>
            </a:extLst>
          </p:cNvPr>
          <p:cNvCxnSpPr>
            <a:cxnSpLocks/>
          </p:cNvCxnSpPr>
          <p:nvPr/>
        </p:nvCxnSpPr>
        <p:spPr>
          <a:xfrm>
            <a:off x="5592406" y="1281856"/>
            <a:ext cx="35408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67D6A385-DC6C-41A7-A99B-62E0EF10D345}"/>
              </a:ext>
            </a:extLst>
          </p:cNvPr>
          <p:cNvSpPr/>
          <p:nvPr/>
        </p:nvSpPr>
        <p:spPr>
          <a:xfrm>
            <a:off x="5223588" y="640352"/>
            <a:ext cx="3660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East South Asia</a:t>
            </a:r>
          </a:p>
        </p:txBody>
      </p: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7AFA17ED-BCC2-43B2-B608-41F0BC81314F}"/>
              </a:ext>
            </a:extLst>
          </p:cNvPr>
          <p:cNvCxnSpPr>
            <a:cxnSpLocks/>
          </p:cNvCxnSpPr>
          <p:nvPr/>
        </p:nvCxnSpPr>
        <p:spPr>
          <a:xfrm>
            <a:off x="0" y="3233813"/>
            <a:ext cx="368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4C208ECA-0164-4E14-AE66-94AA58C5B7AC}"/>
              </a:ext>
            </a:extLst>
          </p:cNvPr>
          <p:cNvSpPr/>
          <p:nvPr/>
        </p:nvSpPr>
        <p:spPr>
          <a:xfrm>
            <a:off x="-295276" y="2592102"/>
            <a:ext cx="528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Sub Saharan Africa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CD054-7ACD-414A-9571-79770DA17011}"/>
              </a:ext>
            </a:extLst>
          </p:cNvPr>
          <p:cNvSpPr txBox="1"/>
          <p:nvPr/>
        </p:nvSpPr>
        <p:spPr>
          <a:xfrm>
            <a:off x="250112" y="3402004"/>
            <a:ext cx="4074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사하라 이남 아프리카 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– FDI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의 직접적인 영향이 매우 크다</a:t>
            </a:r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하지만 현지의 기업이나 시장이 잠식되는 것을 막기 위해 현지 기업의 경쟁력을 키우기 위한 방안이 필요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해외자본 의존도 낮추어야</a:t>
            </a:r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E4745-D28D-4913-8E83-46A3FF128FFE}"/>
              </a:ext>
            </a:extLst>
          </p:cNvPr>
          <p:cNvSpPr txBox="1"/>
          <p:nvPr/>
        </p:nvSpPr>
        <p:spPr>
          <a:xfrm>
            <a:off x="5236806" y="1576972"/>
            <a:ext cx="425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동남아 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– 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단기의 수출이 </a:t>
            </a:r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GDP 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성장률에 크게 영향</a:t>
            </a:r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              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정부 지출이 국가의 생산성 향상에 크게 영향</a:t>
            </a:r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ICT 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분야 등 </a:t>
            </a:r>
            <a:r>
              <a:rPr lang="ko-KR" altLang="en-US" sz="1200" dirty="0" err="1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새로온</a:t>
            </a:r>
            <a:r>
              <a:rPr lang="ko-KR" altLang="en-US" sz="1200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산업 분야에 연구 개발 집중  </a:t>
            </a:r>
            <a:endParaRPr lang="en-US" altLang="ko-KR" sz="1200" dirty="0">
              <a:solidFill>
                <a:schemeClr val="bg1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2363F4E-9C48-4352-9022-14B937941699}"/>
              </a:ext>
            </a:extLst>
          </p:cNvPr>
          <p:cNvSpPr/>
          <p:nvPr/>
        </p:nvSpPr>
        <p:spPr>
          <a:xfrm>
            <a:off x="4994276" y="3210487"/>
            <a:ext cx="4008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ODA</a:t>
            </a:r>
            <a:r>
              <a:rPr lang="ko-KR" altLang="en-US" sz="3600" dirty="0">
                <a:solidFill>
                  <a:schemeClr val="bg1"/>
                </a:solidFill>
                <a:latin typeface="PT Sans" panose="020B0503020203020204"/>
              </a:rPr>
              <a:t>는</a:t>
            </a:r>
            <a:r>
              <a:rPr lang="en-US" altLang="ko-KR" sz="3600" dirty="0">
                <a:solidFill>
                  <a:schemeClr val="bg1"/>
                </a:solidFill>
                <a:latin typeface="PT Sans" panose="020B050302020302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512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6984" y="986200"/>
            <a:ext cx="7577528" cy="34321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3" name="Rectangle 12"/>
          <p:cNvSpPr/>
          <p:nvPr/>
        </p:nvSpPr>
        <p:spPr>
          <a:xfrm>
            <a:off x="1305026" y="2040557"/>
            <a:ext cx="6541444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charset="0"/>
              <a:buChar char="•"/>
            </a:pPr>
            <a:r>
              <a:rPr lang="en-US" altLang="ko-KR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ODA</a:t>
            </a:r>
            <a:r>
              <a:rPr lang="ko-KR" altLang="en-US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를 경제협력보다 인류 보편의 가치를 실현하는 인도주의적 협력이라는  관점에서 보면 경제성장과의 관계를 분석하는 것은 무의미하다는 비판이 있을 수 있다</a:t>
            </a:r>
            <a:r>
              <a:rPr lang="en-US" altLang="ko-KR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.</a:t>
            </a:r>
            <a:r>
              <a:rPr lang="ko-KR" altLang="en-US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</a:t>
            </a:r>
          </a:p>
          <a:p>
            <a:pPr marL="514350" lvl="1" indent="-171450" algn="just">
              <a:lnSpc>
                <a:spcPct val="200000"/>
              </a:lnSpc>
              <a:buFont typeface="Arial" charset="0"/>
              <a:buChar char="•"/>
            </a:pPr>
            <a:r>
              <a:rPr lang="ko-KR" altLang="en-US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민간 공공의 협력의 효과 연구가 필요하다</a:t>
            </a:r>
            <a:r>
              <a:rPr lang="en-US" altLang="ko-KR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.</a:t>
            </a:r>
            <a:r>
              <a:rPr lang="ko-KR" altLang="en-US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</a:t>
            </a:r>
            <a:endParaRPr lang="en-US" altLang="ko-KR" sz="10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marL="171450" indent="-171450" algn="just">
              <a:lnSpc>
                <a:spcPct val="200000"/>
              </a:lnSpc>
              <a:buFont typeface="Arial" charset="0"/>
              <a:buChar char="•"/>
            </a:pPr>
            <a:r>
              <a:rPr lang="ko-KR" altLang="en-US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대륙별 모든 국가를 포함하고 있지 않고</a:t>
            </a:r>
            <a:r>
              <a:rPr lang="en-US" altLang="ko-KR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,</a:t>
            </a:r>
            <a:r>
              <a:rPr lang="ko-KR" altLang="en-US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국가별</a:t>
            </a:r>
            <a:r>
              <a:rPr lang="en-US" altLang="ko-KR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,</a:t>
            </a:r>
            <a:r>
              <a:rPr lang="ko-KR" altLang="en-US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시기별 특성이 달라 일반화의 오류를 범할 수 있다</a:t>
            </a:r>
            <a:r>
              <a:rPr lang="en-US" altLang="ko-KR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.</a:t>
            </a:r>
            <a:r>
              <a:rPr lang="ko-KR" altLang="en-US" sz="1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</a:t>
            </a:r>
            <a:endParaRPr lang="en-US" altLang="ko-KR" sz="10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5025" y="755367"/>
            <a:ext cx="42971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한계점 </a:t>
            </a:r>
            <a:r>
              <a:rPr lang="en-US" altLang="ko-KR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&amp;</a:t>
            </a:r>
            <a:r>
              <a:rPr lang="ko-KR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추후 연구 제안</a:t>
            </a:r>
            <a:endParaRPr lang="id-ID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4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9000" y="2239282"/>
            <a:ext cx="5146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kern="100" spc="2250" dirty="0">
                <a:solidFill>
                  <a:sysClr val="windowText" lastClr="000000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THANK YOU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03963" y="2061755"/>
            <a:ext cx="5187947" cy="973079"/>
            <a:chOff x="3297697" y="2749007"/>
            <a:chExt cx="5598475" cy="1297438"/>
          </a:xfrm>
        </p:grpSpPr>
        <p:grpSp>
          <p:nvGrpSpPr>
            <p:cNvPr id="6" name="Group 5"/>
            <p:cNvGrpSpPr/>
            <p:nvPr/>
          </p:nvGrpSpPr>
          <p:grpSpPr>
            <a:xfrm>
              <a:off x="8519387" y="2749007"/>
              <a:ext cx="374700" cy="1297438"/>
              <a:chOff x="8305318" y="2560320"/>
              <a:chExt cx="374700" cy="129743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05318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670617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6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cxnSp>
        <p:nvCxnSpPr>
          <p:cNvPr id="14" name="Straight Connector 13"/>
          <p:cNvCxnSpPr>
            <a:cxnSpLocks/>
            <a:stCxn id="12" idx="0"/>
            <a:endCxn id="12" idx="2"/>
          </p:cNvCxnSpPr>
          <p:nvPr/>
        </p:nvCxnSpPr>
        <p:spPr>
          <a:xfrm>
            <a:off x="4571998" y="0"/>
            <a:ext cx="0" cy="51435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901950" y="3159154"/>
            <a:ext cx="1664890" cy="26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583813" y="3749331"/>
            <a:ext cx="1586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64627" y="2789822"/>
            <a:ext cx="16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b="1" dirty="0">
                <a:solidFill>
                  <a:schemeClr val="bg1"/>
                </a:solidFill>
                <a:latin typeface="NanumSquareOTF_ac" charset="-127"/>
                <a:ea typeface="NanumSquareOTF_ac" charset="-127"/>
                <a:cs typeface="NanumSquareOTF_ac" charset="-127"/>
              </a:rPr>
              <a:t>결과 및 해석</a:t>
            </a:r>
            <a:endParaRPr lang="id-ID" sz="2400" b="1" dirty="0">
              <a:solidFill>
                <a:schemeClr val="bg1"/>
              </a:solidFill>
              <a:latin typeface="NanumSquareOTF_ac" charset="-127"/>
              <a:ea typeface="NanumSquareOTF_ac" charset="-127"/>
              <a:cs typeface="NanumSquareOTF_a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255" y="218937"/>
            <a:ext cx="24777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spc="45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STEPS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34182" y="958186"/>
            <a:ext cx="427577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kern="100" spc="225" dirty="0">
                <a:solidFill>
                  <a:schemeClr val="bg1"/>
                </a:solidFill>
                <a:latin typeface="NanumSquareOTF_ac" charset="-127"/>
                <a:ea typeface="NanumSquareOTF_ac" charset="-127"/>
                <a:cs typeface="NanumSquareOTF_ac" charset="-127"/>
              </a:rPr>
              <a:t>East South Asia</a:t>
            </a:r>
          </a:p>
          <a:p>
            <a:r>
              <a:rPr lang="en-US" sz="750" kern="100" spc="225" dirty="0">
                <a:solidFill>
                  <a:schemeClr val="bg1"/>
                </a:solidFill>
                <a:latin typeface="NanumSquareOTF_ac" charset="-127"/>
                <a:ea typeface="NanumSquareOTF_ac" charset="-127"/>
                <a:cs typeface="NanumSquareOTF_ac" charset="-127"/>
              </a:rPr>
              <a:t>Sub Saharan Africa</a:t>
            </a:r>
          </a:p>
          <a:p>
            <a:r>
              <a:rPr lang="en-US" sz="750" kern="100" spc="225" dirty="0">
                <a:solidFill>
                  <a:schemeClr val="bg1"/>
                </a:solidFill>
                <a:latin typeface="NanumSquareOTF_ac" charset="-127"/>
                <a:ea typeface="NanumSquareOTF_ac" charset="-127"/>
                <a:cs typeface="NanumSquareOTF_ac" charset="-127"/>
              </a:rPr>
              <a:t>South America</a:t>
            </a:r>
            <a:endParaRPr lang="id-ID" sz="750" kern="100" spc="225" dirty="0">
              <a:solidFill>
                <a:schemeClr val="bg1"/>
              </a:solidFill>
              <a:latin typeface="NanumSquareOTF_ac" charset="-127"/>
              <a:ea typeface="NanumSquareOTF_ac" charset="-127"/>
              <a:cs typeface="NanumSquareOTF_ac" charset="-127"/>
            </a:endParaRP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C9A4A1ED-6D98-4161-8412-D8238743F5B6}"/>
              </a:ext>
            </a:extLst>
          </p:cNvPr>
          <p:cNvCxnSpPr>
            <a:cxnSpLocks/>
          </p:cNvCxnSpPr>
          <p:nvPr/>
        </p:nvCxnSpPr>
        <p:spPr>
          <a:xfrm>
            <a:off x="2222500" y="1793097"/>
            <a:ext cx="2349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D192D27F-11C0-4904-A896-C74CDC546FD5}"/>
              </a:ext>
            </a:extLst>
          </p:cNvPr>
          <p:cNvCxnSpPr>
            <a:cxnSpLocks/>
          </p:cNvCxnSpPr>
          <p:nvPr/>
        </p:nvCxnSpPr>
        <p:spPr>
          <a:xfrm>
            <a:off x="4574134" y="883728"/>
            <a:ext cx="16129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7B3C8F-A2C6-443E-AD6C-979799E4804B}"/>
              </a:ext>
            </a:extLst>
          </p:cNvPr>
          <p:cNvSpPr txBox="1"/>
          <p:nvPr/>
        </p:nvSpPr>
        <p:spPr>
          <a:xfrm>
            <a:off x="4634182" y="429729"/>
            <a:ext cx="177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NanumSquareOTF_ac" charset="-127"/>
                <a:ea typeface="NanumSquareOTF_ac" charset="-127"/>
                <a:cs typeface="NanumSquareOTF_ac" charset="-127"/>
              </a:rPr>
              <a:t>선행 연구 검토</a:t>
            </a:r>
            <a:endParaRPr lang="id-ID" sz="2400" b="1" dirty="0">
              <a:solidFill>
                <a:schemeClr val="bg1"/>
              </a:solidFill>
              <a:latin typeface="NanumSquareOTF_ac" charset="-127"/>
              <a:ea typeface="NanumSquareOTF_ac" charset="-127"/>
              <a:cs typeface="NanumSquareOTF_ac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5FE3F-D96F-456E-B17F-ADFC000A0E3F}"/>
              </a:ext>
            </a:extLst>
          </p:cNvPr>
          <p:cNvSpPr txBox="1"/>
          <p:nvPr/>
        </p:nvSpPr>
        <p:spPr>
          <a:xfrm>
            <a:off x="1866016" y="1423408"/>
            <a:ext cx="271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b="1" dirty="0">
                <a:solidFill>
                  <a:schemeClr val="bg1"/>
                </a:solidFill>
                <a:latin typeface="NanumSquareOTF_ac" charset="-127"/>
                <a:ea typeface="NanumSquareOTF_ac" charset="-127"/>
                <a:cs typeface="NanumSquareOTF_ac" charset="-127"/>
              </a:rPr>
              <a:t>주요 변수와 통제변수</a:t>
            </a:r>
            <a:endParaRPr lang="id-ID" sz="2400" b="1" dirty="0">
              <a:solidFill>
                <a:schemeClr val="bg1"/>
              </a:solidFill>
              <a:latin typeface="NanumSquareOTF_ac" charset="-127"/>
              <a:ea typeface="NanumSquareOTF_ac" charset="-127"/>
              <a:cs typeface="NanumSquareOTF_ac" charset="-127"/>
            </a:endParaRPr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94DB80E-65A5-410A-BA36-62E823129059}"/>
              </a:ext>
            </a:extLst>
          </p:cNvPr>
          <p:cNvCxnSpPr>
            <a:cxnSpLocks/>
          </p:cNvCxnSpPr>
          <p:nvPr/>
        </p:nvCxnSpPr>
        <p:spPr>
          <a:xfrm>
            <a:off x="4583813" y="2437361"/>
            <a:ext cx="16129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DE3752-7B36-4C9A-87E6-357888C5A390}"/>
              </a:ext>
            </a:extLst>
          </p:cNvPr>
          <p:cNvSpPr txBox="1"/>
          <p:nvPr/>
        </p:nvSpPr>
        <p:spPr>
          <a:xfrm>
            <a:off x="4634182" y="2027757"/>
            <a:ext cx="177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NanumSquareOTF_ac" charset="-127"/>
                <a:ea typeface="NanumSquareOTF_ac" charset="-127"/>
                <a:cs typeface="NanumSquareOTF_ac" charset="-127"/>
              </a:rPr>
              <a:t>모델링</a:t>
            </a:r>
            <a:endParaRPr lang="id-ID" sz="2400" b="1" dirty="0">
              <a:solidFill>
                <a:schemeClr val="bg1"/>
              </a:solidFill>
              <a:latin typeface="NanumSquareOTF_ac" charset="-127"/>
              <a:ea typeface="NanumSquareOTF_ac" charset="-127"/>
              <a:cs typeface="NanumSquareOTF_ac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14BF7F-E213-4395-8C3A-845484445DEC}"/>
              </a:ext>
            </a:extLst>
          </p:cNvPr>
          <p:cNvSpPr txBox="1"/>
          <p:nvPr/>
        </p:nvSpPr>
        <p:spPr>
          <a:xfrm>
            <a:off x="4634182" y="2482495"/>
            <a:ext cx="427577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kern="100" spc="225" dirty="0">
                <a:solidFill>
                  <a:schemeClr val="bg1"/>
                </a:solidFill>
                <a:latin typeface="NanumSquareOTF_ac" charset="-127"/>
                <a:ea typeface="NanumSquareOTF_ac" charset="-127"/>
                <a:cs typeface="NanumSquareOTF_ac" charset="-127"/>
              </a:rPr>
              <a:t>Fixed Effect Model and ADL Model</a:t>
            </a:r>
            <a:endParaRPr lang="id-ID" sz="750" kern="100" spc="225" dirty="0">
              <a:solidFill>
                <a:schemeClr val="bg1"/>
              </a:solidFill>
              <a:latin typeface="NanumSquareOTF_ac" charset="-127"/>
              <a:ea typeface="NanumSquareOTF_ac" charset="-127"/>
              <a:cs typeface="NanumSquareOTF_ac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577BA-D6FE-4673-BAA4-CBE977768445}"/>
              </a:ext>
            </a:extLst>
          </p:cNvPr>
          <p:cNvSpPr txBox="1"/>
          <p:nvPr/>
        </p:nvSpPr>
        <p:spPr>
          <a:xfrm>
            <a:off x="4634182" y="3342682"/>
            <a:ext cx="161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chemeClr val="bg1"/>
                </a:solidFill>
                <a:latin typeface="NanumSquareOTF_ac" charset="-127"/>
                <a:ea typeface="NanumSquareOTF_ac" charset="-127"/>
                <a:cs typeface="NanumSquareOTF_ac" charset="-127"/>
              </a:rPr>
              <a:t>한계점</a:t>
            </a:r>
            <a:endParaRPr lang="id-ID" sz="2400" b="1" dirty="0">
              <a:solidFill>
                <a:schemeClr val="bg1"/>
              </a:solidFill>
              <a:latin typeface="NanumSquareOTF_ac" charset="-127"/>
              <a:ea typeface="NanumSquareOTF_ac" charset="-127"/>
              <a:cs typeface="NanumSquareOTF_a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85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F7C7F6-3A88-4FC7-B4E4-F4EBDE0A05DE}"/>
              </a:ext>
            </a:extLst>
          </p:cNvPr>
          <p:cNvSpPr/>
          <p:nvPr/>
        </p:nvSpPr>
        <p:spPr>
          <a:xfrm>
            <a:off x="4875104" y="2011696"/>
            <a:ext cx="39615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ko-KR" altLang="en-US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경제 성장 초기  </a:t>
            </a:r>
            <a:r>
              <a:rPr lang="en-US" altLang="ko-KR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– ODA </a:t>
            </a:r>
          </a:p>
          <a:p>
            <a:pPr algn="ctr"/>
            <a:endParaRPr lang="en-US" altLang="ko-KR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ko-KR" altLang="en-US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경제 성장 도약기 </a:t>
            </a:r>
            <a:r>
              <a:rPr lang="en-US" altLang="ko-KR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– FDI </a:t>
            </a:r>
            <a:endParaRPr lang="id-ID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7763BE-914D-49EC-8A6A-03FE89B3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92" y="1253186"/>
            <a:ext cx="4796624" cy="266720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9F1219E-6D02-4BFE-9087-40246729CF28}"/>
              </a:ext>
            </a:extLst>
          </p:cNvPr>
          <p:cNvSpPr/>
          <p:nvPr/>
        </p:nvSpPr>
        <p:spPr>
          <a:xfrm>
            <a:off x="1263316" y="244302"/>
            <a:ext cx="192861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선행 연구 검토</a:t>
            </a:r>
            <a:endParaRPr lang="id-ID" sz="3600" b="1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4ECE2C6-9860-40FA-B23D-44592D14AC90}"/>
              </a:ext>
            </a:extLst>
          </p:cNvPr>
          <p:cNvSpPr/>
          <p:nvPr/>
        </p:nvSpPr>
        <p:spPr>
          <a:xfrm>
            <a:off x="767116" y="4150205"/>
            <a:ext cx="7579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출처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: (2015, 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최창환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) 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무역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ODA FDI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가 남미 경제발전에 미치는 영향 분석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4</a:t>
            </a:r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개국 비교를 중심으로</a:t>
            </a:r>
            <a:endParaRPr lang="en-US" altLang="ko-KR" sz="800" i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8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F7C7F6-3A88-4FC7-B4E4-F4EBDE0A05DE}"/>
              </a:ext>
            </a:extLst>
          </p:cNvPr>
          <p:cNvSpPr/>
          <p:nvPr/>
        </p:nvSpPr>
        <p:spPr>
          <a:xfrm>
            <a:off x="1003299" y="3064944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en-US" altLang="ko-KR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South America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4319C1-FFEB-4547-AADC-67A73D539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2" y="1426087"/>
            <a:ext cx="2566218" cy="19044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9792A5-9F23-4E8D-A713-3AB0F11AA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1440587"/>
            <a:ext cx="2566218" cy="18389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6DDF45-4889-4E65-ABA0-7B5590301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41" y="1426088"/>
            <a:ext cx="2473343" cy="19044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F9F42B01-293C-451C-850D-A13495653F8E}"/>
              </a:ext>
            </a:extLst>
          </p:cNvPr>
          <p:cNvSpPr/>
          <p:nvPr/>
        </p:nvSpPr>
        <p:spPr>
          <a:xfrm>
            <a:off x="3546064" y="3046235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en-US" altLang="ko-KR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East South Asia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2F38EDE-D66A-43F4-8BE4-28BA71998F30}"/>
              </a:ext>
            </a:extLst>
          </p:cNvPr>
          <p:cNvSpPr/>
          <p:nvPr/>
        </p:nvSpPr>
        <p:spPr>
          <a:xfrm>
            <a:off x="5966037" y="3046235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en-US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Sub Saharan Africa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2BFC600-A3A4-45D2-934D-0325C9444416}"/>
              </a:ext>
            </a:extLst>
          </p:cNvPr>
          <p:cNvSpPr/>
          <p:nvPr/>
        </p:nvSpPr>
        <p:spPr>
          <a:xfrm>
            <a:off x="767116" y="4150205"/>
            <a:ext cx="7579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ko-KR" altLang="en-US" sz="800" i="1" dirty="0">
                <a:latin typeface="PT Sans" panose="020B0503020203020204"/>
                <a:ea typeface="PT Sans" panose="020B0503020203020204" pitchFamily="34" charset="0"/>
              </a:rPr>
              <a:t>출처 </a:t>
            </a:r>
            <a:r>
              <a:rPr lang="en-US" altLang="ko-KR" sz="800" i="1" dirty="0">
                <a:latin typeface="PT Sans" panose="020B0503020203020204"/>
                <a:ea typeface="PT Sans" panose="020B0503020203020204" pitchFamily="34" charset="0"/>
              </a:rPr>
              <a:t>: World bank – Database, Net Official Developments Assistance received ( current US 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7213" y="244365"/>
            <a:ext cx="156145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ODA</a:t>
            </a:r>
            <a:r>
              <a:rPr lang="ko-KR" altLang="en-US" sz="2400" b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동향</a:t>
            </a:r>
            <a:endParaRPr lang="id-ID" sz="3600" b="1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6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F7C7F6-3A88-4FC7-B4E4-F4EBDE0A05DE}"/>
              </a:ext>
            </a:extLst>
          </p:cNvPr>
          <p:cNvSpPr/>
          <p:nvPr/>
        </p:nvSpPr>
        <p:spPr>
          <a:xfrm>
            <a:off x="1066661" y="3239514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en-US" altLang="ko-KR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South America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9F42B01-293C-451C-850D-A13495653F8E}"/>
              </a:ext>
            </a:extLst>
          </p:cNvPr>
          <p:cNvSpPr/>
          <p:nvPr/>
        </p:nvSpPr>
        <p:spPr>
          <a:xfrm>
            <a:off x="3609426" y="3220805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en-US" altLang="ko-KR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East South Asia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2F38EDE-D66A-43F4-8BE4-28BA71998F30}"/>
              </a:ext>
            </a:extLst>
          </p:cNvPr>
          <p:cNvSpPr/>
          <p:nvPr/>
        </p:nvSpPr>
        <p:spPr>
          <a:xfrm>
            <a:off x="6029399" y="3220805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en-US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Sub Saharan Africa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D5E9F9-BED7-40D2-982B-88471AB24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9" y="1365325"/>
            <a:ext cx="2518091" cy="18221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BAC987-D9C9-4049-9418-1E0E54F35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340113"/>
            <a:ext cx="2473343" cy="19765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D8C305-DD27-4FC3-9A40-470113F72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98" y="1360284"/>
            <a:ext cx="2467145" cy="1951337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4343CE37-0511-4668-81F0-B4074458BBBC}"/>
              </a:ext>
            </a:extLst>
          </p:cNvPr>
          <p:cNvSpPr/>
          <p:nvPr/>
        </p:nvSpPr>
        <p:spPr>
          <a:xfrm>
            <a:off x="767116" y="4150205"/>
            <a:ext cx="7579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ko-KR" altLang="en-US" sz="800" i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출처 </a:t>
            </a:r>
            <a:r>
              <a:rPr lang="en-US" altLang="ko-KR" sz="800" i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: World bank – Database, Foreign Direct Investment net inflow (</a:t>
            </a:r>
            <a:r>
              <a:rPr lang="en-US" altLang="ko-KR" sz="800" i="1" dirty="0" err="1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BoP</a:t>
            </a:r>
            <a:r>
              <a:rPr lang="en-US" altLang="ko-KR" sz="800" i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, current US)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0000" y="266147"/>
            <a:ext cx="147955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FDI</a:t>
            </a:r>
            <a:r>
              <a:rPr lang="ko-KR" altLang="en-US" sz="2400" b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동향</a:t>
            </a:r>
            <a:endParaRPr lang="id-ID" sz="3600" b="1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61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F7C7F6-3A88-4FC7-B4E4-F4EBDE0A05DE}"/>
              </a:ext>
            </a:extLst>
          </p:cNvPr>
          <p:cNvSpPr/>
          <p:nvPr/>
        </p:nvSpPr>
        <p:spPr>
          <a:xfrm>
            <a:off x="1003299" y="3342632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en-US" altLang="ko-KR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South America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9F42B01-293C-451C-850D-A13495653F8E}"/>
              </a:ext>
            </a:extLst>
          </p:cNvPr>
          <p:cNvSpPr/>
          <p:nvPr/>
        </p:nvSpPr>
        <p:spPr>
          <a:xfrm>
            <a:off x="3546064" y="3323923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en-US" altLang="ko-KR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East South Asia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2F38EDE-D66A-43F4-8BE4-28BA71998F30}"/>
              </a:ext>
            </a:extLst>
          </p:cNvPr>
          <p:cNvSpPr/>
          <p:nvPr/>
        </p:nvSpPr>
        <p:spPr>
          <a:xfrm>
            <a:off x="5966037" y="3323923"/>
            <a:ext cx="2166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en-US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Sub Saharan Africa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75D3D7-B81A-470F-8EB9-8920EE45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7" y="1475583"/>
            <a:ext cx="2467145" cy="18618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155329-A076-4A46-B88A-0AA8FA9DB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71" y="1492073"/>
            <a:ext cx="2559515" cy="1869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548AEC-8604-4226-8D37-E7D3A9DE9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987" y="1492072"/>
            <a:ext cx="2410898" cy="1894311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22F1012E-05AE-49DE-BC9F-8D8E497A4CE7}"/>
              </a:ext>
            </a:extLst>
          </p:cNvPr>
          <p:cNvSpPr/>
          <p:nvPr/>
        </p:nvSpPr>
        <p:spPr>
          <a:xfrm>
            <a:off x="767116" y="4150205"/>
            <a:ext cx="7579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ko-KR" altLang="en-US" sz="800" i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출처 </a:t>
            </a:r>
            <a:r>
              <a:rPr lang="en-US" altLang="ko-KR" sz="800" i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: World bank – Database, Exports of goods and Services (current US 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3299" y="242101"/>
            <a:ext cx="240665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EXPORT</a:t>
            </a:r>
            <a:r>
              <a:rPr lang="ko-KR" altLang="en-US" sz="2400" b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동향</a:t>
            </a:r>
            <a:endParaRPr lang="id-ID" sz="3600" b="1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25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73032"/>
            <a:ext cx="9144000" cy="5362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8" name="Rectangle 1"/>
          <p:cNvSpPr/>
          <p:nvPr/>
        </p:nvSpPr>
        <p:spPr>
          <a:xfrm>
            <a:off x="107948" y="1208002"/>
            <a:ext cx="1964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GDP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948" y="1979999"/>
            <a:ext cx="35408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Gross Domestic Production(</a:t>
            </a:r>
            <a:r>
              <a:rPr lang="ko-KR" altLang="en-US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국내 총생산</a:t>
            </a:r>
            <a:r>
              <a:rPr lang="en-US" altLang="ko-KR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)</a:t>
            </a:r>
            <a:endParaRPr lang="en-US" sz="1100" dirty="0">
              <a:solidFill>
                <a:schemeClr val="bg1"/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endParaRPr lang="en-US" sz="1100" dirty="0">
              <a:solidFill>
                <a:schemeClr val="bg1"/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우리나라 국경 내에서 이루어진 생산활동의 총량</a:t>
            </a:r>
            <a:endParaRPr lang="id-ID" sz="1100" dirty="0">
              <a:solidFill>
                <a:schemeClr val="bg1"/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E2967C54-3E9A-4398-B97B-74F4D4088E1F}"/>
              </a:ext>
            </a:extLst>
          </p:cNvPr>
          <p:cNvCxnSpPr>
            <a:cxnSpLocks/>
          </p:cNvCxnSpPr>
          <p:nvPr/>
        </p:nvCxnSpPr>
        <p:spPr>
          <a:xfrm>
            <a:off x="0" y="1860683"/>
            <a:ext cx="2349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6600D19D-46EC-45B3-9739-8F520FE5948A}"/>
              </a:ext>
            </a:extLst>
          </p:cNvPr>
          <p:cNvCxnSpPr>
            <a:cxnSpLocks/>
          </p:cNvCxnSpPr>
          <p:nvPr/>
        </p:nvCxnSpPr>
        <p:spPr>
          <a:xfrm>
            <a:off x="5848351" y="1860683"/>
            <a:ext cx="3295649" cy="64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67D6A385-DC6C-41A7-A99B-62E0EF10D345}"/>
              </a:ext>
            </a:extLst>
          </p:cNvPr>
          <p:cNvSpPr/>
          <p:nvPr/>
        </p:nvSpPr>
        <p:spPr>
          <a:xfrm>
            <a:off x="4343400" y="1208002"/>
            <a:ext cx="469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Capital Stock</a:t>
            </a:r>
          </a:p>
        </p:txBody>
      </p: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7AFA17ED-BCC2-43B2-B608-41F0BC81314F}"/>
              </a:ext>
            </a:extLst>
          </p:cNvPr>
          <p:cNvCxnSpPr>
            <a:cxnSpLocks/>
          </p:cNvCxnSpPr>
          <p:nvPr/>
        </p:nvCxnSpPr>
        <p:spPr>
          <a:xfrm>
            <a:off x="0" y="3543300"/>
            <a:ext cx="2349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4C208ECA-0164-4E14-AE66-94AA58C5B7AC}"/>
              </a:ext>
            </a:extLst>
          </p:cNvPr>
          <p:cNvSpPr/>
          <p:nvPr/>
        </p:nvSpPr>
        <p:spPr>
          <a:xfrm>
            <a:off x="107948" y="2866198"/>
            <a:ext cx="1964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TFP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86A9C-40FB-4287-B278-B16231254A70}"/>
              </a:ext>
            </a:extLst>
          </p:cNvPr>
          <p:cNvSpPr txBox="1"/>
          <p:nvPr/>
        </p:nvSpPr>
        <p:spPr>
          <a:xfrm>
            <a:off x="5501562" y="2030799"/>
            <a:ext cx="35408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Capital accumulation</a:t>
            </a:r>
            <a:r>
              <a:rPr lang="ko-KR" altLang="en-US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이라고도 함</a:t>
            </a:r>
            <a:r>
              <a:rPr lang="en-US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(</a:t>
            </a:r>
            <a:r>
              <a:rPr lang="ko-KR" altLang="en-US" sz="1100" dirty="0" err="1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자본축적량</a:t>
            </a:r>
            <a:r>
              <a:rPr lang="en-US" altLang="ko-KR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)</a:t>
            </a:r>
            <a:endParaRPr lang="en-US" sz="1100" dirty="0">
              <a:solidFill>
                <a:schemeClr val="bg1"/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r"/>
            <a:endParaRPr lang="en-US" sz="1100" dirty="0">
              <a:solidFill>
                <a:schemeClr val="bg1"/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r"/>
            <a:r>
              <a:rPr lang="ko-KR" altLang="en-US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한 기업 내지 국가가 소유하고 있는 자본의 총 </a:t>
            </a:r>
            <a:r>
              <a:rPr lang="ko-KR" altLang="en-US" sz="1100" dirty="0" err="1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축적량</a:t>
            </a:r>
            <a:endParaRPr lang="id-ID" sz="1100" dirty="0">
              <a:solidFill>
                <a:schemeClr val="bg1"/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CD054-7ACD-414A-9571-79770DA17011}"/>
              </a:ext>
            </a:extLst>
          </p:cNvPr>
          <p:cNvSpPr txBox="1"/>
          <p:nvPr/>
        </p:nvSpPr>
        <p:spPr>
          <a:xfrm>
            <a:off x="107948" y="3667759"/>
            <a:ext cx="3718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Total Factor Productivity(</a:t>
            </a:r>
            <a:r>
              <a:rPr lang="ko-KR" altLang="en-US" sz="1100" dirty="0" err="1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총요소</a:t>
            </a:r>
            <a:r>
              <a:rPr lang="ko-KR" altLang="en-US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생산성</a:t>
            </a:r>
            <a:r>
              <a:rPr lang="en-US" altLang="ko-KR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)</a:t>
            </a:r>
          </a:p>
          <a:p>
            <a:endParaRPr lang="en-US" altLang="ko-KR" sz="1100" dirty="0">
              <a:solidFill>
                <a:schemeClr val="bg1"/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생산량 증가분에서 노동 증가에 따른 생산 증가분과 자본 증가분에 따른 생산 증가분을 제외한 생산량 증가분</a:t>
            </a:r>
            <a:endParaRPr lang="id-ID" sz="1100" dirty="0">
              <a:solidFill>
                <a:schemeClr val="bg1"/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F30EBC-8797-44CA-91FD-603C67E0C30E}"/>
              </a:ext>
            </a:extLst>
          </p:cNvPr>
          <p:cNvSpPr txBox="1"/>
          <p:nvPr/>
        </p:nvSpPr>
        <p:spPr>
          <a:xfrm>
            <a:off x="107948" y="178067"/>
            <a:ext cx="554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종속 변수 </a:t>
            </a:r>
            <a:r>
              <a:rPr lang="en-US" altLang="ko-KR" sz="3200" b="1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&amp;</a:t>
            </a:r>
            <a:r>
              <a:rPr lang="ko-KR" altLang="en-US" sz="3200" b="1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통제 변수</a:t>
            </a:r>
            <a:endParaRPr lang="id-ID" sz="3200" b="1" dirty="0">
              <a:solidFill>
                <a:schemeClr val="bg1"/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E1134C7-943A-4D85-B4F2-AFB8B2AD5090}"/>
              </a:ext>
            </a:extLst>
          </p:cNvPr>
          <p:cNvSpPr/>
          <p:nvPr/>
        </p:nvSpPr>
        <p:spPr>
          <a:xfrm>
            <a:off x="6000750" y="2910648"/>
            <a:ext cx="3041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Labor Force</a:t>
            </a:r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B7CD41E3-0929-4BA4-AFAD-1C78160131CD}"/>
              </a:ext>
            </a:extLst>
          </p:cNvPr>
          <p:cNvCxnSpPr>
            <a:cxnSpLocks/>
          </p:cNvCxnSpPr>
          <p:nvPr/>
        </p:nvCxnSpPr>
        <p:spPr>
          <a:xfrm>
            <a:off x="5848351" y="3556979"/>
            <a:ext cx="328489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A24B91-D6C9-461E-A680-A368A682035B}"/>
              </a:ext>
            </a:extLst>
          </p:cNvPr>
          <p:cNvSpPr txBox="1"/>
          <p:nvPr/>
        </p:nvSpPr>
        <p:spPr>
          <a:xfrm>
            <a:off x="5501562" y="3793932"/>
            <a:ext cx="3540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Human Resources</a:t>
            </a:r>
            <a:r>
              <a:rPr lang="ko-KR" altLang="en-US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라고도 함</a:t>
            </a:r>
            <a:endParaRPr lang="en-US" sz="1100" dirty="0">
              <a:solidFill>
                <a:schemeClr val="bg1"/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r"/>
            <a:r>
              <a:rPr lang="ko-KR" altLang="en-US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한 기업 내지 국가의 노동력</a:t>
            </a:r>
            <a:r>
              <a:rPr lang="en-US" altLang="ko-KR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인적 자본</a:t>
            </a:r>
            <a:endParaRPr lang="id-ID" sz="1100" dirty="0">
              <a:solidFill>
                <a:schemeClr val="bg1"/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04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F7C7F6-3A88-4FC7-B4E4-F4EBDE0A05DE}"/>
              </a:ext>
            </a:extLst>
          </p:cNvPr>
          <p:cNvSpPr/>
          <p:nvPr/>
        </p:nvSpPr>
        <p:spPr>
          <a:xfrm>
            <a:off x="698915" y="3459356"/>
            <a:ext cx="1937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en-US" altLang="ko-KR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Y : Total Output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58F9E1-E07B-4637-A511-9B2C43F4626E}"/>
              </a:ext>
            </a:extLst>
          </p:cNvPr>
          <p:cNvSpPr/>
          <p:nvPr/>
        </p:nvSpPr>
        <p:spPr>
          <a:xfrm>
            <a:off x="2896905" y="1940254"/>
            <a:ext cx="76422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Bodoni 72" charset="0"/>
                <a:ea typeface="Bodoni 72" charset="0"/>
                <a:cs typeface="Bodoni 72" charset="0"/>
              </a:rPr>
              <a:t>Y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Bodoni 72" charset="0"/>
                <a:ea typeface="Bodoni 72" charset="0"/>
                <a:cs typeface="Bodoni 72" charset="0"/>
              </a:rPr>
              <a:t>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Bodoni 72" charset="0"/>
                <a:ea typeface="Bodoni 72" charset="0"/>
                <a:cs typeface="Bodoni 72" charset="0"/>
              </a:rPr>
              <a:t> = A L  K = F(L, K)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E727C6-8D91-455D-91C6-3442C8A171EC}"/>
              </a:ext>
            </a:extLst>
          </p:cNvPr>
          <p:cNvSpPr/>
          <p:nvPr/>
        </p:nvSpPr>
        <p:spPr>
          <a:xfrm>
            <a:off x="3877497" y="1940254"/>
            <a:ext cx="28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Bodoni 72" charset="0"/>
                <a:ea typeface="Bodoni 72" charset="0"/>
                <a:cs typeface="Bodoni 72" charset="0"/>
              </a:rPr>
              <a:t>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1F3A45-F194-4CAA-84F6-4FF00F616A6F}"/>
              </a:ext>
            </a:extLst>
          </p:cNvPr>
          <p:cNvSpPr/>
          <p:nvPr/>
        </p:nvSpPr>
        <p:spPr>
          <a:xfrm>
            <a:off x="4220041" y="1957178"/>
            <a:ext cx="533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Bodoni 72" charset="0"/>
                <a:ea typeface="Bodoni 72" charset="0"/>
                <a:cs typeface="Bodoni 72" charset="0"/>
              </a:rPr>
              <a:t>1-a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BD49B312-DCA7-4629-9C8A-3D899465DB13}"/>
              </a:ext>
            </a:extLst>
          </p:cNvPr>
          <p:cNvSpPr/>
          <p:nvPr/>
        </p:nvSpPr>
        <p:spPr>
          <a:xfrm>
            <a:off x="2288800" y="3459356"/>
            <a:ext cx="2923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en-US" altLang="ko-KR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A : Total Factor Productivity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A5DAC9C6-F7C5-4E85-A941-0848FF3FDE6C}"/>
              </a:ext>
            </a:extLst>
          </p:cNvPr>
          <p:cNvSpPr/>
          <p:nvPr/>
        </p:nvSpPr>
        <p:spPr>
          <a:xfrm>
            <a:off x="4449198" y="3459356"/>
            <a:ext cx="2500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en-US" altLang="ko-KR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L : Labor Force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C3B4A46D-1E8E-4849-90DB-1347373459DB}"/>
              </a:ext>
            </a:extLst>
          </p:cNvPr>
          <p:cNvSpPr/>
          <p:nvPr/>
        </p:nvSpPr>
        <p:spPr>
          <a:xfrm>
            <a:off x="5992809" y="3459356"/>
            <a:ext cx="2500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algn="ctr"/>
            <a:r>
              <a:rPr lang="en-US" altLang="ko-KR" sz="14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K : Capital Stock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046" y="264766"/>
            <a:ext cx="420048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Cobb Douglas Production Function</a:t>
            </a:r>
            <a:endParaRPr lang="id-ID" sz="2800" b="1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25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6116" y="433137"/>
            <a:ext cx="7579895" cy="4307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58F9E1-E07B-4637-A511-9B2C43F4626E}"/>
              </a:ext>
            </a:extLst>
          </p:cNvPr>
          <p:cNvSpPr/>
          <p:nvPr/>
        </p:nvSpPr>
        <p:spPr>
          <a:xfrm>
            <a:off x="2185485" y="802469"/>
            <a:ext cx="5824196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Y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 = X  B +X    B + ∙ ∙ ∙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+Y   + a  + u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A5DAC9C6-F7C5-4E85-A941-0848FF3FDE6C}"/>
              </a:ext>
            </a:extLst>
          </p:cNvPr>
          <p:cNvSpPr/>
          <p:nvPr/>
        </p:nvSpPr>
        <p:spPr>
          <a:xfrm>
            <a:off x="1415908" y="3234544"/>
            <a:ext cx="7299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en-US" altLang="ko-KR" sz="12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1</a:t>
            </a:r>
            <a:r>
              <a:rPr lang="en-US" altLang="ko-KR" sz="1200" baseline="30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st</a:t>
            </a:r>
            <a:r>
              <a:rPr lang="en-US" altLang="ko-KR" sz="12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Model = GDP ~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X1 + X2 + X3 + X4 + X5 + X11</a:t>
            </a:r>
            <a:endParaRPr lang="en-US" altLang="ko-KR" sz="12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ko-KR" sz="12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2</a:t>
            </a:r>
            <a:r>
              <a:rPr lang="en-US" altLang="ko-KR" sz="1200" baseline="30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nd</a:t>
            </a:r>
            <a:r>
              <a:rPr lang="en-US" altLang="ko-KR" sz="12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Model = GDP ~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X1 + X2 + X3 + X4 + X5 + X6 + X7 +X8 + X9 + X10 + X11</a:t>
            </a:r>
            <a:endParaRPr lang="en-US" altLang="ko-KR" sz="12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marL="171450" indent="-171450" algn="just">
              <a:buFont typeface="Arial" charset="0"/>
              <a:buChar char="•"/>
            </a:pPr>
            <a:endParaRPr lang="en-US" altLang="ko-KR" sz="12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ko-KR" sz="12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3</a:t>
            </a:r>
            <a:r>
              <a:rPr lang="en-US" altLang="ko-KR" sz="1200" baseline="30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rd</a:t>
            </a:r>
            <a:r>
              <a:rPr lang="en-US" altLang="ko-KR" sz="12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Model  = TFP ~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X1 + X2 + X3 + X11</a:t>
            </a:r>
          </a:p>
          <a:p>
            <a:pPr marL="171450" indent="-171450" algn="just">
              <a:buFont typeface="Arial" charset="0"/>
              <a:buChar char="•"/>
            </a:pPr>
            <a:endParaRPr lang="en-US" altLang="ko-KR" sz="1200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altLang="ko-KR" sz="12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4</a:t>
            </a:r>
            <a:r>
              <a:rPr lang="en-US" altLang="ko-KR" sz="1200" baseline="300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th</a:t>
            </a:r>
            <a:r>
              <a:rPr lang="en-US" altLang="ko-KR" sz="1200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Model = TFP ~ ~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X1 + X2 + X3 + X11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+ X6 + X7 +X8s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5F33B-5985-4FC4-9D82-85B1A681DA9F}"/>
              </a:ext>
            </a:extLst>
          </p:cNvPr>
          <p:cNvSpPr/>
          <p:nvPr/>
        </p:nvSpPr>
        <p:spPr>
          <a:xfrm>
            <a:off x="2358516" y="1182022"/>
            <a:ext cx="265309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i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1D733C-0C04-4F25-897D-32033ED60BFF}"/>
              </a:ext>
            </a:extLst>
          </p:cNvPr>
          <p:cNvSpPr/>
          <p:nvPr/>
        </p:nvSpPr>
        <p:spPr>
          <a:xfrm>
            <a:off x="3007370" y="1182022"/>
            <a:ext cx="533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it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8AC55B-6B56-4A01-ABCF-2B5DDDBC165F}"/>
              </a:ext>
            </a:extLst>
          </p:cNvPr>
          <p:cNvSpPr/>
          <p:nvPr/>
        </p:nvSpPr>
        <p:spPr>
          <a:xfrm>
            <a:off x="3266219" y="1182022"/>
            <a:ext cx="258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59F58C-4839-4892-B15B-A547C255A92D}"/>
              </a:ext>
            </a:extLst>
          </p:cNvPr>
          <p:cNvSpPr/>
          <p:nvPr/>
        </p:nvSpPr>
        <p:spPr>
          <a:xfrm>
            <a:off x="3798708" y="1182022"/>
            <a:ext cx="533828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it-1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A059B9-18CA-47CF-AF04-D065866AD9CB}"/>
              </a:ext>
            </a:extLst>
          </p:cNvPr>
          <p:cNvSpPr/>
          <p:nvPr/>
        </p:nvSpPr>
        <p:spPr>
          <a:xfrm>
            <a:off x="4228532" y="1182022"/>
            <a:ext cx="261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A2FE0B-9D4A-414C-8AE7-39C8DB980B19}"/>
              </a:ext>
            </a:extLst>
          </p:cNvPr>
          <p:cNvSpPr/>
          <p:nvPr/>
        </p:nvSpPr>
        <p:spPr>
          <a:xfrm>
            <a:off x="5430151" y="1182022"/>
            <a:ext cx="533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it-1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7AD9A0-C5E1-4344-8D58-D66BBB568FC7}"/>
              </a:ext>
            </a:extLst>
          </p:cNvPr>
          <p:cNvSpPr/>
          <p:nvPr/>
        </p:nvSpPr>
        <p:spPr>
          <a:xfrm>
            <a:off x="6120608" y="1182022"/>
            <a:ext cx="533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i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78F2D5-1AF8-4DA8-81CF-AEC95D2B4023}"/>
              </a:ext>
            </a:extLst>
          </p:cNvPr>
          <p:cNvSpPr/>
          <p:nvPr/>
        </p:nvSpPr>
        <p:spPr>
          <a:xfrm>
            <a:off x="6662904" y="1182022"/>
            <a:ext cx="533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it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4099" y="285869"/>
            <a:ext cx="695558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Fixed Effect Model &amp; Autoregressive Distributed Lag Model </a:t>
            </a:r>
            <a:endParaRPr lang="id-ID" sz="2800" b="1" dirty="0"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4824" y="1619660"/>
            <a:ext cx="240900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Y : GDP &amp; TFP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X1 : ODA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X2 : FDI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X3 : Export  (EXP)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X4: Capital Stock (CSK)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X5: Population (POP)</a:t>
            </a:r>
          </a:p>
          <a:p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85463" y="1683757"/>
            <a:ext cx="327472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X6 : ODA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전년도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(ODA_LAG)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X7 : FDI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전년도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(FDI_LAG)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X8 : Export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전년도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 (EXP_LAG)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X9: Capital Stock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전년도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(CSK_LAG)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X10: Population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전년도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  (POP_LAG)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X11: GDP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전년도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anumSquareOTF_ac ExtraBold" charset="-127"/>
                <a:ea typeface="NanumSquareOTF_ac ExtraBold" charset="-127"/>
                <a:cs typeface="NanumSquareOTF_ac ExtraBold" charset="-127"/>
              </a:rPr>
              <a:t>(GDP_LAG)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NanumSquareOTF_ac ExtraBold" charset="-127"/>
              <a:ea typeface="NanumSquareOTF_ac ExtraBold" charset="-127"/>
              <a:cs typeface="NanumSquareOTF_ac ExtraBold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A80014-4471-4F75-BE4C-F3E74B395057}"/>
              </a:ext>
            </a:extLst>
          </p:cNvPr>
          <p:cNvSpPr/>
          <p:nvPr/>
        </p:nvSpPr>
        <p:spPr>
          <a:xfrm>
            <a:off x="2358516" y="1182021"/>
            <a:ext cx="533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Bodoni 72 Book" charset="0"/>
                <a:ea typeface="Bodoni 72 Book" charset="0"/>
                <a:cs typeface="Bodoni 72 Book" charset="0"/>
              </a:rPr>
              <a:t>it </a:t>
            </a:r>
          </a:p>
        </p:txBody>
      </p:sp>
    </p:spTree>
    <p:extLst>
      <p:ext uri="{BB962C8B-B14F-4D97-AF65-F5344CB8AC3E}">
        <p14:creationId xmlns:p14="http://schemas.microsoft.com/office/powerpoint/2010/main" val="308683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8841</TotalTime>
  <Words>787</Words>
  <Application>Microsoft Office PowerPoint</Application>
  <PresentationFormat>화면 슬라이드 쇼(16:9)</PresentationFormat>
  <Paragraphs>162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Bodoni 72</vt:lpstr>
      <vt:lpstr>Bodoni 72 Book</vt:lpstr>
      <vt:lpstr>NanumSquareOTF_ac</vt:lpstr>
      <vt:lpstr>NanumSquareOTF_ac ExtraBold</vt:lpstr>
      <vt:lpstr>Open Sans</vt:lpstr>
      <vt:lpstr>PT Sans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sonnyok123@gmail.com</cp:lastModifiedBy>
  <cp:revision>424</cp:revision>
  <dcterms:created xsi:type="dcterms:W3CDTF">2017-03-06T03:32:18Z</dcterms:created>
  <dcterms:modified xsi:type="dcterms:W3CDTF">2019-12-09T15:16:12Z</dcterms:modified>
</cp:coreProperties>
</file>