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91" r:id="rId3"/>
    <p:sldId id="263" r:id="rId4"/>
    <p:sldId id="375" r:id="rId5"/>
    <p:sldId id="376" r:id="rId6"/>
    <p:sldId id="377" r:id="rId7"/>
    <p:sldId id="264" r:id="rId8"/>
    <p:sldId id="379" r:id="rId9"/>
    <p:sldId id="380" r:id="rId10"/>
    <p:sldId id="381" r:id="rId11"/>
    <p:sldId id="262" r:id="rId12"/>
    <p:sldId id="382" r:id="rId13"/>
    <p:sldId id="383" r:id="rId14"/>
    <p:sldId id="384" r:id="rId15"/>
    <p:sldId id="322" r:id="rId16"/>
    <p:sldId id="293" r:id="rId17"/>
    <p:sldId id="374" r:id="rId18"/>
    <p:sldId id="259" r:id="rId19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0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039501" y="605527"/>
            <a:ext cx="3309938" cy="191809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39501" y="2632336"/>
            <a:ext cx="3309938" cy="191809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1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vice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544366"/>
            <a:ext cx="9144000" cy="25991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pic>
        <p:nvPicPr>
          <p:cNvPr id="4" name="Picture 3" descr="G:\DESIGN\GRAFICRIVER\MY CREATION\2016\01_Rockefeller Creative PowerPoint Template\macbookpr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06" y="2092351"/>
            <a:ext cx="4634453" cy="264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" name="Shape 413"/>
          <p:cNvSpPr>
            <a:spLocks noGrp="1"/>
          </p:cNvSpPr>
          <p:nvPr>
            <p:ph type="pic" sz="quarter" idx="13"/>
          </p:nvPr>
        </p:nvSpPr>
        <p:spPr>
          <a:xfrm>
            <a:off x="5077707" y="2336771"/>
            <a:ext cx="3105397" cy="194116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417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13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  <p:sldLayoutId id="2147483910" r:id="rId13"/>
    <p:sldLayoutId id="214748392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63122" y="2917572"/>
            <a:ext cx="4037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FDI ODA TRADE </a:t>
            </a:r>
            <a:r>
              <a:rPr lang="ko-KR" altLang="en-US" sz="105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중심으로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203" y="2270706"/>
            <a:ext cx="78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kern="100" spc="2250" dirty="0">
                <a:latin typeface="PT Sans" panose="020B0503020203020204" pitchFamily="34" charset="0"/>
                <a:ea typeface="PT Sans" panose="020B0503020203020204" pitchFamily="34" charset="0"/>
              </a:rPr>
              <a:t>해외자본이</a:t>
            </a:r>
            <a:r>
              <a:rPr lang="en-US" altLang="ko-KR" sz="2000" kern="100" spc="2250" dirty="0">
                <a:latin typeface="PT Sans" panose="020B0503020203020204" pitchFamily="34" charset="0"/>
                <a:ea typeface="PT Sans" panose="020B0503020203020204" pitchFamily="34" charset="0"/>
              </a:rPr>
              <a:t>GDP</a:t>
            </a:r>
            <a:r>
              <a:rPr lang="ko-KR" altLang="en-US" sz="2000" kern="100" spc="2250" dirty="0" err="1">
                <a:latin typeface="PT Sans" panose="020B0503020203020204" pitchFamily="34" charset="0"/>
                <a:ea typeface="PT Sans" panose="020B0503020203020204" pitchFamily="34" charset="0"/>
              </a:rPr>
              <a:t>에미치는영향</a:t>
            </a:r>
            <a:endParaRPr lang="en-US" altLang="ko-KR" sz="2000" kern="100" spc="22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" y="2061755"/>
            <a:ext cx="8017565" cy="973079"/>
            <a:chOff x="3297697" y="2749007"/>
            <a:chExt cx="5601601" cy="1297438"/>
          </a:xfrm>
        </p:grpSpPr>
        <p:grpSp>
          <p:nvGrpSpPr>
            <p:cNvPr id="29" name="Group 28"/>
            <p:cNvGrpSpPr/>
            <p:nvPr/>
          </p:nvGrpSpPr>
          <p:grpSpPr>
            <a:xfrm>
              <a:off x="8524598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5D7D249-9B53-4386-81B6-F73E8A0FCDE8}"/>
              </a:ext>
            </a:extLst>
          </p:cNvPr>
          <p:cNvSpPr txBox="1"/>
          <p:nvPr/>
        </p:nvSpPr>
        <p:spPr>
          <a:xfrm>
            <a:off x="4421139" y="798029"/>
            <a:ext cx="177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선행 연구 검토</a:t>
            </a:r>
            <a:endParaRPr lang="id-ID" sz="24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299" y="568963"/>
            <a:ext cx="5619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Fixed Effect Model and ADL</a:t>
            </a:r>
            <a:endParaRPr lang="id-ID" sz="36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451662" y="2027178"/>
            <a:ext cx="5981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Y : GDP growth(1986~1987) or TFP growth (1986~1987)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8F9E1-E07B-4637-A511-9B2C43F4626E}"/>
              </a:ext>
            </a:extLst>
          </p:cNvPr>
          <p:cNvSpPr/>
          <p:nvPr/>
        </p:nvSpPr>
        <p:spPr>
          <a:xfrm>
            <a:off x="1744135" y="1512524"/>
            <a:ext cx="764224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Y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 = X B +X   B +…+Y   + a  + u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A5DAC9C6-F7C5-4E85-A941-0848FF3FDE6C}"/>
              </a:ext>
            </a:extLst>
          </p:cNvPr>
          <p:cNvSpPr/>
          <p:nvPr/>
        </p:nvSpPr>
        <p:spPr>
          <a:xfrm>
            <a:off x="986995" y="2309758"/>
            <a:ext cx="72996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   </a:t>
            </a:r>
          </a:p>
          <a:p>
            <a:pPr algn="just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   X : ODA growth(1986~1987), ODA growth time lag (1985~1986), FDI …</a:t>
            </a:r>
          </a:p>
          <a:p>
            <a:pPr algn="just"/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just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4</a:t>
            </a:r>
            <a:r>
              <a:rPr lang="en-US" altLang="ko-KR" sz="1400" baseline="30000" dirty="0">
                <a:latin typeface="PT Sans" panose="020B0503020203020204"/>
                <a:ea typeface="PT Sans" panose="020B0503020203020204" pitchFamily="34" charset="0"/>
              </a:rPr>
              <a:t>th</a:t>
            </a:r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 model</a:t>
            </a:r>
          </a:p>
          <a:p>
            <a:pPr algn="just"/>
            <a:r>
              <a:rPr lang="en-US" altLang="ko-KR" sz="1200" dirty="0" err="1">
                <a:latin typeface="PT Sans" panose="020B0503020203020204"/>
                <a:ea typeface="PT Sans" panose="020B0503020203020204" pitchFamily="34" charset="0"/>
              </a:rPr>
              <a:t>GDP~ODA+FDI+EXP+CSK+POP+GDP_lag</a:t>
            </a:r>
            <a:endParaRPr lang="en-US" altLang="ko-KR" sz="1200" dirty="0">
              <a:latin typeface="PT Sans" panose="020B0503020203020204"/>
              <a:ea typeface="PT Sans" panose="020B0503020203020204" pitchFamily="34" charset="0"/>
            </a:endParaRPr>
          </a:p>
          <a:p>
            <a:pPr algn="just"/>
            <a:endParaRPr lang="en-US" altLang="ko-KR" sz="1200" dirty="0">
              <a:latin typeface="PT Sans" panose="020B0503020203020204"/>
              <a:ea typeface="PT Sans" panose="020B0503020203020204" pitchFamily="34" charset="0"/>
            </a:endParaRPr>
          </a:p>
          <a:p>
            <a:pPr algn="just"/>
            <a:r>
              <a:rPr lang="en-US" altLang="ko-KR" sz="1200" dirty="0" err="1">
                <a:latin typeface="PT Sans" panose="020B0503020203020204"/>
                <a:ea typeface="PT Sans" panose="020B0503020203020204" pitchFamily="34" charset="0"/>
              </a:rPr>
              <a:t>TFP~ODA+FDI+EXP+TFP_lag</a:t>
            </a:r>
            <a:endParaRPr lang="en-US" altLang="ko-KR" sz="1200" dirty="0">
              <a:latin typeface="PT Sans" panose="020B0503020203020204"/>
              <a:ea typeface="PT Sans" panose="020B0503020203020204" pitchFamily="34" charset="0"/>
            </a:endParaRPr>
          </a:p>
          <a:p>
            <a:pPr algn="just"/>
            <a:endParaRPr lang="en-US" altLang="ko-KR" sz="1200" dirty="0">
              <a:latin typeface="PT Sans" panose="020B0503020203020204"/>
              <a:ea typeface="PT Sans" panose="020B0503020203020204" pitchFamily="34" charset="0"/>
            </a:endParaRPr>
          </a:p>
          <a:p>
            <a:pPr algn="just"/>
            <a:r>
              <a:rPr lang="en-US" altLang="ko-KR" sz="1200" dirty="0">
                <a:latin typeface="PT Sans" panose="020B0503020203020204"/>
                <a:ea typeface="PT Sans" panose="020B0503020203020204" pitchFamily="34" charset="0"/>
              </a:rPr>
              <a:t>GDP~ODA+ODA_lag+FDI+FDI_lag+EXP+EXP_lag+CSK+CSK_lag+POP+POP_lag+GDP_lag</a:t>
            </a:r>
          </a:p>
          <a:p>
            <a:pPr algn="just"/>
            <a:endParaRPr lang="en-US" altLang="ko-KR" sz="1200" dirty="0">
              <a:latin typeface="PT Sans" panose="020B0503020203020204"/>
              <a:ea typeface="PT Sans" panose="020B0503020203020204" pitchFamily="34" charset="0"/>
            </a:endParaRPr>
          </a:p>
          <a:p>
            <a:pPr algn="just"/>
            <a:r>
              <a:rPr lang="en-US" altLang="ko-KR" sz="1200" dirty="0" err="1">
                <a:latin typeface="PT Sans" panose="020B0503020203020204"/>
                <a:ea typeface="PT Sans" panose="020B0503020203020204" pitchFamily="34" charset="0"/>
              </a:rPr>
              <a:t>TFP~ODA+ODA_lag+FDI+FDI_lag+EXP+EXP_lag+TFP_lag</a:t>
            </a:r>
            <a:endParaRPr lang="en-US" altLang="ko-KR" sz="1200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1D94EFAB-4DFC-4F98-A81E-C7D2D010FA82}"/>
              </a:ext>
            </a:extLst>
          </p:cNvPr>
          <p:cNvSpPr/>
          <p:nvPr/>
        </p:nvSpPr>
        <p:spPr>
          <a:xfrm>
            <a:off x="2876489" y="1009966"/>
            <a:ext cx="3182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ODA      FDI      EXPORT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5F33B-5985-4FC4-9D82-85B1A681DA9F}"/>
              </a:ext>
            </a:extLst>
          </p:cNvPr>
          <p:cNvSpPr/>
          <p:nvPr/>
        </p:nvSpPr>
        <p:spPr>
          <a:xfrm>
            <a:off x="1908896" y="1867207"/>
            <a:ext cx="53382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it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1D733C-0C04-4F25-897D-32033ED60BFF}"/>
              </a:ext>
            </a:extLst>
          </p:cNvPr>
          <p:cNvSpPr/>
          <p:nvPr/>
        </p:nvSpPr>
        <p:spPr>
          <a:xfrm>
            <a:off x="2741758" y="1853497"/>
            <a:ext cx="53382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it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8AC55B-6B56-4A01-ABCF-2B5DDDBC165F}"/>
              </a:ext>
            </a:extLst>
          </p:cNvPr>
          <p:cNvSpPr/>
          <p:nvPr/>
        </p:nvSpPr>
        <p:spPr>
          <a:xfrm>
            <a:off x="3113816" y="1864367"/>
            <a:ext cx="53382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59F58C-4839-4892-B15B-A547C255A92D}"/>
              </a:ext>
            </a:extLst>
          </p:cNvPr>
          <p:cNvSpPr/>
          <p:nvPr/>
        </p:nvSpPr>
        <p:spPr>
          <a:xfrm>
            <a:off x="3746810" y="1886257"/>
            <a:ext cx="53382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it-1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A059B9-18CA-47CF-AF04-D065866AD9CB}"/>
              </a:ext>
            </a:extLst>
          </p:cNvPr>
          <p:cNvSpPr/>
          <p:nvPr/>
        </p:nvSpPr>
        <p:spPr>
          <a:xfrm>
            <a:off x="4369908" y="1908211"/>
            <a:ext cx="53382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A2FE0B-9D4A-414C-8AE7-39C8DB980B19}"/>
              </a:ext>
            </a:extLst>
          </p:cNvPr>
          <p:cNvSpPr/>
          <p:nvPr/>
        </p:nvSpPr>
        <p:spPr>
          <a:xfrm>
            <a:off x="5446886" y="1892607"/>
            <a:ext cx="53382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i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t-1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7AD9A0-C5E1-4344-8D58-D66BBB568FC7}"/>
              </a:ext>
            </a:extLst>
          </p:cNvPr>
          <p:cNvSpPr/>
          <p:nvPr/>
        </p:nvSpPr>
        <p:spPr>
          <a:xfrm>
            <a:off x="6586720" y="1906436"/>
            <a:ext cx="53382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i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78F2D5-1AF8-4DA8-81CF-AEC95D2B4023}"/>
              </a:ext>
            </a:extLst>
          </p:cNvPr>
          <p:cNvSpPr/>
          <p:nvPr/>
        </p:nvSpPr>
        <p:spPr>
          <a:xfrm>
            <a:off x="7427890" y="1861828"/>
            <a:ext cx="53382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08683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26" y="213563"/>
            <a:ext cx="2648843" cy="41742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5" name="Rectangle 14"/>
          <p:cNvSpPr/>
          <p:nvPr/>
        </p:nvSpPr>
        <p:spPr>
          <a:xfrm>
            <a:off x="6171097" y="409075"/>
            <a:ext cx="1046747" cy="431933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4" name="Rectangle 13"/>
          <p:cNvSpPr/>
          <p:nvPr/>
        </p:nvSpPr>
        <p:spPr>
          <a:xfrm>
            <a:off x="2636681" y="1150148"/>
            <a:ext cx="1046747" cy="31763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6" name="TextBox 5"/>
          <p:cNvSpPr txBox="1"/>
          <p:nvPr/>
        </p:nvSpPr>
        <p:spPr>
          <a:xfrm>
            <a:off x="745854" y="190661"/>
            <a:ext cx="26423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South America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304" y="1244841"/>
            <a:ext cx="360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Export 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단기적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TFP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와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GDP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성장률에 매우 강한 긍정적 영향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Coefficient = 0.5</a:t>
            </a:r>
          </a:p>
          <a:p>
            <a:endParaRPr lang="en-US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정부지출의 단기 영향력도 강함</a:t>
            </a:r>
            <a:endParaRPr lang="id-ID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0304" y="1912922"/>
            <a:ext cx="3972196" cy="134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에콰도르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석유 부분의 수출이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GDP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의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14~20%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차지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수출 소득의 절반 이상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정부 수입의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2~30%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차지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</a:p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칠레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구리 수출만 전체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GDP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의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8%,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수출량의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52%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차지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</a:t>
            </a:r>
          </a:p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페루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2005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년 이후 지속적으로 무역 의존도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50%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상회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***</a:t>
            </a:r>
          </a:p>
          <a:p>
            <a:pPr algn="just">
              <a:lnSpc>
                <a:spcPct val="150000"/>
              </a:lnSpc>
            </a:pPr>
            <a:endParaRPr lang="en-US" altLang="ko-KR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7279C3-BF24-454F-9CB1-1A984102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78" y="128641"/>
            <a:ext cx="3081968" cy="4599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7E5E93-C510-4364-B0B5-9C4CA7391E0A}"/>
              </a:ext>
            </a:extLst>
          </p:cNvPr>
          <p:cNvSpPr txBox="1"/>
          <p:nvPr/>
        </p:nvSpPr>
        <p:spPr>
          <a:xfrm>
            <a:off x="790304" y="2820469"/>
            <a:ext cx="3253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하지만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ODA, FDI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는 영향이 미미</a:t>
            </a:r>
            <a:endParaRPr lang="id-ID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3E56232-E185-456B-8EBA-B2FA74E3CD8C}"/>
              </a:ext>
            </a:extLst>
          </p:cNvPr>
          <p:cNvSpPr/>
          <p:nvPr/>
        </p:nvSpPr>
        <p:spPr>
          <a:xfrm>
            <a:off x="790304" y="3147336"/>
            <a:ext cx="3972196" cy="949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중남미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FDI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유입의 부문별 집중도</a:t>
            </a:r>
            <a:endParaRPr lang="en-US" altLang="ko-K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1996~2002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기간 기준 서비스 부문이 전체의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57%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를 점유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이어 제조업이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28%, 1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차 산업 부분이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점유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****</a:t>
            </a:r>
          </a:p>
          <a:p>
            <a:pPr algn="just">
              <a:lnSpc>
                <a:spcPct val="150000"/>
              </a:lnSpc>
            </a:pPr>
            <a:endParaRPr lang="en-US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6270DA8-2237-404B-A900-BA1B80A14A88}"/>
              </a:ext>
            </a:extLst>
          </p:cNvPr>
          <p:cNvSpPr/>
          <p:nvPr/>
        </p:nvSpPr>
        <p:spPr>
          <a:xfrm>
            <a:off x="156799" y="4245617"/>
            <a:ext cx="7579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just"/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Korea Trade-Investment Promotion Agency – Ecuador 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해외 출장 자료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 *</a:t>
            </a:r>
          </a:p>
          <a:p>
            <a:pPr algn="just"/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대외정책연구원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(Korea </a:t>
            </a:r>
            <a:r>
              <a:rPr lang="en-US" altLang="ko-KR" sz="800" i="1" dirty="0" err="1">
                <a:latin typeface="PT Sans" panose="020B0503020203020204"/>
                <a:ea typeface="PT Sans" panose="020B0503020203020204" pitchFamily="34" charset="0"/>
              </a:rPr>
              <a:t>Institutie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 for International Economic Policy) – 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칠레 새 정부 경제정책 전망과 시사점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**</a:t>
            </a:r>
          </a:p>
          <a:p>
            <a:pPr algn="just"/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(2015, 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최창환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) 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무역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ODA FDI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가 남미 경제발전에 미치는 영향 분석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4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개국 비교를 중심으로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***</a:t>
            </a:r>
          </a:p>
          <a:p>
            <a:pPr algn="just"/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(2005, </a:t>
            </a:r>
            <a:r>
              <a:rPr lang="ko-KR" altLang="en-US" sz="800" i="1" dirty="0" err="1">
                <a:latin typeface="PT Sans" panose="020B0503020203020204"/>
                <a:ea typeface="PT Sans" panose="020B0503020203020204" pitchFamily="34" charset="0"/>
              </a:rPr>
              <a:t>최윤국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)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 중남미 투자 및 협력 패러다임의 변화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: FDI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를 중심으로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****</a:t>
            </a:r>
          </a:p>
          <a:p>
            <a:pPr algn="just"/>
            <a:endParaRPr lang="en-US" altLang="ko-KR" sz="800" i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7" grpId="0"/>
      <p:bldP spid="9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26" y="213563"/>
            <a:ext cx="2648843" cy="41742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5" name="Rectangle 14"/>
          <p:cNvSpPr/>
          <p:nvPr/>
        </p:nvSpPr>
        <p:spPr>
          <a:xfrm>
            <a:off x="6171097" y="409075"/>
            <a:ext cx="1046747" cy="431933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4" name="Rectangle 13"/>
          <p:cNvSpPr/>
          <p:nvPr/>
        </p:nvSpPr>
        <p:spPr>
          <a:xfrm>
            <a:off x="2636681" y="1150148"/>
            <a:ext cx="1046747" cy="31763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6" name="TextBox 5"/>
          <p:cNvSpPr txBox="1"/>
          <p:nvPr/>
        </p:nvSpPr>
        <p:spPr>
          <a:xfrm>
            <a:off x="539526" y="238766"/>
            <a:ext cx="2937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East South Asia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304" y="1434705"/>
            <a:ext cx="3603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Export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의 단기적 효과가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GDP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성장률에 긍정적 영향</a:t>
            </a:r>
            <a:endParaRPr lang="en-US" altLang="ko-KR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r>
              <a:rPr 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TFP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성장률에는 정부 지출이 상당한 영향</a:t>
            </a:r>
            <a:endParaRPr lang="id-ID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E5E93-C510-4364-B0B5-9C4CA7391E0A}"/>
              </a:ext>
            </a:extLst>
          </p:cNvPr>
          <p:cNvSpPr txBox="1"/>
          <p:nvPr/>
        </p:nvSpPr>
        <p:spPr>
          <a:xfrm>
            <a:off x="738558" y="3524938"/>
            <a:ext cx="3253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하지만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ODA, FDI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는 영향이 미미</a:t>
            </a:r>
            <a:endParaRPr lang="id-ID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3E56232-E185-456B-8EBA-B2FA74E3CD8C}"/>
              </a:ext>
            </a:extLst>
          </p:cNvPr>
          <p:cNvSpPr/>
          <p:nvPr/>
        </p:nvSpPr>
        <p:spPr>
          <a:xfrm>
            <a:off x="738558" y="2839749"/>
            <a:ext cx="3972196" cy="395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E725DB-E8C1-41B3-948C-EB4C219C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4" y="2168979"/>
            <a:ext cx="4454214" cy="1175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AAA91E-08BA-491A-B2F5-2963551BB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96" y="177800"/>
            <a:ext cx="3126261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7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26" y="213563"/>
            <a:ext cx="2648843" cy="353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5" name="Rectangle 14"/>
          <p:cNvSpPr/>
          <p:nvPr/>
        </p:nvSpPr>
        <p:spPr>
          <a:xfrm>
            <a:off x="6171097" y="409075"/>
            <a:ext cx="1046747" cy="431933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4" name="Rectangle 13"/>
          <p:cNvSpPr/>
          <p:nvPr/>
        </p:nvSpPr>
        <p:spPr>
          <a:xfrm>
            <a:off x="2636681" y="1150148"/>
            <a:ext cx="1046747" cy="31763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6" name="TextBox 5"/>
          <p:cNvSpPr txBox="1"/>
          <p:nvPr/>
        </p:nvSpPr>
        <p:spPr>
          <a:xfrm>
            <a:off x="745854" y="190661"/>
            <a:ext cx="282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Sub </a:t>
            </a:r>
          </a:p>
          <a:p>
            <a:r>
              <a:rPr lang="en-US" sz="24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Saharan</a:t>
            </a:r>
          </a:p>
          <a:p>
            <a:r>
              <a:rPr lang="en-US" sz="24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Africa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304" y="1180405"/>
            <a:ext cx="413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r>
              <a:rPr 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FDI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와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Export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는 단기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GDP, TFP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에 강한 양의 영향력</a:t>
            </a:r>
            <a:endParaRPr lang="en-US" altLang="ko-KR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But, FDI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는 장기에 음의 영향력</a:t>
            </a:r>
            <a:endParaRPr lang="en-US" altLang="ko-KR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endParaRPr lang="id-ID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0304" y="1782665"/>
            <a:ext cx="4232546" cy="2057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FDI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 아프리카에 미치는 방식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‘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다국적 기업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진출</a:t>
            </a:r>
            <a:endParaRPr lang="en-US" altLang="ko-K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기업의 지적자본과 선진기술이 아프리카 경제에  영향</a:t>
            </a:r>
            <a:endParaRPr lang="en-US" altLang="ko-K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선진기술은 기업 관점에서의 기업우위에 영향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FDI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로 </a:t>
            </a:r>
            <a:r>
              <a:rPr lang="ko-KR" altLang="en-US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현지국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경제 발전에 영향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*)</a:t>
            </a:r>
          </a:p>
          <a:p>
            <a:pPr algn="just">
              <a:lnSpc>
                <a:spcPct val="150000"/>
              </a:lnSpc>
            </a:pP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FDI –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현지국에 자본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과학기술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기업 경영자원 제공</a:t>
            </a:r>
            <a:endParaRPr lang="en-US" altLang="ko-K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자본이 부족하지만 노동력이 풍부한 현지국에 고용창출효과 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</a:t>
            </a:r>
          </a:p>
          <a:p>
            <a:pPr algn="just">
              <a:lnSpc>
                <a:spcPct val="150000"/>
              </a:lnSpc>
            </a:pP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FDI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의 유입으로 인한 현지국의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text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기술에 대한 접근은 단순한 원재료의 수출에서 비교적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tech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제품들의 수출의 증대로 이어질 수 있음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***</a:t>
            </a:r>
          </a:p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반면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FDI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유입으로 인해 외국 기업에 의한 현지 시장이 잠식되면 이로 인한 </a:t>
            </a:r>
            <a:r>
              <a:rPr lang="ko-KR" altLang="en-US" sz="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현지국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기업의 매출감소와 고용감소 문제로 이어질 수 있음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****</a:t>
            </a:r>
          </a:p>
          <a:p>
            <a:pPr algn="just">
              <a:lnSpc>
                <a:spcPct val="150000"/>
              </a:lnSpc>
            </a:pPr>
            <a:endParaRPr lang="en-US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6270DA8-2237-404B-A900-BA1B80A14A88}"/>
              </a:ext>
            </a:extLst>
          </p:cNvPr>
          <p:cNvSpPr/>
          <p:nvPr/>
        </p:nvSpPr>
        <p:spPr>
          <a:xfrm>
            <a:off x="68529" y="3840088"/>
            <a:ext cx="7579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just"/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(2019, </a:t>
            </a:r>
            <a:r>
              <a:rPr lang="ko-KR" altLang="en-US" sz="800" i="1" dirty="0" err="1">
                <a:latin typeface="PT Sans" panose="020B0503020203020204"/>
                <a:ea typeface="PT Sans" panose="020B0503020203020204" pitchFamily="34" charset="0"/>
              </a:rPr>
              <a:t>박나민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, </a:t>
            </a:r>
            <a:r>
              <a:rPr lang="ko-KR" altLang="en-US" sz="800" i="1" dirty="0" err="1">
                <a:latin typeface="PT Sans" panose="020B0503020203020204"/>
                <a:ea typeface="PT Sans" panose="020B0503020203020204" pitchFamily="34" charset="0"/>
              </a:rPr>
              <a:t>정석균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,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ko-KR" altLang="en-US" sz="800" i="1" dirty="0" err="1">
                <a:latin typeface="PT Sans" panose="020B0503020203020204"/>
                <a:ea typeface="PT Sans" panose="020B0503020203020204" pitchFamily="34" charset="0"/>
              </a:rPr>
              <a:t>임형록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) 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부패가 해외직접투자의 경제성장 효과에 미치는 영향 사하라사막 이남 아프리카</a:t>
            </a:r>
            <a:endParaRPr lang="en-US" altLang="ko-KR" sz="800" i="1" dirty="0">
              <a:latin typeface="PT Sans" panose="020B0503020203020204"/>
              <a:ea typeface="PT Sans" panose="020B0503020203020204" pitchFamily="34" charset="0"/>
            </a:endParaRPr>
          </a:p>
          <a:p>
            <a:pPr algn="just"/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지역을 중심으로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 *</a:t>
            </a:r>
          </a:p>
          <a:p>
            <a:pPr algn="just"/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Selma and </a:t>
            </a:r>
            <a:r>
              <a:rPr lang="en-US" altLang="ko-KR" sz="800" i="1" dirty="0" err="1">
                <a:latin typeface="PT Sans" panose="020B0503020203020204"/>
                <a:ea typeface="PT Sans" panose="020B0503020203020204" pitchFamily="34" charset="0"/>
              </a:rPr>
              <a:t>Kurtishi-Kastrati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, The Effects of Foreign Direct Investments for Host Country’s Economy, European</a:t>
            </a:r>
          </a:p>
          <a:p>
            <a:pPr algn="just"/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Journal of Interdisciplinary Studies. (2013), Vol.5, No.1, pp26~38**</a:t>
            </a:r>
          </a:p>
          <a:p>
            <a:pPr algn="just"/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Lipsey,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Robert E., Home and Host Country Effects of FDI”, NBER Working Paper Series, Working Paper 9293(2002).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***</a:t>
            </a:r>
          </a:p>
          <a:p>
            <a:pPr algn="just"/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Ram, R. and Zhang, K., Foreign Direct Investment and Economic Growth : Evidence from Cross-country Data for the</a:t>
            </a:r>
          </a:p>
          <a:p>
            <a:pPr algn="just"/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1990s, Economic Development and Cultural Change. (2002), Vol.51, No.1, pp205-215****</a:t>
            </a:r>
          </a:p>
          <a:p>
            <a:pPr algn="just"/>
            <a:endParaRPr lang="en-US" altLang="ko-KR" sz="800" i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4D6822-8E84-4612-8794-A90A69F38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72" y="133861"/>
            <a:ext cx="3437399" cy="46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756" y="471954"/>
            <a:ext cx="9144000" cy="4326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8" name="Rectangle 1"/>
          <p:cNvSpPr/>
          <p:nvPr/>
        </p:nvSpPr>
        <p:spPr>
          <a:xfrm>
            <a:off x="107946" y="635525"/>
            <a:ext cx="3765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South America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812" y="1580696"/>
            <a:ext cx="425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남미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자원 </a:t>
            </a:r>
            <a:r>
              <a:rPr lang="ko-KR" altLang="en-US" sz="12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풍부국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답게 수출에 따른 성장의 의존도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high</a:t>
            </a:r>
          </a:p>
          <a:p>
            <a:pPr algn="just"/>
            <a:endParaRPr lang="en-US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해외투자가 활발히 이루어지고 있으나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차 산업 분야의 투자가 미미해 큰 효과를 거두지 못하고 있음</a:t>
            </a:r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E2967C54-3E9A-4398-B97B-74F4D4088E1F}"/>
              </a:ext>
            </a:extLst>
          </p:cNvPr>
          <p:cNvCxnSpPr>
            <a:cxnSpLocks/>
          </p:cNvCxnSpPr>
          <p:nvPr/>
        </p:nvCxnSpPr>
        <p:spPr>
          <a:xfrm>
            <a:off x="-21512" y="1281856"/>
            <a:ext cx="366006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6600D19D-46EC-45B3-9739-8F520FE5948A}"/>
              </a:ext>
            </a:extLst>
          </p:cNvPr>
          <p:cNvCxnSpPr>
            <a:cxnSpLocks/>
          </p:cNvCxnSpPr>
          <p:nvPr/>
        </p:nvCxnSpPr>
        <p:spPr>
          <a:xfrm>
            <a:off x="5592406" y="1281856"/>
            <a:ext cx="35408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67D6A385-DC6C-41A7-A99B-62E0EF10D345}"/>
              </a:ext>
            </a:extLst>
          </p:cNvPr>
          <p:cNvSpPr/>
          <p:nvPr/>
        </p:nvSpPr>
        <p:spPr>
          <a:xfrm>
            <a:off x="5223588" y="640352"/>
            <a:ext cx="3660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East South Asia</a:t>
            </a:r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7AFA17ED-BCC2-43B2-B608-41F0BC81314F}"/>
              </a:ext>
            </a:extLst>
          </p:cNvPr>
          <p:cNvCxnSpPr>
            <a:cxnSpLocks/>
          </p:cNvCxnSpPr>
          <p:nvPr/>
        </p:nvCxnSpPr>
        <p:spPr>
          <a:xfrm>
            <a:off x="0" y="3233813"/>
            <a:ext cx="368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4C208ECA-0164-4E14-AE66-94AA58C5B7AC}"/>
              </a:ext>
            </a:extLst>
          </p:cNvPr>
          <p:cNvSpPr/>
          <p:nvPr/>
        </p:nvSpPr>
        <p:spPr>
          <a:xfrm>
            <a:off x="-295276" y="2592102"/>
            <a:ext cx="528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Sub Saharan Africa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CD054-7ACD-414A-9571-79770DA17011}"/>
              </a:ext>
            </a:extLst>
          </p:cNvPr>
          <p:cNvSpPr txBox="1"/>
          <p:nvPr/>
        </p:nvSpPr>
        <p:spPr>
          <a:xfrm>
            <a:off x="250112" y="3402004"/>
            <a:ext cx="4074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사하라사남 이남 아프리카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– FDI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의 직접적인 영향이 매우 크다</a:t>
            </a:r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하지만 현지의 기업이나 시장이 잠식되는 것을 막기 위해 현지 기업의 경쟁력을 키우기 위한 방안이 필요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해외자본 의존도 낮추어야</a:t>
            </a:r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E4745-D28D-4913-8E83-46A3FF128FFE}"/>
              </a:ext>
            </a:extLst>
          </p:cNvPr>
          <p:cNvSpPr txBox="1"/>
          <p:nvPr/>
        </p:nvSpPr>
        <p:spPr>
          <a:xfrm>
            <a:off x="5236806" y="1576972"/>
            <a:ext cx="425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동남아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단기의 수출이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GDP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성장률에 크게 영향</a:t>
            </a:r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             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정부 지출이 국가의 생산성 향상에 크게 영향</a:t>
            </a:r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ICT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분야 등 </a:t>
            </a:r>
            <a:r>
              <a:rPr lang="ko-KR" altLang="en-US" sz="12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새로온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산업 분야에 연구 개발 집중  </a:t>
            </a:r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2363F4E-9C48-4352-9022-14B937941699}"/>
              </a:ext>
            </a:extLst>
          </p:cNvPr>
          <p:cNvSpPr/>
          <p:nvPr/>
        </p:nvSpPr>
        <p:spPr>
          <a:xfrm>
            <a:off x="4994276" y="3210487"/>
            <a:ext cx="4008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ODA</a:t>
            </a:r>
            <a:r>
              <a:rPr lang="ko-KR" altLang="en-US" sz="3600" dirty="0">
                <a:solidFill>
                  <a:schemeClr val="bg1"/>
                </a:solidFill>
                <a:latin typeface="PT Sans" panose="020B0503020203020204"/>
              </a:rPr>
              <a:t>는</a:t>
            </a:r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51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2" grpId="0"/>
      <p:bldP spid="14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1650" y="958296"/>
            <a:ext cx="345418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33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한계점</a:t>
            </a:r>
            <a:r>
              <a:rPr lang="en-US" altLang="ko-KR" sz="33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830" y="1515788"/>
            <a:ext cx="32930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kern="100" spc="225" dirty="0">
                <a:latin typeface="PT Sans" panose="020B0503020203020204" pitchFamily="34" charset="0"/>
                <a:ea typeface="PT Sans" panose="020B0503020203020204" pitchFamily="34" charset="0"/>
              </a:rPr>
              <a:t>이곳에 내용을 넣어주세요</a:t>
            </a:r>
            <a:r>
              <a:rPr lang="en-US" altLang="ko-KR" sz="750" kern="100" spc="225" dirty="0">
                <a:latin typeface="PT Sans" panose="020B0503020203020204" pitchFamily="34" charset="0"/>
                <a:ea typeface="PT Sans" panose="020B0503020203020204" pitchFamily="34" charset="0"/>
              </a:rPr>
              <a:t>. </a:t>
            </a:r>
            <a:endParaRPr lang="id-ID" sz="750" kern="100" spc="225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4830" y="2966790"/>
            <a:ext cx="3213844" cy="1109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id-ID" altLang="ko-KR" sz="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46" y="2336771"/>
            <a:ext cx="3095897" cy="1941162"/>
          </a:xfrm>
        </p:spPr>
      </p:pic>
    </p:spTree>
    <p:extLst>
      <p:ext uri="{BB962C8B-B14F-4D97-AF65-F5344CB8AC3E}">
        <p14:creationId xmlns:p14="http://schemas.microsoft.com/office/powerpoint/2010/main" val="385359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0"/>
            <a:ext cx="0" cy="31163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29854" y="1376436"/>
            <a:ext cx="104214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4688" y="1168687"/>
            <a:ext cx="1260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STPE 06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781" y="1376436"/>
            <a:ext cx="2571814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endParaRPr lang="id-ID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3406" y="2364001"/>
            <a:ext cx="1260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STPE07</a:t>
            </a:r>
            <a:endParaRPr lang="id-ID" sz="1013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3407" y="2571750"/>
            <a:ext cx="2571814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67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endParaRPr lang="id-ID" sz="675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2571750"/>
            <a:ext cx="104550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99206" y="949261"/>
            <a:ext cx="1260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13:00</a:t>
            </a:r>
            <a:endParaRPr lang="id-ID" sz="30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6533" y="2099672"/>
            <a:ext cx="1260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14:30</a:t>
            </a:r>
            <a:endParaRPr lang="id-ID" sz="30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  <p:bldP spid="19" grpId="0"/>
      <p:bldP spid="20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6026" y="2917572"/>
            <a:ext cx="4246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For Seeing The Presentation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9000" y="2239282"/>
            <a:ext cx="5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kern="100" spc="2250" dirty="0">
                <a:solidFill>
                  <a:sysClr val="windowText" lastClr="000000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THANK YOU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6984" y="986200"/>
            <a:ext cx="7577528" cy="3432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1384605" y="683339"/>
            <a:ext cx="235918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PT Sans" panose="020B0503020203020204"/>
                <a:ea typeface="PT Sans" panose="020B0503020203020204" pitchFamily="34" charset="0"/>
              </a:rPr>
              <a:t>Title is here</a:t>
            </a:r>
            <a:r>
              <a:rPr lang="id-ID" sz="3300" b="1" dirty="0">
                <a:latin typeface="PT Sans" panose="020B0503020203020204"/>
                <a:ea typeface="PT Sans" panose="020B0503020203020204" pitchFamily="34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5026" y="1760618"/>
            <a:ext cx="6541444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id-ID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이곳에 내용을 넣어주세요</a:t>
            </a:r>
            <a:r>
              <a:rPr lang="en-US" altLang="ko-KR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3386" y="1225051"/>
            <a:ext cx="325341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이곳에 내용을 넣어주세요</a:t>
            </a:r>
            <a:r>
              <a:rPr lang="en-US" altLang="ko-KR" sz="750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.</a:t>
            </a:r>
            <a:endParaRPr lang="id-ID" sz="750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14" name="Straight Connector 13"/>
          <p:cNvCxnSpPr>
            <a:cxnSpLocks/>
            <a:stCxn id="12" idx="0"/>
            <a:endCxn id="12" idx="2"/>
          </p:cNvCxnSpPr>
          <p:nvPr/>
        </p:nvCxnSpPr>
        <p:spPr>
          <a:xfrm>
            <a:off x="4571998" y="0"/>
            <a:ext cx="0" cy="5143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01950" y="3159154"/>
            <a:ext cx="1664890" cy="26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600747" y="3749331"/>
            <a:ext cx="1586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0054" y="2789822"/>
            <a:ext cx="16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결과 및 해석</a:t>
            </a:r>
            <a:endParaRPr lang="id-ID" sz="24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255" y="218937"/>
            <a:ext cx="2477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300" b="1" spc="45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OUR</a:t>
            </a:r>
            <a:endParaRPr lang="en-US" sz="3300" b="1" spc="45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r>
              <a:rPr lang="en-US" sz="3300" b="1" spc="45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STEPS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6533" y="958186"/>
            <a:ext cx="427577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kern="100" spc="225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East South Asia</a:t>
            </a:r>
          </a:p>
          <a:p>
            <a:r>
              <a:rPr lang="en-US" sz="750" kern="100" spc="225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Sub Saharan Africa</a:t>
            </a:r>
          </a:p>
          <a:p>
            <a:r>
              <a:rPr lang="en-US" sz="750" kern="100" spc="225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South America</a:t>
            </a:r>
            <a:endParaRPr lang="id-ID" sz="750" kern="100" spc="225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C9A4A1ED-6D98-4161-8412-D8238743F5B6}"/>
              </a:ext>
            </a:extLst>
          </p:cNvPr>
          <p:cNvCxnSpPr>
            <a:cxnSpLocks/>
          </p:cNvCxnSpPr>
          <p:nvPr/>
        </p:nvCxnSpPr>
        <p:spPr>
          <a:xfrm>
            <a:off x="2222500" y="1793097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D192D27F-11C0-4904-A896-C74CDC546FD5}"/>
              </a:ext>
            </a:extLst>
          </p:cNvPr>
          <p:cNvCxnSpPr>
            <a:cxnSpLocks/>
          </p:cNvCxnSpPr>
          <p:nvPr/>
        </p:nvCxnSpPr>
        <p:spPr>
          <a:xfrm>
            <a:off x="4574134" y="875261"/>
            <a:ext cx="16129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7B3C8F-A2C6-443E-AD6C-979799E4804B}"/>
              </a:ext>
            </a:extLst>
          </p:cNvPr>
          <p:cNvSpPr txBox="1"/>
          <p:nvPr/>
        </p:nvSpPr>
        <p:spPr>
          <a:xfrm>
            <a:off x="4459239" y="429729"/>
            <a:ext cx="177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선행 연구 검토</a:t>
            </a:r>
            <a:endParaRPr lang="id-ID" sz="24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5FE3F-D96F-456E-B17F-ADFC000A0E3F}"/>
              </a:ext>
            </a:extLst>
          </p:cNvPr>
          <p:cNvSpPr txBox="1"/>
          <p:nvPr/>
        </p:nvSpPr>
        <p:spPr>
          <a:xfrm>
            <a:off x="1896469" y="1362807"/>
            <a:ext cx="271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주요 변수와 통제변수</a:t>
            </a:r>
            <a:endParaRPr lang="id-ID" sz="24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94DB80E-65A5-410A-BA36-62E823129059}"/>
              </a:ext>
            </a:extLst>
          </p:cNvPr>
          <p:cNvCxnSpPr>
            <a:cxnSpLocks/>
          </p:cNvCxnSpPr>
          <p:nvPr/>
        </p:nvCxnSpPr>
        <p:spPr>
          <a:xfrm>
            <a:off x="4600747" y="2437361"/>
            <a:ext cx="16129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DE3752-7B36-4C9A-87E6-357888C5A390}"/>
              </a:ext>
            </a:extLst>
          </p:cNvPr>
          <p:cNvSpPr txBox="1"/>
          <p:nvPr/>
        </p:nvSpPr>
        <p:spPr>
          <a:xfrm>
            <a:off x="4270114" y="2027757"/>
            <a:ext cx="177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모델링</a:t>
            </a:r>
            <a:endParaRPr lang="id-ID" sz="24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14BF7F-E213-4395-8C3A-845484445DEC}"/>
              </a:ext>
            </a:extLst>
          </p:cNvPr>
          <p:cNvSpPr txBox="1"/>
          <p:nvPr/>
        </p:nvSpPr>
        <p:spPr>
          <a:xfrm>
            <a:off x="4566840" y="2482495"/>
            <a:ext cx="427577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kern="100" spc="225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Fixed Effect Model and ADL Model</a:t>
            </a:r>
            <a:endParaRPr lang="id-ID" sz="750" kern="100" spc="225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577BA-D6FE-4673-BAA4-CBE977768445}"/>
              </a:ext>
            </a:extLst>
          </p:cNvPr>
          <p:cNvSpPr txBox="1"/>
          <p:nvPr/>
        </p:nvSpPr>
        <p:spPr>
          <a:xfrm>
            <a:off x="4737468" y="3342682"/>
            <a:ext cx="16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한계점</a:t>
            </a:r>
            <a:endParaRPr lang="id-ID" sz="24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5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5044438" y="2094696"/>
            <a:ext cx="39615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경제 성장 초기  </a:t>
            </a:r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– ODA </a:t>
            </a:r>
          </a:p>
          <a:p>
            <a:pPr algn="ctr"/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경제 성장 </a:t>
            </a:r>
            <a:r>
              <a:rPr lang="ko-KR" altLang="en-US" sz="1400" dirty="0" err="1">
                <a:latin typeface="PT Sans" panose="020B0503020203020204"/>
                <a:ea typeface="PT Sans" panose="020B0503020203020204" pitchFamily="34" charset="0"/>
              </a:rPr>
              <a:t>도약기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– FDI </a:t>
            </a:r>
            <a:endParaRPr lang="id-ID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7763BE-914D-49EC-8A6A-03FE89B3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6" y="1440461"/>
            <a:ext cx="4796624" cy="266720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9F1219E-6D02-4BFE-9087-40246729CF28}"/>
              </a:ext>
            </a:extLst>
          </p:cNvPr>
          <p:cNvSpPr/>
          <p:nvPr/>
        </p:nvSpPr>
        <p:spPr>
          <a:xfrm>
            <a:off x="958516" y="574168"/>
            <a:ext cx="2406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선행 연구 검토</a:t>
            </a:r>
            <a:endParaRPr lang="id-ID" sz="36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4ECE2C6-9860-40FA-B23D-44592D14AC90}"/>
              </a:ext>
            </a:extLst>
          </p:cNvPr>
          <p:cNvSpPr/>
          <p:nvPr/>
        </p:nvSpPr>
        <p:spPr>
          <a:xfrm>
            <a:off x="767116" y="4150205"/>
            <a:ext cx="7579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출처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: (2015, 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최창환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) 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무역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ODA FDI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가 남미 경제발전에 미치는 영향 분석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4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개국 비교를 중심으로</a:t>
            </a:r>
            <a:endParaRPr lang="en-US" altLang="ko-KR" sz="800" i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299" y="568963"/>
            <a:ext cx="2406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ODA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 동향</a:t>
            </a:r>
            <a:endParaRPr lang="id-ID" sz="36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1003299" y="1098541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South America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319C1-FFEB-4547-AADC-67A73D539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2" y="1637755"/>
            <a:ext cx="2566218" cy="1904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9792A5-9F23-4E8D-A713-3AB0F11AA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1652255"/>
            <a:ext cx="2566218" cy="1838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6DDF45-4889-4E65-ABA0-7B5590301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41" y="1637756"/>
            <a:ext cx="2473343" cy="19044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F9F42B01-293C-451C-850D-A13495653F8E}"/>
              </a:ext>
            </a:extLst>
          </p:cNvPr>
          <p:cNvSpPr/>
          <p:nvPr/>
        </p:nvSpPr>
        <p:spPr>
          <a:xfrm>
            <a:off x="3546064" y="1079832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East South Asia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2F38EDE-D66A-43F4-8BE4-28BA71998F30}"/>
              </a:ext>
            </a:extLst>
          </p:cNvPr>
          <p:cNvSpPr/>
          <p:nvPr/>
        </p:nvSpPr>
        <p:spPr>
          <a:xfrm>
            <a:off x="5966037" y="1079832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Sub Saharan Africa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2BFC600-A3A4-45D2-934D-0325C9444416}"/>
              </a:ext>
            </a:extLst>
          </p:cNvPr>
          <p:cNvSpPr/>
          <p:nvPr/>
        </p:nvSpPr>
        <p:spPr>
          <a:xfrm>
            <a:off x="767116" y="4150205"/>
            <a:ext cx="7579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출처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: World bank – Database, Net Official Developments Assistance received ( current US )</a:t>
            </a:r>
          </a:p>
        </p:txBody>
      </p:sp>
    </p:spTree>
    <p:extLst>
      <p:ext uri="{BB962C8B-B14F-4D97-AF65-F5344CB8AC3E}">
        <p14:creationId xmlns:p14="http://schemas.microsoft.com/office/powerpoint/2010/main" val="268166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299" y="568963"/>
            <a:ext cx="2406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PT Sans" panose="020B0503020203020204"/>
                <a:ea typeface="PT Sans" panose="020B0503020203020204" pitchFamily="34" charset="0"/>
              </a:rPr>
              <a:t>FDI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 동향</a:t>
            </a:r>
            <a:endParaRPr lang="id-ID" sz="36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1003299" y="1098541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South America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9F42B01-293C-451C-850D-A13495653F8E}"/>
              </a:ext>
            </a:extLst>
          </p:cNvPr>
          <p:cNvSpPr/>
          <p:nvPr/>
        </p:nvSpPr>
        <p:spPr>
          <a:xfrm>
            <a:off x="3546064" y="1079832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East South Asia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2F38EDE-D66A-43F4-8BE4-28BA71998F30}"/>
              </a:ext>
            </a:extLst>
          </p:cNvPr>
          <p:cNvSpPr/>
          <p:nvPr/>
        </p:nvSpPr>
        <p:spPr>
          <a:xfrm>
            <a:off x="5966037" y="1079832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Sub Saharan Africa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D5E9F9-BED7-40D2-982B-88471AB24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9" y="1636260"/>
            <a:ext cx="2518091" cy="18221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BAC987-D9C9-4049-9418-1E0E54F35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611048"/>
            <a:ext cx="2473343" cy="19765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D8C305-DD27-4FC3-9A40-470113F72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98" y="1631219"/>
            <a:ext cx="2467145" cy="1951337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4343CE37-0511-4668-81F0-B4074458BBBC}"/>
              </a:ext>
            </a:extLst>
          </p:cNvPr>
          <p:cNvSpPr/>
          <p:nvPr/>
        </p:nvSpPr>
        <p:spPr>
          <a:xfrm>
            <a:off x="767116" y="4150205"/>
            <a:ext cx="7579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출처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: World bank – Database, Foreign Direct Investment net inflow (</a:t>
            </a:r>
            <a:r>
              <a:rPr lang="en-US" altLang="ko-KR" sz="800" i="1" dirty="0" err="1">
                <a:latin typeface="PT Sans" panose="020B0503020203020204"/>
                <a:ea typeface="PT Sans" panose="020B0503020203020204" pitchFamily="34" charset="0"/>
              </a:rPr>
              <a:t>BoP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, current US)</a:t>
            </a:r>
          </a:p>
        </p:txBody>
      </p:sp>
    </p:spTree>
    <p:extLst>
      <p:ext uri="{BB962C8B-B14F-4D97-AF65-F5344CB8AC3E}">
        <p14:creationId xmlns:p14="http://schemas.microsoft.com/office/powerpoint/2010/main" val="300461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299" y="568963"/>
            <a:ext cx="2406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PT Sans" panose="020B0503020203020204"/>
                <a:ea typeface="PT Sans" panose="020B0503020203020204" pitchFamily="34" charset="0"/>
              </a:rPr>
              <a:t>EXPORT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 동향</a:t>
            </a:r>
            <a:endParaRPr lang="id-ID" sz="36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1003299" y="1098541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South America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9F42B01-293C-451C-850D-A13495653F8E}"/>
              </a:ext>
            </a:extLst>
          </p:cNvPr>
          <p:cNvSpPr/>
          <p:nvPr/>
        </p:nvSpPr>
        <p:spPr>
          <a:xfrm>
            <a:off x="3546064" y="1079832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East South Asia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2F38EDE-D66A-43F4-8BE4-28BA71998F30}"/>
              </a:ext>
            </a:extLst>
          </p:cNvPr>
          <p:cNvSpPr/>
          <p:nvPr/>
        </p:nvSpPr>
        <p:spPr>
          <a:xfrm>
            <a:off x="5966037" y="1079832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Sub Saharan Africa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5D3D7-B81A-470F-8EB9-8920EE45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7" y="1611048"/>
            <a:ext cx="2467145" cy="1861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155329-A076-4A46-B88A-0AA8FA9DB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71" y="1627538"/>
            <a:ext cx="2559515" cy="1869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548AEC-8604-4226-8D37-E7D3A9DE9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87" y="1627537"/>
            <a:ext cx="2410898" cy="1894311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22F1012E-05AE-49DE-BC9F-8D8E497A4CE7}"/>
              </a:ext>
            </a:extLst>
          </p:cNvPr>
          <p:cNvSpPr/>
          <p:nvPr/>
        </p:nvSpPr>
        <p:spPr>
          <a:xfrm>
            <a:off x="767116" y="4150205"/>
            <a:ext cx="7579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출처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: World bank – Database, Exports of goods and Services (current US )</a:t>
            </a:r>
          </a:p>
        </p:txBody>
      </p:sp>
    </p:spTree>
    <p:extLst>
      <p:ext uri="{BB962C8B-B14F-4D97-AF65-F5344CB8AC3E}">
        <p14:creationId xmlns:p14="http://schemas.microsoft.com/office/powerpoint/2010/main" val="321225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1512" y="441867"/>
            <a:ext cx="9144000" cy="4326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" name="Rectangle 1"/>
          <p:cNvSpPr/>
          <p:nvPr/>
        </p:nvSpPr>
        <p:spPr>
          <a:xfrm>
            <a:off x="107949" y="1208002"/>
            <a:ext cx="196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ODA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462" y="1979999"/>
            <a:ext cx="3540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Officaial</a:t>
            </a:r>
            <a:r>
              <a:rPr 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Develoment</a:t>
            </a:r>
            <a:r>
              <a:rPr 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Assistance(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공적 개발 원조</a:t>
            </a:r>
            <a:r>
              <a:rPr lang="en-US" altLang="ko-KR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)</a:t>
            </a:r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선진국의 정부 또는 공공기관이 개도국의 발전을 위해 개도국에 공여하는 증여 및 </a:t>
            </a:r>
            <a:r>
              <a:rPr lang="ko-KR" altLang="en-US" sz="11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양허성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차관</a:t>
            </a:r>
            <a:endParaRPr lang="id-ID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E2967C54-3E9A-4398-B97B-74F4D4088E1F}"/>
              </a:ext>
            </a:extLst>
          </p:cNvPr>
          <p:cNvCxnSpPr>
            <a:cxnSpLocks/>
          </p:cNvCxnSpPr>
          <p:nvPr/>
        </p:nvCxnSpPr>
        <p:spPr>
          <a:xfrm>
            <a:off x="0" y="1860683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6600D19D-46EC-45B3-9739-8F520FE5948A}"/>
              </a:ext>
            </a:extLst>
          </p:cNvPr>
          <p:cNvCxnSpPr>
            <a:cxnSpLocks/>
          </p:cNvCxnSpPr>
          <p:nvPr/>
        </p:nvCxnSpPr>
        <p:spPr>
          <a:xfrm>
            <a:off x="6794500" y="1867166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67D6A385-DC6C-41A7-A99B-62E0EF10D345}"/>
              </a:ext>
            </a:extLst>
          </p:cNvPr>
          <p:cNvSpPr/>
          <p:nvPr/>
        </p:nvSpPr>
        <p:spPr>
          <a:xfrm>
            <a:off x="6925461" y="1208002"/>
            <a:ext cx="196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FDI</a:t>
            </a:r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7AFA17ED-BCC2-43B2-B608-41F0BC81314F}"/>
              </a:ext>
            </a:extLst>
          </p:cNvPr>
          <p:cNvCxnSpPr>
            <a:cxnSpLocks/>
          </p:cNvCxnSpPr>
          <p:nvPr/>
        </p:nvCxnSpPr>
        <p:spPr>
          <a:xfrm>
            <a:off x="0" y="3543300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4C208ECA-0164-4E14-AE66-94AA58C5B7AC}"/>
              </a:ext>
            </a:extLst>
          </p:cNvPr>
          <p:cNvSpPr/>
          <p:nvPr/>
        </p:nvSpPr>
        <p:spPr>
          <a:xfrm>
            <a:off x="107948" y="2866198"/>
            <a:ext cx="196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Export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86A9C-40FB-4287-B278-B16231254A70}"/>
              </a:ext>
            </a:extLst>
          </p:cNvPr>
          <p:cNvSpPr txBox="1"/>
          <p:nvPr/>
        </p:nvSpPr>
        <p:spPr>
          <a:xfrm>
            <a:off x="5603162" y="2030799"/>
            <a:ext cx="3540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Foreign Direct investment(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외국인 직접 투자</a:t>
            </a:r>
            <a:r>
              <a:rPr lang="en-US" altLang="ko-KR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)</a:t>
            </a:r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외국인이 경영참가와 기술 제휴 등 국내 기업과 지속적인 경제관계를 수립할 목적으로 투자하는 것</a:t>
            </a:r>
            <a:endParaRPr lang="id-ID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CD054-7ACD-414A-9571-79770DA17011}"/>
              </a:ext>
            </a:extLst>
          </p:cNvPr>
          <p:cNvSpPr txBox="1"/>
          <p:nvPr/>
        </p:nvSpPr>
        <p:spPr>
          <a:xfrm>
            <a:off x="256462" y="3625979"/>
            <a:ext cx="3540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광물 자원</a:t>
            </a:r>
            <a:r>
              <a:rPr lang="en-US" altLang="ko-KR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서비스 산업</a:t>
            </a:r>
            <a:r>
              <a:rPr lang="en-US" altLang="ko-KR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노동력</a:t>
            </a:r>
            <a:r>
              <a:rPr lang="en-US" altLang="ko-KR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상품 등 </a:t>
            </a:r>
            <a:endParaRPr lang="id-ID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30EBC-8797-44CA-91FD-603C67E0C30E}"/>
              </a:ext>
            </a:extLst>
          </p:cNvPr>
          <p:cNvSpPr txBox="1"/>
          <p:nvPr/>
        </p:nvSpPr>
        <p:spPr>
          <a:xfrm>
            <a:off x="302068" y="518685"/>
            <a:ext cx="354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설명 변수</a:t>
            </a:r>
            <a:endParaRPr lang="id-ID" sz="3200" b="1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2" grpId="0"/>
      <p:bldP spid="13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1512" y="441867"/>
            <a:ext cx="9144000" cy="4326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8" name="Rectangle 1"/>
          <p:cNvSpPr/>
          <p:nvPr/>
        </p:nvSpPr>
        <p:spPr>
          <a:xfrm>
            <a:off x="107949" y="1208002"/>
            <a:ext cx="196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GDP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462" y="1979999"/>
            <a:ext cx="3540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Gross Domestic Production(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국내 총생산</a:t>
            </a:r>
            <a:r>
              <a:rPr lang="en-US" altLang="ko-KR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)</a:t>
            </a:r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우리나라 국경 내에서 이루어진 생산활동의 총량</a:t>
            </a:r>
            <a:endParaRPr lang="id-ID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E2967C54-3E9A-4398-B97B-74F4D4088E1F}"/>
              </a:ext>
            </a:extLst>
          </p:cNvPr>
          <p:cNvCxnSpPr>
            <a:cxnSpLocks/>
          </p:cNvCxnSpPr>
          <p:nvPr/>
        </p:nvCxnSpPr>
        <p:spPr>
          <a:xfrm>
            <a:off x="0" y="1860683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6600D19D-46EC-45B3-9739-8F520FE5948A}"/>
              </a:ext>
            </a:extLst>
          </p:cNvPr>
          <p:cNvCxnSpPr>
            <a:cxnSpLocks/>
          </p:cNvCxnSpPr>
          <p:nvPr/>
        </p:nvCxnSpPr>
        <p:spPr>
          <a:xfrm>
            <a:off x="6794500" y="1867166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67D6A385-DC6C-41A7-A99B-62E0EF10D345}"/>
              </a:ext>
            </a:extLst>
          </p:cNvPr>
          <p:cNvSpPr/>
          <p:nvPr/>
        </p:nvSpPr>
        <p:spPr>
          <a:xfrm>
            <a:off x="5848351" y="1208002"/>
            <a:ext cx="3041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Capital Stock</a:t>
            </a:r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7AFA17ED-BCC2-43B2-B608-41F0BC81314F}"/>
              </a:ext>
            </a:extLst>
          </p:cNvPr>
          <p:cNvCxnSpPr>
            <a:cxnSpLocks/>
          </p:cNvCxnSpPr>
          <p:nvPr/>
        </p:nvCxnSpPr>
        <p:spPr>
          <a:xfrm>
            <a:off x="0" y="3543300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4C208ECA-0164-4E14-AE66-94AA58C5B7AC}"/>
              </a:ext>
            </a:extLst>
          </p:cNvPr>
          <p:cNvSpPr/>
          <p:nvPr/>
        </p:nvSpPr>
        <p:spPr>
          <a:xfrm>
            <a:off x="107948" y="2866198"/>
            <a:ext cx="196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TFP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86A9C-40FB-4287-B278-B16231254A70}"/>
              </a:ext>
            </a:extLst>
          </p:cNvPr>
          <p:cNvSpPr txBox="1"/>
          <p:nvPr/>
        </p:nvSpPr>
        <p:spPr>
          <a:xfrm>
            <a:off x="5603162" y="2030799"/>
            <a:ext cx="3540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Capital accumulation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이라고도 함</a:t>
            </a:r>
            <a:r>
              <a:rPr 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(</a:t>
            </a:r>
            <a:r>
              <a:rPr lang="ko-KR" altLang="en-US" sz="11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자본축적량</a:t>
            </a:r>
            <a:r>
              <a:rPr lang="en-US" altLang="ko-KR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)</a:t>
            </a:r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한 기업 내지 국가가 소유하고 있는 자본의 총 </a:t>
            </a:r>
            <a:r>
              <a:rPr lang="ko-KR" altLang="en-US" sz="11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축적량</a:t>
            </a:r>
            <a:endParaRPr lang="id-ID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CD054-7ACD-414A-9571-79770DA17011}"/>
              </a:ext>
            </a:extLst>
          </p:cNvPr>
          <p:cNvSpPr txBox="1"/>
          <p:nvPr/>
        </p:nvSpPr>
        <p:spPr>
          <a:xfrm>
            <a:off x="256462" y="3667759"/>
            <a:ext cx="3718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Total Factor Productivity(</a:t>
            </a:r>
            <a:r>
              <a:rPr lang="ko-KR" altLang="en-US" sz="11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총요소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생산성</a:t>
            </a:r>
            <a:r>
              <a:rPr lang="en-US" altLang="ko-KR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)</a:t>
            </a:r>
          </a:p>
          <a:p>
            <a:pPr algn="just"/>
            <a:endParaRPr lang="en-US" altLang="ko-KR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생산량 증가분에서 노동 증가에 따른 생산 증가분과 자본 증가분에 따른 생산 증가분을 제외한 생산량 증가분</a:t>
            </a:r>
            <a:endParaRPr lang="id-ID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30EBC-8797-44CA-91FD-603C67E0C30E}"/>
              </a:ext>
            </a:extLst>
          </p:cNvPr>
          <p:cNvSpPr txBox="1"/>
          <p:nvPr/>
        </p:nvSpPr>
        <p:spPr>
          <a:xfrm>
            <a:off x="302068" y="518685"/>
            <a:ext cx="554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종속 변수와</a:t>
            </a:r>
            <a:r>
              <a:rPr lang="en-US" altLang="ko-KR" sz="3200" b="1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 </a:t>
            </a:r>
            <a:r>
              <a:rPr lang="ko-KR" altLang="en-US" sz="3200" b="1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통제 변수</a:t>
            </a:r>
            <a:endParaRPr lang="id-ID" sz="3200" b="1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E1134C7-943A-4D85-B4F2-AFB8B2AD5090}"/>
              </a:ext>
            </a:extLst>
          </p:cNvPr>
          <p:cNvSpPr/>
          <p:nvPr/>
        </p:nvSpPr>
        <p:spPr>
          <a:xfrm>
            <a:off x="5842000" y="2910648"/>
            <a:ext cx="3041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Labor Force</a:t>
            </a:r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B7CD41E3-0929-4BA4-AFAD-1C78160131CD}"/>
              </a:ext>
            </a:extLst>
          </p:cNvPr>
          <p:cNvCxnSpPr>
            <a:cxnSpLocks/>
          </p:cNvCxnSpPr>
          <p:nvPr/>
        </p:nvCxnSpPr>
        <p:spPr>
          <a:xfrm>
            <a:off x="6783744" y="3556979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A24B91-D6C9-461E-A680-A368A682035B}"/>
              </a:ext>
            </a:extLst>
          </p:cNvPr>
          <p:cNvSpPr txBox="1"/>
          <p:nvPr/>
        </p:nvSpPr>
        <p:spPr>
          <a:xfrm>
            <a:off x="5592406" y="3793932"/>
            <a:ext cx="3540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Human Resources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라고도 함</a:t>
            </a:r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한 기업 내지 국가의 노동력</a:t>
            </a:r>
            <a:r>
              <a:rPr lang="en-US" altLang="ko-KR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인적 자본</a:t>
            </a:r>
            <a:endParaRPr lang="id-ID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2" grpId="0"/>
      <p:bldP spid="13" grpId="0"/>
      <p:bldP spid="14" grpId="0"/>
      <p:bldP spid="18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299" y="568963"/>
            <a:ext cx="5619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Cobb Douglas Production Function</a:t>
            </a:r>
            <a:endParaRPr lang="id-ID" sz="36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806116" y="2933691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Y : Total Output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8F9E1-E07B-4637-A511-9B2C43F4626E}"/>
              </a:ext>
            </a:extLst>
          </p:cNvPr>
          <p:cNvSpPr/>
          <p:nvPr/>
        </p:nvSpPr>
        <p:spPr>
          <a:xfrm>
            <a:off x="2289156" y="1993695"/>
            <a:ext cx="764224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Y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 = A L  K = F(L, K)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E727C6-8D91-455D-91C6-3442C8A171EC}"/>
              </a:ext>
            </a:extLst>
          </p:cNvPr>
          <p:cNvSpPr/>
          <p:nvPr/>
        </p:nvSpPr>
        <p:spPr>
          <a:xfrm>
            <a:off x="4146120" y="1998162"/>
            <a:ext cx="28894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1F3A45-F194-4CAA-84F6-4FF00F616A6F}"/>
              </a:ext>
            </a:extLst>
          </p:cNvPr>
          <p:cNvSpPr/>
          <p:nvPr/>
        </p:nvSpPr>
        <p:spPr>
          <a:xfrm>
            <a:off x="3612292" y="2010619"/>
            <a:ext cx="53382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1-a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BD49B312-DCA7-4629-9C8A-3D899465DB13}"/>
              </a:ext>
            </a:extLst>
          </p:cNvPr>
          <p:cNvSpPr/>
          <p:nvPr/>
        </p:nvSpPr>
        <p:spPr>
          <a:xfrm>
            <a:off x="2528797" y="2924087"/>
            <a:ext cx="2500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A : Total Factor Productivity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A5DAC9C6-F7C5-4E85-A941-0848FF3FDE6C}"/>
              </a:ext>
            </a:extLst>
          </p:cNvPr>
          <p:cNvSpPr/>
          <p:nvPr/>
        </p:nvSpPr>
        <p:spPr>
          <a:xfrm>
            <a:off x="4429356" y="2914483"/>
            <a:ext cx="2500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L : Labor Force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C3B4A46D-1E8E-4849-90DB-1347373459DB}"/>
              </a:ext>
            </a:extLst>
          </p:cNvPr>
          <p:cNvSpPr/>
          <p:nvPr/>
        </p:nvSpPr>
        <p:spPr>
          <a:xfrm>
            <a:off x="5820009" y="2914483"/>
            <a:ext cx="2500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K : Capital Stock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1D94EFAB-4DFC-4F98-A81E-C7D2D010FA82}"/>
              </a:ext>
            </a:extLst>
          </p:cNvPr>
          <p:cNvSpPr/>
          <p:nvPr/>
        </p:nvSpPr>
        <p:spPr>
          <a:xfrm>
            <a:off x="2927289" y="1129137"/>
            <a:ext cx="3182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ODA      FDI      EXPORT </a:t>
            </a:r>
          </a:p>
        </p:txBody>
      </p:sp>
    </p:spTree>
    <p:extLst>
      <p:ext uri="{BB962C8B-B14F-4D97-AF65-F5344CB8AC3E}">
        <p14:creationId xmlns:p14="http://schemas.microsoft.com/office/powerpoint/2010/main" val="304325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7524</TotalTime>
  <Words>1307</Words>
  <Application>Microsoft Office PowerPoint</Application>
  <PresentationFormat>화면 슬라이드 쇼(16:9)</PresentationFormat>
  <Paragraphs>185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Open Sans</vt:lpstr>
      <vt:lpstr>PT Sans</vt:lpstr>
      <vt:lpstr>Arial</vt:lpstr>
      <vt:lpstr>Calibri</vt:lpstr>
      <vt:lpstr>Calibri Light</vt:lpstr>
      <vt:lpstr>Lucida Handwriting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sonnyok123@gmail.com</cp:lastModifiedBy>
  <cp:revision>380</cp:revision>
  <dcterms:created xsi:type="dcterms:W3CDTF">2017-03-06T03:32:18Z</dcterms:created>
  <dcterms:modified xsi:type="dcterms:W3CDTF">2019-12-09T07:13:31Z</dcterms:modified>
</cp:coreProperties>
</file>