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70" r:id="rId8"/>
    <p:sldId id="260" r:id="rId9"/>
    <p:sldId id="282" r:id="rId10"/>
    <p:sldId id="280" r:id="rId11"/>
    <p:sldId id="281" r:id="rId12"/>
    <p:sldId id="261" r:id="rId13"/>
    <p:sldId id="283" r:id="rId14"/>
    <p:sldId id="262" r:id="rId15"/>
    <p:sldId id="263" r:id="rId16"/>
    <p:sldId id="284" r:id="rId17"/>
    <p:sldId id="285" r:id="rId18"/>
    <p:sldId id="264" r:id="rId19"/>
    <p:sldId id="286" r:id="rId20"/>
    <p:sldId id="287" r:id="rId21"/>
    <p:sldId id="288" r:id="rId22"/>
    <p:sldId id="265" r:id="rId23"/>
    <p:sldId id="266" r:id="rId24"/>
    <p:sldId id="272" r:id="rId25"/>
    <p:sldId id="267" r:id="rId26"/>
    <p:sldId id="268" r:id="rId27"/>
    <p:sldId id="273" r:id="rId28"/>
    <p:sldId id="274" r:id="rId29"/>
    <p:sldId id="276" r:id="rId30"/>
    <p:sldId id="27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99BE-34AE-405B-905C-6F7873D38AA4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336D-AA35-4CEC-8866-955DF1F01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근세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왕권 중심의 양반관료제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433467"/>
          </a:xfrm>
        </p:spPr>
        <p:txBody>
          <a:bodyPr>
            <a:normAutofit fontScale="92500" lnSpcReduction="10000"/>
          </a:bodyPr>
          <a:lstStyle/>
          <a:p>
            <a:pPr marL="1468800" lvl="2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/>
              <a:t>요동정벌과 신구세력의 충돌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명 </a:t>
            </a:r>
            <a:r>
              <a:rPr lang="ko-KR" altLang="en-US" b="1" dirty="0" err="1"/>
              <a:t>철령위</a:t>
            </a:r>
            <a:r>
              <a:rPr lang="ko-KR" altLang="en-US" b="1" dirty="0"/>
              <a:t> 설치 통보 </a:t>
            </a:r>
            <a:r>
              <a:rPr lang="en-US" altLang="ko-KR" b="1" dirty="0"/>
              <a:t>(1388 </a:t>
            </a:r>
            <a:r>
              <a:rPr lang="ko-KR" altLang="en-US" b="1" dirty="0" err="1"/>
              <a:t>우왕</a:t>
            </a:r>
            <a:r>
              <a:rPr lang="ko-KR" altLang="en-US" b="1" dirty="0"/>
              <a:t> </a:t>
            </a:r>
            <a:r>
              <a:rPr lang="en-US" altLang="ko-KR" b="1" dirty="0"/>
              <a:t>14</a:t>
            </a:r>
            <a:r>
              <a:rPr lang="ko-KR" altLang="en-US" b="1" dirty="0"/>
              <a:t>년</a:t>
            </a:r>
            <a:r>
              <a:rPr lang="en-US" altLang="ko-KR" b="1" dirty="0"/>
              <a:t>)</a:t>
            </a: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최영 등 </a:t>
            </a:r>
            <a:r>
              <a:rPr lang="ko-KR" altLang="en-US" b="1" dirty="0" err="1"/>
              <a:t>친원파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요동 정벌 결정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이성계 일파</a:t>
            </a:r>
            <a:r>
              <a:rPr lang="en-US" altLang="ko-KR" b="1" dirty="0"/>
              <a:t>: </a:t>
            </a:r>
            <a:r>
              <a:rPr lang="ko-KR" altLang="en-US" b="1" dirty="0" err="1"/>
              <a:t>친명파</a:t>
            </a:r>
            <a:r>
              <a:rPr lang="en-US" altLang="ko-KR" b="1" dirty="0"/>
              <a:t>, </a:t>
            </a:r>
            <a:r>
              <a:rPr lang="ko-KR" altLang="en-US" b="1" dirty="0"/>
              <a:t>요동정벌 반대 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/>
              <a:t>4 </a:t>
            </a:r>
            <a:r>
              <a:rPr lang="ko-KR" altLang="en-US" b="1" dirty="0"/>
              <a:t>불가론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작은 나라가 큰 나라를 도모하는 것은 불가하다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여름에 군을 동원하는 것은 불가하다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왜구가 그 틈을 노릴 것이므로 불가하다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덥고 습한 여름에 전쟁을 하는 것은 활의 아교가 녹고 질병에 시달릴 것이므로 불가하다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최영</a:t>
            </a:r>
            <a:r>
              <a:rPr lang="en-US" altLang="ko-KR" b="1" dirty="0"/>
              <a:t>(</a:t>
            </a:r>
            <a:r>
              <a:rPr lang="ko-KR" altLang="en-US" b="1" dirty="0"/>
              <a:t>팔도 </a:t>
            </a:r>
            <a:r>
              <a:rPr lang="ko-KR" altLang="en-US" b="1" dirty="0" err="1"/>
              <a:t>도통사</a:t>
            </a:r>
            <a:r>
              <a:rPr lang="en-US" altLang="ko-KR" b="1" dirty="0"/>
              <a:t>) </a:t>
            </a:r>
            <a:r>
              <a:rPr lang="ko-KR" altLang="en-US" b="1" dirty="0"/>
              <a:t>이성계 </a:t>
            </a:r>
            <a:r>
              <a:rPr lang="en-US" altLang="ko-KR" b="1" dirty="0"/>
              <a:t>(</a:t>
            </a:r>
            <a:r>
              <a:rPr lang="ko-KR" altLang="en-US" b="1" dirty="0" err="1"/>
              <a:t>우군도통사</a:t>
            </a:r>
            <a:r>
              <a:rPr lang="en-US" altLang="ko-KR" b="1" dirty="0"/>
              <a:t>) </a:t>
            </a:r>
            <a:r>
              <a:rPr lang="ko-KR" altLang="en-US" b="1" dirty="0"/>
              <a:t>조민수</a:t>
            </a:r>
            <a:r>
              <a:rPr lang="en-US" altLang="ko-KR" b="1" dirty="0"/>
              <a:t>(</a:t>
            </a:r>
            <a:r>
              <a:rPr lang="ko-KR" altLang="en-US" b="1" dirty="0" err="1"/>
              <a:t>좌군도통사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4690864" cy="5904656"/>
          </a:xfrm>
        </p:spPr>
        <p:txBody>
          <a:bodyPr>
            <a:normAutofit/>
          </a:bodyPr>
          <a:lstStyle/>
          <a:p>
            <a:pPr marL="14688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/>
              <a:t>이성계의 위화도 회군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1388</a:t>
            </a:r>
            <a:r>
              <a:rPr lang="ko-KR" altLang="en-US" b="1" dirty="0"/>
              <a:t>년 </a:t>
            </a:r>
            <a:r>
              <a:rPr lang="en-US" altLang="ko-KR" b="1" dirty="0"/>
              <a:t>5</a:t>
            </a:r>
            <a:r>
              <a:rPr lang="ko-KR" altLang="en-US" b="1" dirty="0"/>
              <a:t>월 위화도에서 </a:t>
            </a:r>
            <a:r>
              <a:rPr lang="en-US" altLang="ko-KR" b="1" dirty="0"/>
              <a:t>4 </a:t>
            </a:r>
            <a:r>
              <a:rPr lang="ko-KR" altLang="en-US" b="1" dirty="0" err="1"/>
              <a:t>불가론을</a:t>
            </a:r>
            <a:r>
              <a:rPr lang="ko-KR" altLang="en-US" b="1" dirty="0"/>
              <a:t> 명분으로 회군함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6</a:t>
            </a:r>
            <a:r>
              <a:rPr lang="ko-KR" altLang="en-US" b="1" dirty="0"/>
              <a:t>월 개경 점령</a:t>
            </a:r>
            <a:r>
              <a:rPr lang="en-US" altLang="ko-KR" b="1" dirty="0"/>
              <a:t>, </a:t>
            </a:r>
            <a:r>
              <a:rPr lang="ko-KR" altLang="en-US" b="1" dirty="0"/>
              <a:t>최영 유배</a:t>
            </a:r>
            <a:r>
              <a:rPr lang="en-US" altLang="ko-KR" b="1" dirty="0"/>
              <a:t>, </a:t>
            </a:r>
            <a:r>
              <a:rPr lang="ko-KR" altLang="en-US" b="1" dirty="0" err="1"/>
              <a:t>우왕</a:t>
            </a:r>
            <a:r>
              <a:rPr lang="ko-KR" altLang="en-US" b="1" dirty="0"/>
              <a:t> 폐위 </a:t>
            </a:r>
            <a:r>
              <a:rPr lang="ko-KR" altLang="en-US" b="1" dirty="0" err="1"/>
              <a:t>창왕</a:t>
            </a:r>
            <a:r>
              <a:rPr lang="ko-KR" altLang="en-US" b="1" dirty="0"/>
              <a:t> 즉위</a:t>
            </a:r>
            <a:r>
              <a:rPr lang="en-US" altLang="ko-KR" b="1" dirty="0"/>
              <a:t>, </a:t>
            </a: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창왕</a:t>
            </a:r>
            <a:r>
              <a:rPr lang="ko-KR" altLang="en-US" b="1" dirty="0"/>
              <a:t> 폐위 후 공양왕 즉위 </a:t>
            </a:r>
            <a:r>
              <a:rPr lang="en-US" altLang="ko-KR" b="1" dirty="0"/>
              <a:t>(1388)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이성계 일파 정권 장악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4" name="Picture 2" descr="http://cfile228.uf.daum.net/image/121F7F1D4BA8CC8647FE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60648"/>
            <a:ext cx="3312368" cy="644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363272" cy="5976664"/>
          </a:xfrm>
        </p:spPr>
        <p:txBody>
          <a:bodyPr>
            <a:normAutofit/>
          </a:bodyPr>
          <a:lstStyle/>
          <a:p>
            <a:pPr marL="112590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/>
              <a:t>토지개혁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목표</a:t>
            </a:r>
            <a:r>
              <a:rPr lang="en-US" altLang="ko-KR" b="1" dirty="0"/>
              <a:t>: 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권문세족의 경제적 기반 파괴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혁명의 권력 기반 조성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주도 세력</a:t>
            </a:r>
            <a:r>
              <a:rPr lang="en-US" altLang="ko-KR" b="1" dirty="0"/>
              <a:t>: </a:t>
            </a:r>
            <a:r>
              <a:rPr lang="ko-KR" altLang="en-US" b="1" dirty="0"/>
              <a:t>급진적 신진 사대부 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급진파 신진 사대부</a:t>
            </a:r>
            <a:r>
              <a:rPr lang="en-US" altLang="ko-KR" b="1" dirty="0"/>
              <a:t>( </a:t>
            </a:r>
            <a:r>
              <a:rPr lang="ko-KR" altLang="en-US" b="1" dirty="0" err="1"/>
              <a:t>정도전</a:t>
            </a:r>
            <a:r>
              <a:rPr lang="en-US" altLang="ko-KR" b="1" dirty="0"/>
              <a:t>, </a:t>
            </a:r>
            <a:r>
              <a:rPr lang="ko-KR" altLang="en-US" b="1" dirty="0"/>
              <a:t>조준</a:t>
            </a:r>
            <a:r>
              <a:rPr lang="en-US" altLang="ko-KR" b="1" dirty="0"/>
              <a:t>, </a:t>
            </a:r>
            <a:r>
              <a:rPr lang="ko-KR" altLang="en-US" b="1" dirty="0"/>
              <a:t>윤소정</a:t>
            </a:r>
            <a:r>
              <a:rPr lang="en-US" altLang="ko-KR" b="1" dirty="0"/>
              <a:t>, </a:t>
            </a:r>
            <a:r>
              <a:rPr lang="ko-KR" altLang="en-US" b="1" dirty="0"/>
              <a:t>남은 등</a:t>
            </a:r>
            <a:r>
              <a:rPr lang="en-US" altLang="ko-KR" b="1" dirty="0"/>
              <a:t>)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혁명파</a:t>
            </a:r>
            <a:r>
              <a:rPr lang="en-US" altLang="ko-KR" b="1" dirty="0"/>
              <a:t>: </a:t>
            </a:r>
            <a:r>
              <a:rPr lang="ko-KR" altLang="en-US" b="1" dirty="0"/>
              <a:t>역성 혁명 추진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권문세족의 대농장 점유에 대해 비판적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전면적 토지개혁 주장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신흥 무인 세력과의 협력을 통한 추진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14688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/>
              <a:t>토지 개혁의 과정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급전도감 설치 </a:t>
            </a:r>
            <a:r>
              <a:rPr lang="en-US" altLang="ko-KR" b="1" dirty="0"/>
              <a:t>(1389)</a:t>
            </a:r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양계지방을 제외한 전국에 설치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전국의 토지 조사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공사 토지 대장 소각 </a:t>
            </a:r>
            <a:r>
              <a:rPr lang="en-US" altLang="ko-KR" b="1" dirty="0"/>
              <a:t>(1390)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과전법</a:t>
            </a:r>
            <a:r>
              <a:rPr lang="en-US" altLang="ko-KR" b="1" dirty="0"/>
              <a:t>(</a:t>
            </a:r>
            <a:r>
              <a:rPr lang="ko-KR" altLang="en-US" b="1" dirty="0"/>
              <a:t>과전법</a:t>
            </a:r>
            <a:r>
              <a:rPr lang="en-US" altLang="ko-KR" b="1" dirty="0"/>
              <a:t>) </a:t>
            </a:r>
            <a:r>
              <a:rPr lang="ko-KR" altLang="en-US" b="1" dirty="0"/>
              <a:t>시행</a:t>
            </a:r>
            <a:r>
              <a:rPr lang="en-US" altLang="ko-KR" b="1" dirty="0"/>
              <a:t>(1391)</a:t>
            </a:r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전 현직의 관료들에게 </a:t>
            </a:r>
            <a:r>
              <a:rPr lang="en-US" altLang="ko-KR" b="1" dirty="0"/>
              <a:t>18 </a:t>
            </a:r>
            <a:r>
              <a:rPr lang="ko-KR" altLang="en-US" b="1" dirty="0"/>
              <a:t>등급에 따라 </a:t>
            </a:r>
            <a:r>
              <a:rPr lang="ko-KR" altLang="en-US" b="1" dirty="0" err="1"/>
              <a:t>과전</a:t>
            </a:r>
            <a:r>
              <a:rPr lang="ko-KR" altLang="en-US" b="1" dirty="0"/>
              <a:t> 지급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과 전</a:t>
            </a:r>
            <a:r>
              <a:rPr lang="en-US" altLang="ko-KR" b="1" dirty="0"/>
              <a:t>: </a:t>
            </a:r>
            <a:r>
              <a:rPr lang="ko-KR" altLang="en-US" b="1" dirty="0" err="1"/>
              <a:t>수조권</a:t>
            </a:r>
            <a:r>
              <a:rPr lang="ko-KR" altLang="en-US" b="1" dirty="0"/>
              <a:t> 허락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경기도 일대에서만 지급됨</a:t>
            </a:r>
            <a:r>
              <a:rPr lang="en-US" altLang="ko-KR" b="1" dirty="0"/>
              <a:t>.</a:t>
            </a:r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공전과 사전</a:t>
            </a:r>
            <a:r>
              <a:rPr lang="en-US" altLang="ko-KR" b="1" dirty="0"/>
              <a:t>: </a:t>
            </a:r>
            <a:r>
              <a:rPr lang="ko-KR" altLang="en-US" b="1" dirty="0"/>
              <a:t>공전 </a:t>
            </a:r>
            <a:r>
              <a:rPr lang="en-US" altLang="ko-KR" b="1" dirty="0"/>
              <a:t>=</a:t>
            </a:r>
            <a:r>
              <a:rPr lang="ko-KR" altLang="en-US" b="1" dirty="0"/>
              <a:t>황실</a:t>
            </a:r>
            <a:r>
              <a:rPr lang="en-US" altLang="ko-KR" b="1" dirty="0"/>
              <a:t>, </a:t>
            </a:r>
            <a:r>
              <a:rPr lang="ko-KR" altLang="en-US" b="1" dirty="0"/>
              <a:t>관청 등에 지급된 토지</a:t>
            </a:r>
            <a:r>
              <a:rPr lang="en-US" altLang="ko-KR" b="1" dirty="0"/>
              <a:t>,  </a:t>
            </a:r>
            <a:r>
              <a:rPr lang="ko-KR" altLang="en-US" b="1" dirty="0"/>
              <a:t>사전</a:t>
            </a:r>
            <a:r>
              <a:rPr lang="en-US" altLang="ko-KR" b="1" dirty="0"/>
              <a:t>: </a:t>
            </a:r>
            <a:r>
              <a:rPr lang="ko-KR" altLang="en-US" b="1" dirty="0"/>
              <a:t>개인에게 지급된 토지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 startAt="3"/>
            </a:pPr>
            <a:r>
              <a:rPr lang="ko-KR" altLang="en-US" b="1" dirty="0"/>
              <a:t>결과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권문세족의 몰락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고려의 몰락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신 왕조 건립을 위한 경제적 바탕 조성</a:t>
            </a:r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조선왕조의 성립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16624"/>
          </a:xfrm>
        </p:spPr>
        <p:txBody>
          <a:bodyPr>
            <a:normAutofit fontScale="77500" lnSpcReduction="20000"/>
          </a:bodyPr>
          <a:lstStyle/>
          <a:p>
            <a:pPr marL="571500" indent="-360000">
              <a:lnSpc>
                <a:spcPct val="150000"/>
              </a:lnSpc>
              <a:buFont typeface="+mj-lt"/>
              <a:buAutoNum type="romanUcPeriod"/>
            </a:pPr>
            <a:r>
              <a:rPr lang="ko-KR" altLang="en-US" b="1" dirty="0"/>
              <a:t>건국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태조 이성계의 신 왕조 </a:t>
            </a:r>
            <a:r>
              <a:rPr lang="en-US" altLang="ko-KR" b="1" dirty="0"/>
              <a:t>(1392)</a:t>
            </a:r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이성계의 무력과 급진 신진사대부의 협력</a:t>
            </a:r>
            <a:endParaRPr lang="en-US" altLang="ko-KR" b="1" dirty="0"/>
          </a:p>
          <a:p>
            <a:pPr marL="19831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정몽주 등 온건 개혁파 배척함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권력의 중추기관</a:t>
            </a:r>
            <a:r>
              <a:rPr lang="en-US" altLang="ko-KR" b="1" dirty="0"/>
              <a:t>: </a:t>
            </a:r>
            <a:r>
              <a:rPr lang="ko-KR" altLang="en-US" b="1" dirty="0" err="1"/>
              <a:t>도평의사사</a:t>
            </a:r>
            <a:r>
              <a:rPr lang="en-US" altLang="ko-KR" b="1" dirty="0"/>
              <a:t>(</a:t>
            </a:r>
            <a:r>
              <a:rPr lang="ko-KR" altLang="en-US" b="1" dirty="0"/>
              <a:t>신진사대부</a:t>
            </a:r>
            <a:r>
              <a:rPr lang="en-US" altLang="ko-KR" b="1" dirty="0"/>
              <a:t>)</a:t>
            </a:r>
          </a:p>
          <a:p>
            <a:pPr marL="19831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국사들이 도당에서 결정들이 이루어짐</a:t>
            </a:r>
            <a:endParaRPr lang="en-US" altLang="ko-KR" b="1" dirty="0"/>
          </a:p>
          <a:p>
            <a:pPr marL="19831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왕은 그 결정을 추인하고 시행함</a:t>
            </a:r>
            <a:r>
              <a:rPr lang="en-US" altLang="ko-KR" b="1" dirty="0"/>
              <a:t>. </a:t>
            </a:r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법전의 편찬</a:t>
            </a:r>
            <a:endParaRPr lang="en-US" altLang="ko-KR" b="1" dirty="0"/>
          </a:p>
          <a:p>
            <a:pPr marL="19831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정도전</a:t>
            </a:r>
            <a:r>
              <a:rPr lang="ko-KR" altLang="en-US" b="1" dirty="0"/>
              <a:t>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 err="1">
                <a:latin typeface="맑은 고딕"/>
                <a:ea typeface="맑은 고딕"/>
              </a:rPr>
              <a:t>조선경국전</a:t>
            </a:r>
            <a:r>
              <a:rPr lang="en-US" altLang="ko-KR" b="1" dirty="0">
                <a:latin typeface="맑은 고딕"/>
                <a:ea typeface="맑은 고딕"/>
              </a:rPr>
              <a:t>』 </a:t>
            </a:r>
            <a:r>
              <a:rPr lang="ko-KR" altLang="en-US" b="1" dirty="0">
                <a:latin typeface="맑은 고딕"/>
                <a:ea typeface="맑은 고딕"/>
              </a:rPr>
              <a:t>조선 최초의 법전</a:t>
            </a:r>
            <a:r>
              <a:rPr lang="en-US" altLang="ko-KR" b="1" dirty="0">
                <a:latin typeface="맑은 고딕"/>
                <a:ea typeface="맑은 고딕"/>
              </a:rPr>
              <a:t>,  </a:t>
            </a:r>
            <a:r>
              <a:rPr lang="ko-KR" altLang="en-US" b="1" dirty="0">
                <a:latin typeface="맑은 고딕"/>
                <a:ea typeface="맑은 고딕"/>
              </a:rPr>
              <a:t>통치의 기본 이념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민본주의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98315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조준 </a:t>
            </a: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경제육전 </a:t>
            </a:r>
            <a:r>
              <a:rPr lang="en-US" altLang="ko-KR" b="1" dirty="0">
                <a:latin typeface="맑은 고딕"/>
                <a:ea typeface="맑은 고딕"/>
              </a:rPr>
              <a:t>』: </a:t>
            </a:r>
            <a:r>
              <a:rPr lang="ko-KR" altLang="en-US" b="1" dirty="0">
                <a:latin typeface="맑은 고딕"/>
                <a:ea typeface="맑은 고딕"/>
              </a:rPr>
              <a:t>조선 최초의 </a:t>
            </a:r>
            <a:r>
              <a:rPr lang="ko-KR" altLang="en-US" b="1" dirty="0" err="1">
                <a:latin typeface="맑은 고딕"/>
                <a:ea typeface="맑은 고딕"/>
              </a:rPr>
              <a:t>관찬</a:t>
            </a:r>
            <a:r>
              <a:rPr lang="ko-KR" altLang="en-US" b="1" dirty="0">
                <a:latin typeface="맑은 고딕"/>
                <a:ea typeface="맑은 고딕"/>
              </a:rPr>
              <a:t> 법전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구체적 법령과 조례 등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국호의 결정</a:t>
            </a:r>
            <a:r>
              <a:rPr lang="en-US" altLang="ko-KR" b="1" dirty="0"/>
              <a:t> </a:t>
            </a:r>
            <a:r>
              <a:rPr lang="ko-KR" altLang="en-US" b="1" dirty="0"/>
              <a:t>조선</a:t>
            </a:r>
            <a:r>
              <a:rPr lang="en-US" altLang="ko-KR" b="1" dirty="0"/>
              <a:t>(1392)</a:t>
            </a:r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수도 한양</a:t>
            </a:r>
            <a:r>
              <a:rPr lang="en-US" altLang="ko-KR" b="1" dirty="0"/>
              <a:t>(1394) </a:t>
            </a:r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971550" lvl="1" indent="-360000">
              <a:lnSpc>
                <a:spcPct val="170000"/>
              </a:lnSpc>
              <a:buFont typeface="+mj-lt"/>
              <a:buAutoNum type="arabicPeriod" startAt="2"/>
            </a:pPr>
            <a:r>
              <a:rPr lang="ko-KR" altLang="en-US" dirty="0"/>
              <a:t> </a:t>
            </a:r>
            <a:r>
              <a:rPr lang="ko-KR" altLang="en-US" b="1" dirty="0"/>
              <a:t>국왕 중심의 통치체제 확립</a:t>
            </a:r>
            <a:endParaRPr lang="en-US" altLang="ko-KR" b="1" dirty="0"/>
          </a:p>
          <a:p>
            <a:pPr marL="1468800" lvl="2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정도전의</a:t>
            </a:r>
            <a:r>
              <a:rPr lang="ko-KR" altLang="en-US" b="1" dirty="0"/>
              <a:t> 정치 이상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민본주의</a:t>
            </a:r>
            <a:r>
              <a:rPr lang="en-US" altLang="ko-KR" b="1" dirty="0"/>
              <a:t>, </a:t>
            </a:r>
            <a:r>
              <a:rPr lang="ko-KR" altLang="en-US" b="1" dirty="0"/>
              <a:t>왕도정치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재상중심주의 정치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저서들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/>
              <a:t>경제육전</a:t>
            </a:r>
            <a:r>
              <a:rPr lang="en-US" altLang="ko-KR" b="1" dirty="0">
                <a:latin typeface="맑은 고딕"/>
                <a:ea typeface="맑은 고딕"/>
              </a:rPr>
              <a:t>』 </a:t>
            </a:r>
            <a:r>
              <a:rPr lang="ko-KR" altLang="en-US" b="1" dirty="0">
                <a:latin typeface="맑은 고딕"/>
                <a:ea typeface="맑은 고딕"/>
              </a:rPr>
              <a:t>민본적 통치 규범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『</a:t>
            </a:r>
            <a:r>
              <a:rPr lang="ko-KR" altLang="en-US" b="1" dirty="0" err="1">
                <a:latin typeface="맑은 고딕"/>
                <a:ea typeface="맑은 고딕"/>
              </a:rPr>
              <a:t>경제문감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  <a:r>
              <a:rPr lang="ko-KR" altLang="en-US" b="1" dirty="0"/>
              <a:t> 조선전기 정치 조직 초안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『</a:t>
            </a:r>
            <a:r>
              <a:rPr lang="ko-KR" altLang="en-US" b="1" dirty="0" err="1"/>
              <a:t>불씨잡변</a:t>
            </a:r>
            <a:r>
              <a:rPr lang="en-US" altLang="ko-KR" b="1" dirty="0"/>
              <a:t>』 </a:t>
            </a:r>
            <a:r>
              <a:rPr lang="ko-KR" altLang="en-US" b="1" dirty="0"/>
              <a:t>신유학적 관점에서의 불교 비판</a:t>
            </a:r>
            <a:r>
              <a:rPr lang="en-US" altLang="ko-KR" b="1" dirty="0"/>
              <a:t>, </a:t>
            </a:r>
            <a:r>
              <a:rPr lang="ko-KR" altLang="en-US" b="1" dirty="0"/>
              <a:t>윤회설</a:t>
            </a:r>
            <a:r>
              <a:rPr lang="en-US" altLang="ko-KR" b="1" dirty="0"/>
              <a:t>, </a:t>
            </a:r>
            <a:r>
              <a:rPr lang="ko-KR" altLang="en-US" b="1" dirty="0"/>
              <a:t>인과설</a:t>
            </a:r>
            <a:r>
              <a:rPr lang="en-US" altLang="ko-KR" b="1" dirty="0"/>
              <a:t>, </a:t>
            </a:r>
            <a:r>
              <a:rPr lang="ko-KR" altLang="en-US" b="1" dirty="0" err="1"/>
              <a:t>지옥설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『고려국사</a:t>
            </a:r>
            <a:r>
              <a:rPr lang="en-US" altLang="ko-KR" b="1" dirty="0"/>
              <a:t>』  </a:t>
            </a:r>
            <a:r>
              <a:rPr lang="ko-KR" altLang="en-US" b="1" dirty="0"/>
              <a:t>고려사의  기본</a:t>
            </a:r>
            <a:r>
              <a:rPr lang="en-US" altLang="ko-KR" b="1" dirty="0"/>
              <a:t>, </a:t>
            </a:r>
            <a:r>
              <a:rPr lang="ko-KR" altLang="en-US" b="1" dirty="0"/>
              <a:t>민본적 관점에서 역성혁명의 정당화</a:t>
            </a:r>
            <a:r>
              <a:rPr lang="en-US" altLang="ko-KR" b="1" dirty="0"/>
              <a:t> </a:t>
            </a:r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『진법</a:t>
            </a:r>
            <a:r>
              <a:rPr lang="en-US" altLang="ko-KR" b="1" dirty="0"/>
              <a:t>』 </a:t>
            </a:r>
            <a:r>
              <a:rPr lang="ko-KR" altLang="en-US" b="1" dirty="0"/>
              <a:t>병법서</a:t>
            </a:r>
            <a:r>
              <a:rPr lang="en-US" altLang="ko-KR" b="1" dirty="0"/>
              <a:t>, </a:t>
            </a:r>
            <a:r>
              <a:rPr lang="ko-KR" altLang="en-US" b="1" dirty="0"/>
              <a:t>요동정벌을 위한 군사훈련서</a:t>
            </a:r>
            <a:endParaRPr lang="en-US" altLang="ko-KR" b="1" dirty="0"/>
          </a:p>
          <a:p>
            <a:pPr marL="1468800" lvl="2" indent="-457200">
              <a:lnSpc>
                <a:spcPct val="170000"/>
              </a:lnSpc>
              <a:buFont typeface="+mj-lt"/>
              <a:buAutoNum type="arabicParenR"/>
            </a:pPr>
            <a:r>
              <a:rPr lang="en-US" altLang="ko-KR" b="1" dirty="0">
                <a:latin typeface="맑은 고딕"/>
                <a:ea typeface="맑은 고딕"/>
              </a:rPr>
              <a:t>1</a:t>
            </a:r>
            <a:r>
              <a:rPr lang="ko-KR" altLang="en-US" b="1" dirty="0" err="1">
                <a:latin typeface="맑은 고딕"/>
                <a:ea typeface="맑은 고딕"/>
              </a:rPr>
              <a:t>ㆍ</a:t>
            </a:r>
            <a:r>
              <a:rPr lang="en-US" altLang="ko-KR" b="1" dirty="0"/>
              <a:t>2</a:t>
            </a:r>
            <a:r>
              <a:rPr lang="ko-KR" altLang="en-US" b="1" dirty="0"/>
              <a:t>차 왕자의 난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ko-KR" b="1" dirty="0"/>
              <a:t>1</a:t>
            </a:r>
            <a:r>
              <a:rPr lang="ko-KR" altLang="en-US" b="1" dirty="0"/>
              <a:t>차 왕자의 난</a:t>
            </a:r>
            <a:r>
              <a:rPr lang="en-US" altLang="ko-KR" b="1" dirty="0"/>
              <a:t>= </a:t>
            </a:r>
            <a:r>
              <a:rPr lang="ko-KR" altLang="en-US" b="1" dirty="0" err="1"/>
              <a:t>정도전의</a:t>
            </a:r>
            <a:r>
              <a:rPr lang="ko-KR" altLang="en-US" b="1" dirty="0"/>
              <a:t> 몰락</a:t>
            </a:r>
            <a:r>
              <a:rPr lang="en-US" altLang="ko-KR" b="1" dirty="0"/>
              <a:t>, </a:t>
            </a:r>
            <a:r>
              <a:rPr lang="ko-KR" altLang="en-US" b="1" dirty="0"/>
              <a:t>왕권주의의 승리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정종</a:t>
            </a:r>
            <a:r>
              <a:rPr lang="en-US" altLang="ko-KR" b="1" dirty="0"/>
              <a:t>: </a:t>
            </a:r>
            <a:r>
              <a:rPr lang="ko-KR" altLang="en-US" b="1" dirty="0"/>
              <a:t>개경환도</a:t>
            </a:r>
            <a:r>
              <a:rPr lang="en-US" altLang="ko-KR" b="1" dirty="0"/>
              <a:t>(1399), </a:t>
            </a:r>
            <a:r>
              <a:rPr lang="ko-KR" altLang="en-US" b="1" dirty="0"/>
              <a:t>중추원</a:t>
            </a:r>
            <a:r>
              <a:rPr lang="en-US" altLang="ko-KR" b="1" dirty="0"/>
              <a:t>-&gt; </a:t>
            </a:r>
            <a:r>
              <a:rPr lang="ko-KR" altLang="en-US" b="1" dirty="0" err="1"/>
              <a:t>삼군부</a:t>
            </a:r>
            <a:r>
              <a:rPr lang="en-US" altLang="ko-KR" b="1" dirty="0"/>
              <a:t>, </a:t>
            </a:r>
            <a:r>
              <a:rPr lang="ko-KR" altLang="en-US" b="1" dirty="0"/>
              <a:t>승정원</a:t>
            </a:r>
            <a:r>
              <a:rPr lang="en-US" altLang="ko-KR" b="1" dirty="0"/>
              <a:t>, </a:t>
            </a:r>
            <a:r>
              <a:rPr lang="ko-KR" altLang="en-US" b="1" dirty="0" err="1"/>
              <a:t>도평의사사</a:t>
            </a:r>
            <a:r>
              <a:rPr lang="ko-KR" altLang="en-US" b="1" dirty="0"/>
              <a:t> 폐지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태종 이방원의 등장</a:t>
            </a:r>
            <a:endParaRPr lang="en-US" altLang="ko-KR" b="1" dirty="0">
              <a:latin typeface="맑은 고딕"/>
              <a:ea typeface="맑은 고딕"/>
              <a:sym typeface="Wingdings" pitchFamily="2" charset="2"/>
            </a:endParaRP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6120680"/>
          </a:xfrm>
        </p:spPr>
        <p:txBody>
          <a:bodyPr>
            <a:normAutofit fontScale="85000" lnSpcReduction="10000"/>
          </a:bodyPr>
          <a:lstStyle/>
          <a:p>
            <a:pPr marL="1468800" lvl="2" indent="-457200">
              <a:lnSpc>
                <a:spcPct val="170000"/>
              </a:lnSpc>
              <a:buFont typeface="+mj-lt"/>
              <a:buAutoNum type="arabicParenR" startAt="3"/>
            </a:pPr>
            <a:r>
              <a:rPr lang="ko-KR" altLang="en-US" b="1" dirty="0"/>
              <a:t>태종의 정책</a:t>
            </a:r>
            <a:r>
              <a:rPr lang="en-US" altLang="ko-KR" b="1" dirty="0"/>
              <a:t>(1400~1418)</a:t>
            </a:r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정치</a:t>
            </a:r>
            <a:endParaRPr lang="en-US" altLang="ko-KR" b="1" dirty="0"/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도당 폐지</a:t>
            </a:r>
            <a:r>
              <a:rPr lang="en-US" altLang="ko-KR" b="1" dirty="0">
                <a:sym typeface="Wingdings" pitchFamily="2" charset="2"/>
              </a:rPr>
              <a:t> </a:t>
            </a:r>
            <a:r>
              <a:rPr lang="ko-KR" altLang="en-US" b="1" dirty="0">
                <a:sym typeface="Wingdings" pitchFamily="2" charset="2"/>
              </a:rPr>
              <a:t>의정부 </a:t>
            </a:r>
            <a:r>
              <a:rPr lang="ko-KR" altLang="en-US" b="1" dirty="0" err="1">
                <a:sym typeface="Wingdings" pitchFamily="2" charset="2"/>
              </a:rPr>
              <a:t>육조체제</a:t>
            </a:r>
            <a:r>
              <a:rPr lang="en-US" altLang="ko-KR" b="1" dirty="0">
                <a:sym typeface="Wingdings" pitchFamily="2" charset="2"/>
              </a:rPr>
              <a:t>-&gt;</a:t>
            </a:r>
            <a:r>
              <a:rPr lang="ko-KR" altLang="en-US" b="1" dirty="0" err="1">
                <a:sym typeface="Wingdings" pitchFamily="2" charset="2"/>
              </a:rPr>
              <a:t>육조직계</a:t>
            </a:r>
            <a:r>
              <a:rPr lang="ko-KR" altLang="en-US" b="1" dirty="0">
                <a:sym typeface="Wingdings" pitchFamily="2" charset="2"/>
              </a:rPr>
              <a:t> 체제의 실시</a:t>
            </a:r>
            <a:endParaRPr lang="en-US" altLang="ko-KR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중추원의 개편</a:t>
            </a:r>
            <a:endParaRPr lang="en-US" altLang="ko-KR" b="1" dirty="0"/>
          </a:p>
          <a:p>
            <a:pPr marL="2840400" lvl="5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삼군부</a:t>
            </a:r>
            <a:r>
              <a:rPr lang="en-US" altLang="ko-KR" b="1" dirty="0"/>
              <a:t>(</a:t>
            </a:r>
            <a:r>
              <a:rPr lang="ko-KR" altLang="en-US" b="1" dirty="0"/>
              <a:t>기무</a:t>
            </a:r>
            <a:r>
              <a:rPr lang="en-US" altLang="ko-KR" b="1" dirty="0"/>
              <a:t>)</a:t>
            </a:r>
          </a:p>
          <a:p>
            <a:pPr marL="2840400" lvl="5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승정원</a:t>
            </a:r>
            <a:r>
              <a:rPr lang="en-US" altLang="ko-KR" b="1" dirty="0"/>
              <a:t>(</a:t>
            </a:r>
            <a:r>
              <a:rPr lang="ko-KR" altLang="en-US" b="1" dirty="0"/>
              <a:t>왕명의 출납</a:t>
            </a:r>
            <a:r>
              <a:rPr lang="en-US" altLang="ko-KR" b="1" dirty="0"/>
              <a:t>)</a:t>
            </a: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/>
              <a:t>문하부</a:t>
            </a:r>
            <a:r>
              <a:rPr lang="ko-KR" altLang="en-US" b="1" dirty="0"/>
              <a:t> </a:t>
            </a:r>
            <a:r>
              <a:rPr lang="ko-KR" altLang="en-US" b="1" dirty="0" err="1"/>
              <a:t>낭사</a:t>
            </a:r>
            <a:r>
              <a:rPr lang="en-US" altLang="ko-KR" b="1" dirty="0"/>
              <a:t>-&gt; </a:t>
            </a:r>
            <a:r>
              <a:rPr lang="ko-KR" altLang="en-US" b="1" dirty="0"/>
              <a:t>사간원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군사개혁 </a:t>
            </a:r>
            <a:r>
              <a:rPr lang="en-US" altLang="ko-KR" b="1" dirty="0"/>
              <a:t>: </a:t>
            </a:r>
            <a:r>
              <a:rPr lang="ko-KR" altLang="en-US" b="1" dirty="0"/>
              <a:t>사병 혁파</a:t>
            </a:r>
            <a:endParaRPr lang="en-US" altLang="ko-KR" b="1" dirty="0"/>
          </a:p>
          <a:p>
            <a:pPr marL="19260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sym typeface="Wingdings" pitchFamily="2" charset="2"/>
              </a:rPr>
              <a:t>경제 기반 강화</a:t>
            </a:r>
            <a:endParaRPr lang="en-US" altLang="ko-KR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>
                <a:sym typeface="Wingdings" pitchFamily="2" charset="2"/>
              </a:rPr>
              <a:t>양전</a:t>
            </a:r>
            <a:r>
              <a:rPr lang="ko-KR" altLang="en-US" b="1" dirty="0">
                <a:sym typeface="Wingdings" pitchFamily="2" charset="2"/>
              </a:rPr>
              <a:t> 사업</a:t>
            </a:r>
            <a:endParaRPr lang="en-US" altLang="ko-KR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>
                <a:sym typeface="Wingdings" pitchFamily="2" charset="2"/>
              </a:rPr>
              <a:t>호패법</a:t>
            </a:r>
            <a:endParaRPr lang="en-US" altLang="ko-KR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sym typeface="Wingdings" pitchFamily="2" charset="2"/>
              </a:rPr>
              <a:t>사원의 토지 몰수</a:t>
            </a:r>
            <a:endParaRPr lang="en-US" altLang="ko-KR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>
                <a:sym typeface="Wingdings" pitchFamily="2" charset="2"/>
              </a:rPr>
              <a:t>노비변정도감</a:t>
            </a:r>
            <a:r>
              <a:rPr lang="en-US" altLang="ko-KR" b="1" dirty="0">
                <a:sym typeface="Wingdings" pitchFamily="2" charset="2"/>
              </a:rPr>
              <a:t>:  </a:t>
            </a:r>
            <a:r>
              <a:rPr lang="ko-KR" altLang="en-US" b="1" dirty="0">
                <a:sym typeface="Wingdings" pitchFamily="2" charset="2"/>
              </a:rPr>
              <a:t>억울한 노비 해방</a:t>
            </a:r>
            <a:endParaRPr lang="en-US" altLang="ko-KR" b="1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4061048"/>
          </a:xfrm>
        </p:spPr>
        <p:txBody>
          <a:bodyPr>
            <a:normAutofit/>
          </a:bodyPr>
          <a:lstStyle/>
          <a:p>
            <a:pPr marL="1926000" lvl="3" indent="-457200">
              <a:lnSpc>
                <a:spcPct val="170000"/>
              </a:lnSpc>
              <a:buFont typeface="+mj-lt"/>
              <a:buAutoNum type="arabicParenR" startAt="4"/>
            </a:pPr>
            <a:r>
              <a:rPr lang="ko-KR" altLang="en-US" sz="1800" b="1" dirty="0">
                <a:sym typeface="Wingdings" pitchFamily="2" charset="2"/>
              </a:rPr>
              <a:t>법전정비</a:t>
            </a:r>
            <a:r>
              <a:rPr lang="en-US" altLang="ko-KR" sz="1800" b="1" dirty="0">
                <a:sym typeface="Wingdings" pitchFamily="2" charset="2"/>
              </a:rPr>
              <a:t>: </a:t>
            </a: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ko-KR" sz="1600" b="1" dirty="0">
                <a:sym typeface="Wingdings" pitchFamily="2" charset="2"/>
              </a:rPr>
              <a:t>『</a:t>
            </a:r>
            <a:r>
              <a:rPr lang="ko-KR" altLang="en-US" sz="1600" b="1" dirty="0">
                <a:sym typeface="Wingdings" pitchFamily="2" charset="2"/>
              </a:rPr>
              <a:t>경제육전</a:t>
            </a:r>
            <a:r>
              <a:rPr lang="en-US" altLang="ko-KR" sz="1600" b="1" dirty="0">
                <a:sym typeface="Wingdings" pitchFamily="2" charset="2"/>
              </a:rPr>
              <a:t>』</a:t>
            </a:r>
            <a:r>
              <a:rPr lang="ko-KR" altLang="en-US" sz="1600" b="1" dirty="0">
                <a:sym typeface="Wingdings" pitchFamily="2" charset="2"/>
              </a:rPr>
              <a:t>의 개정</a:t>
            </a:r>
            <a:r>
              <a:rPr lang="en-US" altLang="ko-KR" sz="1600" b="1" dirty="0">
                <a:sym typeface="Wingdings" pitchFamily="2" charset="2"/>
              </a:rPr>
              <a:t>: </a:t>
            </a:r>
            <a:r>
              <a:rPr lang="ko-KR" altLang="en-US" sz="1600" b="1" dirty="0">
                <a:sym typeface="Wingdings" pitchFamily="2" charset="2"/>
              </a:rPr>
              <a:t>바뀐 제도 반영</a:t>
            </a:r>
            <a:endParaRPr lang="en-US" altLang="ko-KR" sz="1600" b="1" dirty="0">
              <a:sym typeface="Wingdings" pitchFamily="2" charset="2"/>
            </a:endParaRPr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r>
              <a:rPr lang="en-US" altLang="ko-KR" sz="1600" b="1" dirty="0">
                <a:sym typeface="Wingdings" pitchFamily="2" charset="2"/>
              </a:rPr>
              <a:t>『</a:t>
            </a:r>
            <a:r>
              <a:rPr lang="ko-KR" altLang="en-US" sz="1600" b="1" dirty="0" err="1">
                <a:sym typeface="Wingdings" pitchFamily="2" charset="2"/>
              </a:rPr>
              <a:t>원육전</a:t>
            </a:r>
            <a:r>
              <a:rPr lang="en-US" altLang="ko-KR" sz="1600" b="1" dirty="0">
                <a:sym typeface="Wingdings" pitchFamily="2" charset="2"/>
              </a:rPr>
              <a:t>』, 『</a:t>
            </a:r>
            <a:r>
              <a:rPr lang="ko-KR" altLang="en-US" sz="1600" b="1" dirty="0" err="1">
                <a:sym typeface="Wingdings" pitchFamily="2" charset="2"/>
              </a:rPr>
              <a:t>속육전</a:t>
            </a:r>
            <a:r>
              <a:rPr lang="en-US" altLang="ko-KR" sz="1600" b="1" dirty="0">
                <a:sym typeface="Wingdings" pitchFamily="2" charset="2"/>
              </a:rPr>
              <a:t>』</a:t>
            </a:r>
          </a:p>
          <a:p>
            <a:pPr marL="1926000" lvl="3" indent="-457200">
              <a:lnSpc>
                <a:spcPct val="170000"/>
              </a:lnSpc>
              <a:buFont typeface="+mj-lt"/>
              <a:buAutoNum type="arabicParenR" startAt="5"/>
            </a:pPr>
            <a:r>
              <a:rPr lang="ko-KR" altLang="en-US" sz="1800" b="1" dirty="0"/>
              <a:t>기타</a:t>
            </a:r>
            <a:endParaRPr lang="en-US" altLang="ko-KR" sz="1800" b="1" dirty="0"/>
          </a:p>
          <a:p>
            <a:pPr marL="2383200" lvl="4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 dirty="0"/>
              <a:t>신문고의 설치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서얼차별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재가금지법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주자소설치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계미자 주조</a:t>
            </a:r>
            <a:r>
              <a:rPr lang="en-US" altLang="ko-KR" sz="1600" b="1" dirty="0"/>
              <a:t>) </a:t>
            </a:r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sz="1600" b="1" dirty="0" err="1"/>
              <a:t>사섬서설치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저화 </a:t>
            </a:r>
            <a:r>
              <a:rPr lang="ko-KR" altLang="en-US" sz="1600" b="1" dirty="0" err="1"/>
              <a:t>재발행</a:t>
            </a:r>
            <a:r>
              <a:rPr lang="en-US" altLang="ko-KR" sz="1600" b="1" dirty="0"/>
              <a:t>)</a:t>
            </a:r>
          </a:p>
          <a:p>
            <a:pPr marL="23832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sz="1600" b="1" dirty="0"/>
              <a:t>한양 재천도</a:t>
            </a:r>
            <a:endParaRPr lang="en-US" altLang="ko-KR" sz="1600" b="1" dirty="0"/>
          </a:p>
          <a:p>
            <a:pPr marL="2383200" lvl="4" indent="-457200">
              <a:lnSpc>
                <a:spcPct val="170000"/>
              </a:lnSpc>
              <a:buFont typeface="+mj-lt"/>
              <a:buAutoNum type="arabicParenR"/>
            </a:pPr>
            <a:endParaRPr lang="ko-KR" altLang="en-US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102870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세종의 업적</a:t>
            </a:r>
            <a:r>
              <a:rPr lang="en-US" altLang="ko-KR" b="1" dirty="0"/>
              <a:t>(1418-1450)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이상적 유교국가 정치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집현전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의정부 </a:t>
            </a:r>
            <a:r>
              <a:rPr lang="ko-KR" altLang="en-US" b="1" dirty="0" err="1"/>
              <a:t>서사제</a:t>
            </a:r>
            <a:r>
              <a:rPr lang="en-US" altLang="ko-KR" b="1" dirty="0"/>
              <a:t>-&gt; </a:t>
            </a:r>
            <a:r>
              <a:rPr lang="ko-KR" altLang="en-US" b="1" dirty="0"/>
              <a:t>의정부 기능 강화</a:t>
            </a:r>
            <a:r>
              <a:rPr lang="en-US" altLang="ko-KR" b="1" dirty="0"/>
              <a:t>(</a:t>
            </a:r>
            <a:r>
              <a:rPr lang="ko-KR" altLang="en-US" b="1" dirty="0"/>
              <a:t>재상중심</a:t>
            </a:r>
            <a:r>
              <a:rPr lang="en-US" altLang="ko-KR" b="1" dirty="0"/>
              <a:t>)</a:t>
            </a:r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유교적 의례의 거행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</a:p>
          <a:p>
            <a:pPr marL="2286000" lvl="4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왕가 국가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오례</a:t>
            </a:r>
            <a:r>
              <a:rPr lang="en-US" altLang="ko-KR" b="1" dirty="0">
                <a:latin typeface="맑은 고딕"/>
                <a:ea typeface="맑은 고딕"/>
              </a:rPr>
              <a:t> </a:t>
            </a:r>
          </a:p>
          <a:p>
            <a:pPr marL="2286000" lvl="4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사대부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사례</a:t>
            </a:r>
            <a:r>
              <a:rPr lang="en-US" altLang="ko-KR" b="1" dirty="0">
                <a:latin typeface="맑은 고딕"/>
                <a:ea typeface="맑은 고딕"/>
              </a:rPr>
              <a:t>   『</a:t>
            </a:r>
            <a:r>
              <a:rPr lang="ko-KR" altLang="en-US" b="1" dirty="0">
                <a:latin typeface="맑은 고딕"/>
                <a:ea typeface="맑은 고딕"/>
              </a:rPr>
              <a:t>주자가례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억불정책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전국 </a:t>
            </a:r>
            <a:r>
              <a:rPr lang="en-US" altLang="ko-KR" b="1" dirty="0">
                <a:latin typeface="맑은 고딕"/>
                <a:ea typeface="맑은 고딕"/>
              </a:rPr>
              <a:t>36</a:t>
            </a:r>
            <a:r>
              <a:rPr lang="ko-KR" altLang="en-US" b="1" dirty="0">
                <a:latin typeface="맑은 고딕"/>
                <a:ea typeface="맑은 고딕"/>
              </a:rPr>
              <a:t>개 사찰만 남김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/>
              <a:t>사법 개혁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금부삼복법</a:t>
            </a:r>
            <a:r>
              <a:rPr lang="en-US" altLang="ko-KR" b="1" dirty="0"/>
              <a:t>(</a:t>
            </a:r>
            <a:r>
              <a:rPr lang="ko-KR" altLang="en-US" b="1" dirty="0" err="1"/>
              <a:t>禁府三覆法</a:t>
            </a:r>
            <a:r>
              <a:rPr lang="ko-KR" altLang="en-US" b="1" dirty="0"/>
              <a:t>)</a:t>
            </a:r>
            <a:r>
              <a:rPr lang="en-US" altLang="ko-KR" b="1" dirty="0"/>
              <a:t>: </a:t>
            </a:r>
            <a:r>
              <a:rPr lang="ko-KR" altLang="en-US" b="1" dirty="0"/>
              <a:t>의금부 사죄삼복 기능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노비사형(私刑) 금지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부민고소 금지</a:t>
            </a:r>
            <a:r>
              <a:rPr lang="en-US" altLang="ko-KR" b="1" dirty="0"/>
              <a:t>: </a:t>
            </a:r>
            <a:r>
              <a:rPr lang="ko-KR" altLang="en-US" b="1" dirty="0"/>
              <a:t>지방 </a:t>
            </a:r>
            <a:r>
              <a:rPr lang="ko-KR" altLang="en-US" b="1" dirty="0" err="1"/>
              <a:t>향직자</a:t>
            </a:r>
            <a:r>
              <a:rPr lang="ko-KR" altLang="en-US" b="1" dirty="0"/>
              <a:t> 지방의 관찰사</a:t>
            </a:r>
            <a:r>
              <a:rPr lang="en-US" altLang="ko-KR" b="1" dirty="0"/>
              <a:t>, </a:t>
            </a:r>
            <a:r>
              <a:rPr lang="ko-KR" altLang="en-US" b="1" dirty="0"/>
              <a:t>수령에 대한 고소 금지</a:t>
            </a:r>
            <a:r>
              <a:rPr lang="en-US" altLang="ko-KR" b="1" dirty="0"/>
              <a:t>)</a:t>
            </a:r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원악</a:t>
            </a:r>
            <a:r>
              <a:rPr lang="ko-KR" altLang="en-US" b="1" dirty="0"/>
              <a:t> 향리 처벌법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/>
              <a:t>『</a:t>
            </a:r>
            <a:r>
              <a:rPr lang="ko-KR" altLang="en-US" b="1" dirty="0"/>
              <a:t>정전</a:t>
            </a:r>
            <a:r>
              <a:rPr lang="en-US" altLang="ko-KR" b="1" dirty="0"/>
              <a:t>』</a:t>
            </a:r>
            <a:r>
              <a:rPr lang="ko-KR" altLang="en-US" b="1" dirty="0"/>
              <a:t>의 편찬</a:t>
            </a: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endParaRPr lang="en-US" altLang="ko-KR" b="1" dirty="0"/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0000" lnSpcReduction="20000"/>
          </a:bodyPr>
          <a:lstStyle/>
          <a:p>
            <a:pPr marL="1371600" lvl="2" indent="-457200">
              <a:lnSpc>
                <a:spcPct val="170000"/>
              </a:lnSpc>
              <a:buFont typeface="+mj-lt"/>
              <a:buAutoNum type="arabicParenR" startAt="3"/>
            </a:pPr>
            <a:r>
              <a:rPr lang="ko-KR" altLang="en-US" b="1" dirty="0"/>
              <a:t>공법</a:t>
            </a:r>
            <a:r>
              <a:rPr lang="en-US" altLang="ko-KR" b="1" dirty="0"/>
              <a:t>(</a:t>
            </a:r>
            <a:r>
              <a:rPr lang="ko-KR" altLang="en-US" b="1" dirty="0"/>
              <a:t>貢法) </a:t>
            </a:r>
            <a:r>
              <a:rPr lang="en-US" altLang="ko-KR" b="1" dirty="0"/>
              <a:t>: </a:t>
            </a:r>
            <a:r>
              <a:rPr lang="ko-KR" altLang="en-US" b="1" dirty="0"/>
              <a:t>연분 </a:t>
            </a:r>
            <a:r>
              <a:rPr lang="en-US" altLang="ko-KR" b="1" dirty="0"/>
              <a:t>9</a:t>
            </a:r>
            <a:r>
              <a:rPr lang="ko-KR" altLang="en-US" b="1" dirty="0" err="1"/>
              <a:t>등법</a:t>
            </a:r>
            <a:r>
              <a:rPr lang="en-US" altLang="ko-KR" b="1" dirty="0"/>
              <a:t>, </a:t>
            </a:r>
            <a:r>
              <a:rPr lang="ko-KR" altLang="en-US" b="1" dirty="0"/>
              <a:t>전분 </a:t>
            </a:r>
            <a:r>
              <a:rPr lang="en-US" altLang="ko-KR" b="1" dirty="0"/>
              <a:t>6</a:t>
            </a:r>
            <a:r>
              <a:rPr lang="ko-KR" altLang="en-US" b="1" dirty="0" err="1"/>
              <a:t>등법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조선통보 발행</a:t>
            </a:r>
            <a:endParaRPr lang="en-US" altLang="ko-KR" b="1" dirty="0"/>
          </a:p>
          <a:p>
            <a:pPr marL="1371600" lvl="2" indent="-457200">
              <a:lnSpc>
                <a:spcPct val="170000"/>
              </a:lnSpc>
              <a:buFont typeface="+mj-lt"/>
              <a:buAutoNum type="arabicParenR" startAt="3"/>
            </a:pPr>
            <a:r>
              <a:rPr lang="ko-KR" altLang="en-US" b="1" dirty="0"/>
              <a:t>대외 정책</a:t>
            </a:r>
            <a:r>
              <a:rPr lang="en-US" altLang="ko-KR" b="1" dirty="0"/>
              <a:t>: </a:t>
            </a:r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영토의 확장</a:t>
            </a:r>
            <a:r>
              <a:rPr lang="en-US" altLang="ko-KR" b="1" dirty="0"/>
              <a:t>: 4</a:t>
            </a:r>
            <a:r>
              <a:rPr lang="ko-KR" altLang="en-US" b="1" dirty="0"/>
              <a:t>군 </a:t>
            </a:r>
            <a:r>
              <a:rPr lang="en-US" altLang="ko-KR" b="1" dirty="0"/>
              <a:t>6</a:t>
            </a:r>
            <a:r>
              <a:rPr lang="ko-KR" altLang="en-US" b="1" dirty="0"/>
              <a:t>진 설치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대일 관계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대마도 정벌</a:t>
            </a:r>
            <a:r>
              <a:rPr lang="en-US" altLang="ko-KR" b="1" dirty="0"/>
              <a:t>( </a:t>
            </a:r>
            <a:r>
              <a:rPr lang="ko-KR" altLang="en-US" b="1" dirty="0"/>
              <a:t>이종무</a:t>
            </a:r>
            <a:r>
              <a:rPr lang="en-US" altLang="ko-KR" b="1" dirty="0"/>
              <a:t>, 1419)</a:t>
            </a: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ko-KR" b="1" dirty="0"/>
              <a:t>3</a:t>
            </a:r>
            <a:r>
              <a:rPr lang="ko-KR" altLang="en-US" b="1" dirty="0"/>
              <a:t>포의 개항</a:t>
            </a:r>
            <a:r>
              <a:rPr lang="en-US" altLang="ko-KR" b="1" dirty="0"/>
              <a:t>(1426): </a:t>
            </a:r>
            <a:r>
              <a:rPr lang="ko-KR" altLang="en-US" b="1" dirty="0" err="1"/>
              <a:t>내이포</a:t>
            </a:r>
            <a:r>
              <a:rPr lang="en-US" altLang="ko-KR" b="1" dirty="0"/>
              <a:t> </a:t>
            </a:r>
            <a:r>
              <a:rPr lang="ko-KR" altLang="en-US" b="1" dirty="0"/>
              <a:t>부산포</a:t>
            </a:r>
            <a:r>
              <a:rPr lang="en-US" altLang="ko-KR" b="1" dirty="0"/>
              <a:t>, </a:t>
            </a:r>
            <a:r>
              <a:rPr lang="ko-KR" altLang="en-US" b="1" dirty="0" err="1"/>
              <a:t>염포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계해 약조</a:t>
            </a:r>
            <a:r>
              <a:rPr lang="en-US" altLang="ko-KR" b="1" dirty="0"/>
              <a:t> (1443): </a:t>
            </a:r>
            <a:r>
              <a:rPr lang="ko-KR" altLang="en-US" b="1" dirty="0" err="1"/>
              <a:t>세견선</a:t>
            </a:r>
            <a:r>
              <a:rPr lang="ko-KR" altLang="en-US" b="1" dirty="0"/>
              <a:t> </a:t>
            </a:r>
            <a:r>
              <a:rPr lang="en-US" altLang="ko-KR" b="1" dirty="0"/>
              <a:t>50</a:t>
            </a:r>
            <a:r>
              <a:rPr lang="ko-KR" altLang="en-US" b="1" dirty="0"/>
              <a:t>척</a:t>
            </a:r>
            <a:r>
              <a:rPr lang="en-US" altLang="ko-KR" b="1" dirty="0"/>
              <a:t>, </a:t>
            </a:r>
            <a:r>
              <a:rPr lang="ko-KR" altLang="en-US" b="1" dirty="0" err="1"/>
              <a:t>세사미두</a:t>
            </a:r>
            <a:r>
              <a:rPr lang="ko-KR" altLang="en-US" b="1" dirty="0"/>
              <a:t> </a:t>
            </a:r>
            <a:r>
              <a:rPr lang="en-US" altLang="ko-KR" b="1" dirty="0"/>
              <a:t>200</a:t>
            </a:r>
            <a:r>
              <a:rPr lang="ko-KR" altLang="en-US" b="1" dirty="0"/>
              <a:t>석</a:t>
            </a:r>
            <a:endParaRPr lang="en-US" altLang="ko-KR" b="1" dirty="0"/>
          </a:p>
          <a:p>
            <a:pPr marL="1371600" lvl="2" indent="-457200">
              <a:lnSpc>
                <a:spcPct val="170000"/>
              </a:lnSpc>
              <a:buFont typeface="+mj-lt"/>
              <a:buAutoNum type="arabicParenR" startAt="5"/>
            </a:pPr>
            <a:r>
              <a:rPr lang="ko-KR" altLang="en-US" b="1" dirty="0"/>
              <a:t>문화 정책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훈민정음의 창제</a:t>
            </a:r>
            <a:r>
              <a:rPr lang="en-US" altLang="ko-KR" b="1" dirty="0"/>
              <a:t>(1446) </a:t>
            </a:r>
            <a:r>
              <a:rPr lang="ko-KR" altLang="en-US" b="1" dirty="0"/>
              <a:t>반포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앙부일구</a:t>
            </a:r>
            <a:r>
              <a:rPr lang="en-US" altLang="ko-KR" b="1" dirty="0"/>
              <a:t>(1434)</a:t>
            </a:r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측우기</a:t>
            </a:r>
            <a:r>
              <a:rPr lang="en-US" altLang="ko-KR" b="1" dirty="0"/>
              <a:t>(1441)</a:t>
            </a:r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/>
              <a:t>칠정산</a:t>
            </a:r>
            <a:r>
              <a:rPr lang="ko-KR" altLang="en-US" b="1" dirty="0"/>
              <a:t> </a:t>
            </a:r>
            <a:r>
              <a:rPr lang="en-US" altLang="ko-KR" b="1" dirty="0"/>
              <a:t>(1442):</a:t>
            </a:r>
            <a:r>
              <a:rPr lang="ko-KR" altLang="en-US" b="1" dirty="0"/>
              <a:t> 한양 중심의 역법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/>
              <a:t>신기전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갑인자</a:t>
            </a:r>
            <a:r>
              <a:rPr lang="en-US" altLang="ko-KR" b="1" dirty="0"/>
              <a:t>(</a:t>
            </a:r>
            <a:r>
              <a:rPr lang="ko-KR" altLang="en-US" b="1" dirty="0"/>
              <a:t>활자인쇄</a:t>
            </a:r>
            <a:r>
              <a:rPr lang="en-US" altLang="ko-KR" b="1" dirty="0"/>
              <a:t>) :</a:t>
            </a:r>
            <a:r>
              <a:rPr lang="ko-KR" altLang="en-US" b="1" dirty="0" err="1"/>
              <a:t>칠정산의</a:t>
            </a:r>
            <a:r>
              <a:rPr lang="ko-KR" altLang="en-US" b="1" dirty="0"/>
              <a:t> 인쇄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None/>
            </a:pPr>
            <a:endParaRPr lang="en-US" altLang="ko-KR" dirty="0"/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고려 말 사회의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571500" indent="-36000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 </a:t>
            </a:r>
            <a:r>
              <a:rPr lang="ko-KR" altLang="en-US" b="1" dirty="0"/>
              <a:t>고려 말의 사회세력들</a:t>
            </a:r>
            <a:endParaRPr lang="en-US" altLang="ko-KR" b="1" dirty="0"/>
          </a:p>
          <a:p>
            <a:pPr marL="971550" lvl="1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권문세족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 </a:t>
            </a:r>
            <a:r>
              <a:rPr lang="ko-KR" altLang="en-US" b="1" dirty="0" err="1"/>
              <a:t>친원파</a:t>
            </a:r>
            <a:r>
              <a:rPr lang="en-US" altLang="ko-KR" b="1" dirty="0"/>
              <a:t>: </a:t>
            </a:r>
            <a:r>
              <a:rPr lang="ko-KR" altLang="en-US" b="1" dirty="0"/>
              <a:t>몽골과의 관계 속에서 성장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AutoNum type="arabicParenR" startAt="2"/>
            </a:pPr>
            <a:r>
              <a:rPr lang="ko-KR" altLang="en-US" b="1" dirty="0" err="1"/>
              <a:t>충선왕의</a:t>
            </a:r>
            <a:r>
              <a:rPr lang="ko-KR" altLang="en-US" b="1" dirty="0"/>
              <a:t> 복위교지 </a:t>
            </a:r>
            <a:r>
              <a:rPr lang="en-US" altLang="ko-KR" b="1" dirty="0"/>
              <a:t>“</a:t>
            </a:r>
            <a:r>
              <a:rPr lang="ko-KR" altLang="en-US" b="1" dirty="0" err="1"/>
              <a:t>여러대의</a:t>
            </a:r>
            <a:r>
              <a:rPr lang="ko-KR" altLang="en-US" b="1" dirty="0"/>
              <a:t> 공신</a:t>
            </a:r>
            <a:r>
              <a:rPr lang="en-US" altLang="ko-KR" b="1" dirty="0"/>
              <a:t>, </a:t>
            </a:r>
            <a:r>
              <a:rPr lang="ko-KR" altLang="en-US" b="1" dirty="0"/>
              <a:t>재상의 친족</a:t>
            </a:r>
            <a:r>
              <a:rPr lang="en-US" altLang="ko-KR" b="1" dirty="0"/>
              <a:t>”</a:t>
            </a:r>
          </a:p>
          <a:p>
            <a:pPr marL="1468800" lvl="2" indent="-457200">
              <a:lnSpc>
                <a:spcPct val="150000"/>
              </a:lnSpc>
              <a:buAutoNum type="arabicParenR" startAt="2"/>
            </a:pPr>
            <a:r>
              <a:rPr lang="ko-KR" altLang="en-US" b="1" dirty="0" err="1"/>
              <a:t>첨의부</a:t>
            </a:r>
            <a:r>
              <a:rPr lang="en-US" altLang="ko-KR" b="1" dirty="0"/>
              <a:t>, </a:t>
            </a:r>
            <a:r>
              <a:rPr lang="ko-KR" altLang="en-US" b="1" dirty="0" err="1"/>
              <a:t>밀직사</a:t>
            </a:r>
            <a:r>
              <a:rPr lang="en-US" altLang="ko-KR" b="1" dirty="0"/>
              <a:t>, </a:t>
            </a:r>
            <a:r>
              <a:rPr lang="ko-KR" altLang="en-US" b="1" dirty="0"/>
              <a:t>도당 등의 중요 관직 독점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AutoNum type="arabicParenR" startAt="2"/>
            </a:pPr>
            <a:r>
              <a:rPr lang="ko-KR" altLang="en-US" b="1" dirty="0"/>
              <a:t>대농장 소유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대규모의 토지 </a:t>
            </a:r>
            <a:r>
              <a:rPr lang="en-US" altLang="ko-KR" b="1" dirty="0"/>
              <a:t>: </a:t>
            </a:r>
            <a:r>
              <a:rPr lang="ko-KR" altLang="en-US" b="1" dirty="0"/>
              <a:t>겸병</a:t>
            </a:r>
            <a:r>
              <a:rPr lang="en-US" altLang="ko-KR" b="1" dirty="0"/>
              <a:t>, </a:t>
            </a:r>
            <a:r>
              <a:rPr lang="ko-KR" altLang="en-US" b="1" dirty="0"/>
              <a:t>개간</a:t>
            </a:r>
            <a:r>
              <a:rPr lang="en-US" altLang="ko-KR" b="1" dirty="0"/>
              <a:t>, </a:t>
            </a:r>
            <a:r>
              <a:rPr lang="ko-KR" altLang="en-US" b="1" dirty="0" err="1"/>
              <a:t>사패전</a:t>
            </a:r>
            <a:r>
              <a:rPr lang="en-US" altLang="ko-KR" b="1" dirty="0"/>
              <a:t>(</a:t>
            </a:r>
            <a:r>
              <a:rPr lang="ko-KR" altLang="en-US" b="1" dirty="0" err="1"/>
              <a:t>賜牌田</a:t>
            </a:r>
            <a:r>
              <a:rPr lang="en-US" altLang="ko-KR" b="1" dirty="0"/>
              <a:t>) </a:t>
            </a:r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대규모의 노예  및 소작인 경영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부재지주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국가의 부세 부담으로부터 자유로움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b="1" dirty="0"/>
              <a:t>국가의 정치 재정적 문제 야기</a:t>
            </a:r>
            <a:r>
              <a:rPr lang="en-US" altLang="ko-KR" b="1" dirty="0"/>
              <a:t> </a:t>
            </a:r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농민을 전민으로 만듦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주현의 세납 부족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1028700" lvl="1" indent="-514350">
              <a:lnSpc>
                <a:spcPct val="170000"/>
              </a:lnSpc>
              <a:buFont typeface="+mj-lt"/>
              <a:buAutoNum type="arabicPeriod" startAt="4"/>
            </a:pPr>
            <a:r>
              <a:rPr lang="ko-KR" altLang="en-US" b="1" dirty="0"/>
              <a:t>왕조 통치의 확립</a:t>
            </a:r>
            <a:endParaRPr lang="en-US" altLang="ko-KR" b="1" dirty="0"/>
          </a:p>
          <a:p>
            <a:pPr marL="1371600" lvl="2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세조 </a:t>
            </a:r>
            <a:r>
              <a:rPr lang="en-US" altLang="ko-KR" b="1" dirty="0"/>
              <a:t>(1455~1468)</a:t>
            </a: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왕권의 강화</a:t>
            </a:r>
            <a:r>
              <a:rPr lang="en-US" altLang="ko-KR" b="1" dirty="0"/>
              <a:t>: </a:t>
            </a: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ko-KR" b="1" dirty="0"/>
              <a:t>6</a:t>
            </a:r>
            <a:r>
              <a:rPr lang="ko-KR" altLang="en-US" b="1" dirty="0"/>
              <a:t>조 직계제</a:t>
            </a:r>
            <a:r>
              <a:rPr lang="en-US" altLang="ko-KR" b="1" dirty="0"/>
              <a:t> </a:t>
            </a: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집현전과 </a:t>
            </a:r>
            <a:r>
              <a:rPr lang="ko-KR" altLang="en-US" b="1" dirty="0" err="1"/>
              <a:t>경연제</a:t>
            </a:r>
            <a:r>
              <a:rPr lang="ko-KR" altLang="en-US" b="1" dirty="0"/>
              <a:t> 폐지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/>
              <a:t>오가작통제의</a:t>
            </a:r>
            <a:r>
              <a:rPr lang="ko-KR" altLang="en-US" b="1" dirty="0"/>
              <a:t> 실시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/>
              <a:t>이시애의</a:t>
            </a:r>
            <a:r>
              <a:rPr lang="ko-KR" altLang="en-US" b="1" dirty="0"/>
              <a:t> 난</a:t>
            </a:r>
            <a:r>
              <a:rPr lang="en-US" altLang="ko-KR" b="1" dirty="0"/>
              <a:t>(1467) </a:t>
            </a:r>
            <a:r>
              <a:rPr lang="en-US" altLang="ko-KR" b="1" dirty="0">
                <a:sym typeface="Wingdings" pitchFamily="2" charset="2"/>
              </a:rPr>
              <a:t></a:t>
            </a:r>
            <a:r>
              <a:rPr lang="ko-KR" altLang="en-US" b="1" dirty="0"/>
              <a:t>유향소의 폐지 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직전법의 실시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군사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중앙 </a:t>
            </a:r>
            <a:r>
              <a:rPr lang="en-US" altLang="ko-KR" b="1" dirty="0"/>
              <a:t>: 5</a:t>
            </a:r>
            <a:r>
              <a:rPr lang="ko-KR" altLang="en-US" b="1" dirty="0"/>
              <a:t>월 체제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지방 </a:t>
            </a:r>
            <a:r>
              <a:rPr lang="en-US" altLang="ko-KR" b="1" dirty="0"/>
              <a:t>: </a:t>
            </a:r>
            <a:r>
              <a:rPr lang="ko-KR" altLang="en-US" b="1" dirty="0" err="1"/>
              <a:t>진관체제</a:t>
            </a:r>
            <a:endParaRPr lang="en-US" altLang="ko-KR" b="1" dirty="0"/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군역</a:t>
            </a:r>
            <a:r>
              <a:rPr lang="en-US" altLang="ko-KR" b="1" dirty="0"/>
              <a:t> : </a:t>
            </a:r>
            <a:r>
              <a:rPr lang="ko-KR" altLang="en-US" b="1" dirty="0"/>
              <a:t>보법의 실시</a:t>
            </a:r>
            <a:r>
              <a:rPr lang="en-US" altLang="ko-KR" b="1" dirty="0"/>
              <a:t>: 16-60</a:t>
            </a:r>
            <a:r>
              <a:rPr lang="ko-KR" altLang="en-US" b="1" dirty="0"/>
              <a:t>세</a:t>
            </a:r>
            <a:r>
              <a:rPr lang="en-US" altLang="ko-KR" b="1" dirty="0"/>
              <a:t>, 2</a:t>
            </a:r>
            <a:r>
              <a:rPr lang="ko-KR" altLang="en-US" b="1" dirty="0"/>
              <a:t>정</a:t>
            </a:r>
            <a:r>
              <a:rPr lang="en-US" altLang="ko-KR" b="1" dirty="0"/>
              <a:t>=1</a:t>
            </a:r>
            <a:r>
              <a:rPr lang="ko-KR" altLang="en-US" b="1" dirty="0"/>
              <a:t>保</a:t>
            </a:r>
            <a:r>
              <a:rPr lang="en-US" altLang="ko-KR" b="1" dirty="0"/>
              <a:t>, </a:t>
            </a:r>
            <a:r>
              <a:rPr lang="ko-KR" altLang="en-US" b="1" dirty="0"/>
              <a:t>토지 </a:t>
            </a:r>
            <a:r>
              <a:rPr lang="en-US" altLang="ko-KR" b="1" dirty="0"/>
              <a:t>5</a:t>
            </a:r>
            <a:r>
              <a:rPr lang="ko-KR" altLang="en-US" b="1" dirty="0"/>
              <a:t>결</a:t>
            </a:r>
            <a:r>
              <a:rPr lang="en-US" altLang="ko-KR" b="1" dirty="0"/>
              <a:t>= 1</a:t>
            </a:r>
            <a:r>
              <a:rPr lang="ko-KR" altLang="en-US" b="1" dirty="0"/>
              <a:t>정</a:t>
            </a:r>
            <a:r>
              <a:rPr lang="en-US" altLang="ko-KR" b="1" dirty="0"/>
              <a:t>, </a:t>
            </a:r>
            <a:r>
              <a:rPr lang="ko-KR" altLang="en-US" b="1" dirty="0"/>
              <a:t>노비 포함</a:t>
            </a:r>
            <a:r>
              <a:rPr lang="en-US" altLang="ko-KR" b="1" dirty="0"/>
              <a:t>.  </a:t>
            </a:r>
            <a:r>
              <a:rPr lang="ko-KR" altLang="en-US" b="1" dirty="0"/>
              <a:t>보인 혹은 </a:t>
            </a:r>
            <a:r>
              <a:rPr lang="ko-KR" altLang="en-US" b="1" dirty="0" err="1"/>
              <a:t>봉족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경국대전</a:t>
            </a:r>
            <a:r>
              <a:rPr lang="en-US" altLang="ko-KR" b="1" dirty="0">
                <a:latin typeface="맑은 고딕"/>
                <a:ea typeface="맑은 고딕"/>
              </a:rPr>
              <a:t>』 </a:t>
            </a:r>
            <a:r>
              <a:rPr lang="ko-KR" altLang="en-US" b="1" dirty="0">
                <a:latin typeface="맑은 고딕"/>
                <a:ea typeface="맑은 고딕"/>
              </a:rPr>
              <a:t>편찬 시작</a:t>
            </a:r>
            <a:r>
              <a:rPr lang="en-US" altLang="ko-KR" b="1" dirty="0">
                <a:latin typeface="맑은 고딕"/>
                <a:ea typeface="맑은 고딕"/>
              </a:rPr>
              <a:t>, (</a:t>
            </a:r>
            <a:r>
              <a:rPr lang="ko-KR" altLang="en-US" b="1" dirty="0">
                <a:latin typeface="맑은 고딕"/>
                <a:ea typeface="맑은 고딕"/>
              </a:rPr>
              <a:t>호전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형전</a:t>
            </a:r>
            <a:r>
              <a:rPr lang="ko-KR" altLang="en-US" b="1" dirty="0">
                <a:latin typeface="맑은 고딕"/>
                <a:ea typeface="맑은 고딕"/>
              </a:rPr>
              <a:t> 간행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  <a:endParaRPr lang="en-US" altLang="ko-KR" b="1" dirty="0"/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1371600" lvl="2" indent="-457200">
              <a:lnSpc>
                <a:spcPct val="170000"/>
              </a:lnSpc>
              <a:buFont typeface="+mj-lt"/>
              <a:buAutoNum type="arabicParenR" startAt="2"/>
            </a:pPr>
            <a:r>
              <a:rPr lang="ko-KR" altLang="en-US" b="1" dirty="0"/>
              <a:t>성종</a:t>
            </a:r>
            <a:r>
              <a:rPr lang="en-US" altLang="ko-KR" b="1" dirty="0"/>
              <a:t>(1469~1494)</a:t>
            </a: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en-US" altLang="ko-KR" b="1" dirty="0">
                <a:latin typeface="맑은 고딕"/>
                <a:ea typeface="맑은 고딕"/>
              </a:rPr>
              <a:t>『</a:t>
            </a:r>
            <a:r>
              <a:rPr lang="ko-KR" altLang="en-US" b="1" dirty="0">
                <a:latin typeface="맑은 고딕"/>
                <a:ea typeface="맑은 고딕"/>
              </a:rPr>
              <a:t>경국대전</a:t>
            </a:r>
            <a:r>
              <a:rPr lang="en-US" altLang="ko-KR" b="1" dirty="0">
                <a:latin typeface="맑은 고딕"/>
                <a:ea typeface="맑은 고딕"/>
              </a:rPr>
              <a:t>』</a:t>
            </a: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홍문관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집현전</a:t>
            </a:r>
            <a:r>
              <a:rPr lang="en-US" altLang="ko-KR" b="1" dirty="0">
                <a:latin typeface="맑은 고딕"/>
                <a:ea typeface="맑은 고딕"/>
              </a:rPr>
              <a:t>), </a:t>
            </a:r>
            <a:r>
              <a:rPr lang="ko-KR" altLang="en-US" b="1" dirty="0">
                <a:latin typeface="맑은 고딕"/>
                <a:ea typeface="맑은 고딕"/>
              </a:rPr>
              <a:t>경연 부활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불교 억압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간경도감 폐지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도첩제</a:t>
            </a:r>
            <a:r>
              <a:rPr lang="ko-KR" altLang="en-US" b="1" dirty="0">
                <a:latin typeface="맑은 고딕"/>
                <a:ea typeface="맑은 고딕"/>
              </a:rPr>
              <a:t> 폐지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불교의 산간화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유향소 부활 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사림들의 영향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좌주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별감 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>
                <a:latin typeface="맑은 고딕"/>
                <a:ea typeface="맑은 고딕"/>
              </a:rPr>
              <a:t>수령보좌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향리감찰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 err="1">
                <a:latin typeface="맑은 고딕"/>
                <a:ea typeface="맑은 고딕"/>
              </a:rPr>
              <a:t>사창제</a:t>
            </a:r>
            <a:r>
              <a:rPr lang="ko-KR" altLang="en-US" b="1" dirty="0">
                <a:latin typeface="맑은 고딕"/>
                <a:ea typeface="맑은 고딕"/>
              </a:rPr>
              <a:t> 폐지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과부 재가금지법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재가녀</a:t>
            </a:r>
            <a:r>
              <a:rPr lang="ko-KR" altLang="en-US" b="1" dirty="0">
                <a:latin typeface="맑은 고딕"/>
                <a:ea typeface="맑은 고딕"/>
              </a:rPr>
              <a:t> 자손 등용 제한법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사림의 등용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김종직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</a:p>
          <a:p>
            <a:pPr marL="2286000" lvl="4" indent="-4572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김일손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endParaRPr lang="en-US" altLang="ko-KR" b="1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507288" cy="5688632"/>
          </a:xfrm>
        </p:spPr>
        <p:txBody>
          <a:bodyPr>
            <a:normAutofit fontScale="85000" lnSpcReduction="10000"/>
          </a:bodyPr>
          <a:lstStyle/>
          <a:p>
            <a:pPr marL="571500" indent="-36000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b="1" dirty="0"/>
              <a:t>관료 행정조직</a:t>
            </a:r>
            <a:endParaRPr lang="en-US" altLang="ko-KR" b="1" dirty="0"/>
          </a:p>
          <a:p>
            <a:pPr marL="971550" lvl="1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중앙정부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의정부와 육조</a:t>
            </a:r>
            <a:r>
              <a:rPr lang="en-US" altLang="ko-KR" b="1" dirty="0"/>
              <a:t>: 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영의정</a:t>
            </a:r>
            <a:r>
              <a:rPr lang="en-US" altLang="ko-KR" b="1" dirty="0"/>
              <a:t>, </a:t>
            </a:r>
            <a:r>
              <a:rPr lang="ko-KR" altLang="en-US" b="1" dirty="0"/>
              <a:t>좌의정</a:t>
            </a:r>
            <a:r>
              <a:rPr lang="en-US" altLang="ko-KR" b="1" dirty="0"/>
              <a:t>, </a:t>
            </a:r>
            <a:r>
              <a:rPr lang="ko-KR" altLang="en-US" b="1" dirty="0"/>
              <a:t>우의정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육조</a:t>
            </a:r>
            <a:r>
              <a:rPr lang="en-US" altLang="ko-KR" b="1" dirty="0"/>
              <a:t>: </a:t>
            </a:r>
            <a:r>
              <a:rPr lang="ko-KR" altLang="en-US" b="1" dirty="0"/>
              <a:t>이 호 예 병 형 공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승정원</a:t>
            </a:r>
            <a:r>
              <a:rPr lang="en-US" altLang="ko-KR" b="1" dirty="0"/>
              <a:t>: </a:t>
            </a:r>
            <a:r>
              <a:rPr lang="ko-KR" altLang="en-US" b="1" dirty="0"/>
              <a:t>왕명의 출납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삼사</a:t>
            </a:r>
            <a:r>
              <a:rPr lang="en-US" altLang="ko-KR" b="1" dirty="0"/>
              <a:t>(</a:t>
            </a:r>
            <a:r>
              <a:rPr lang="ko-KR" altLang="en-US" b="1" dirty="0"/>
              <a:t>三司</a:t>
            </a:r>
            <a:r>
              <a:rPr lang="en-US" altLang="ko-KR" b="1" dirty="0"/>
              <a:t>) : </a:t>
            </a:r>
            <a:r>
              <a:rPr lang="ko-KR" altLang="en-US" b="1" dirty="0"/>
              <a:t>언관</a:t>
            </a:r>
            <a:r>
              <a:rPr lang="en-US" altLang="ko-KR" b="1" dirty="0"/>
              <a:t>, </a:t>
            </a:r>
            <a:r>
              <a:rPr lang="ko-KR" altLang="en-US" b="1" dirty="0"/>
              <a:t>혹은 대관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홍문관</a:t>
            </a:r>
            <a:r>
              <a:rPr lang="en-US" altLang="ko-KR" b="1" dirty="0"/>
              <a:t>:  </a:t>
            </a:r>
            <a:r>
              <a:rPr lang="ko-KR" altLang="en-US" b="1" dirty="0"/>
              <a:t>왕의 자문</a:t>
            </a:r>
            <a:r>
              <a:rPr lang="en-US" altLang="ko-KR" b="1" dirty="0"/>
              <a:t>, </a:t>
            </a:r>
            <a:r>
              <a:rPr lang="ko-KR" altLang="en-US" b="1" dirty="0"/>
              <a:t>외교문서 작성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사헌부</a:t>
            </a:r>
            <a:r>
              <a:rPr lang="en-US" altLang="ko-KR" b="1" dirty="0"/>
              <a:t>:  </a:t>
            </a:r>
            <a:r>
              <a:rPr lang="ko-KR" altLang="en-US" b="1" dirty="0"/>
              <a:t>관리들의 비리 감독</a:t>
            </a:r>
            <a:r>
              <a:rPr lang="en-US" altLang="ko-KR" b="1" dirty="0"/>
              <a:t>, </a:t>
            </a:r>
            <a:r>
              <a:rPr lang="ko-KR" altLang="en-US" b="1" dirty="0"/>
              <a:t>풍속교정</a:t>
            </a:r>
            <a:r>
              <a:rPr lang="en-US" altLang="ko-KR" b="1" dirty="0"/>
              <a:t>, 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사간원</a:t>
            </a:r>
            <a:r>
              <a:rPr lang="en-US" altLang="ko-KR" b="1" dirty="0"/>
              <a:t>:  </a:t>
            </a:r>
            <a:r>
              <a:rPr lang="ko-KR" altLang="en-US" b="1" dirty="0"/>
              <a:t>왕의 자의적 권력 행사 제한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/>
              <a:t>사헌부와 </a:t>
            </a:r>
            <a:r>
              <a:rPr lang="ko-KR" altLang="en-US" b="1" dirty="0" err="1"/>
              <a:t>서경권</a:t>
            </a:r>
            <a:r>
              <a:rPr lang="en-US" altLang="ko-KR" b="1" dirty="0"/>
              <a:t>(</a:t>
            </a:r>
            <a:r>
              <a:rPr lang="ko-KR" altLang="en-US" b="1" dirty="0" err="1"/>
              <a:t>署經權</a:t>
            </a:r>
            <a:r>
              <a:rPr lang="en-US" altLang="ko-KR" b="1" dirty="0"/>
              <a:t>)</a:t>
            </a:r>
          </a:p>
          <a:p>
            <a:pPr marL="1828800" lvl="3" indent="-3600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/>
              <a:t>왕과 공신들 사이의 세력 균형을 위해 중요한 역할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endParaRPr lang="ko-KR" altLang="en-US" b="1" dirty="0"/>
          </a:p>
        </p:txBody>
      </p:sp>
      <p:pic>
        <p:nvPicPr>
          <p:cNvPr id="4" name="Picture 2" descr="조선의 통치 체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3640" y="404664"/>
            <a:ext cx="3240360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1371600" lvl="2" indent="-3600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/>
              <a:t>지방 행정조직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전국 </a:t>
            </a:r>
            <a:r>
              <a:rPr lang="en-US" altLang="ko-KR" b="1" dirty="0"/>
              <a:t>8</a:t>
            </a:r>
            <a:r>
              <a:rPr lang="ko-KR" altLang="en-US" b="1" dirty="0"/>
              <a:t>개 도</a:t>
            </a:r>
            <a:r>
              <a:rPr lang="en-US" altLang="ko-KR" b="1" dirty="0"/>
              <a:t>:   </a:t>
            </a:r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관찰사 </a:t>
            </a:r>
            <a:r>
              <a:rPr lang="en-US" altLang="ko-KR" b="1" dirty="0"/>
              <a:t>(</a:t>
            </a:r>
            <a:r>
              <a:rPr lang="ko-KR" altLang="en-US" b="1" dirty="0"/>
              <a:t>감사</a:t>
            </a:r>
            <a:r>
              <a:rPr lang="en-US" altLang="ko-KR" b="1" dirty="0"/>
              <a:t>)</a:t>
            </a: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각 도</a:t>
            </a:r>
            <a:r>
              <a:rPr lang="en-US" altLang="ko-KR" b="1" dirty="0"/>
              <a:t>: </a:t>
            </a:r>
            <a:r>
              <a:rPr lang="ko-KR" altLang="en-US" b="1" dirty="0"/>
              <a:t>부</a:t>
            </a:r>
            <a:r>
              <a:rPr lang="en-US" altLang="ko-KR" b="1" dirty="0"/>
              <a:t>, </a:t>
            </a:r>
            <a:r>
              <a:rPr lang="ko-KR" altLang="en-US" b="1" dirty="0"/>
              <a:t>목</a:t>
            </a:r>
            <a:r>
              <a:rPr lang="en-US" altLang="ko-KR" b="1" dirty="0"/>
              <a:t>, </a:t>
            </a:r>
            <a:r>
              <a:rPr lang="ko-KR" altLang="en-US" b="1" dirty="0"/>
              <a:t>군</a:t>
            </a:r>
            <a:r>
              <a:rPr lang="en-US" altLang="ko-KR" b="1" dirty="0"/>
              <a:t>, </a:t>
            </a:r>
            <a:r>
              <a:rPr lang="ko-KR" altLang="en-US" b="1" dirty="0"/>
              <a:t>현 등의 행정조직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부 목 군 현 등의 행정 조직 사이에 명령</a:t>
            </a:r>
            <a:r>
              <a:rPr lang="en-US" altLang="ko-KR" b="1" dirty="0"/>
              <a:t>-</a:t>
            </a:r>
            <a:r>
              <a:rPr lang="ko-KR" altLang="en-US" b="1" dirty="0"/>
              <a:t>복종의 관계는 없음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고려시대와 달리 모든 행정 단위에 지방관 파견</a:t>
            </a:r>
            <a:endParaRPr lang="en-US" altLang="ko-KR" b="1" dirty="0"/>
          </a:p>
          <a:p>
            <a:pPr marL="2840400" lvl="5" indent="-457200">
              <a:lnSpc>
                <a:spcPct val="150000"/>
              </a:lnSpc>
            </a:pPr>
            <a:r>
              <a:rPr lang="ko-KR" altLang="en-US" b="1" dirty="0"/>
              <a:t>부윤</a:t>
            </a:r>
            <a:r>
              <a:rPr lang="en-US" altLang="ko-KR" b="1" dirty="0"/>
              <a:t>, </a:t>
            </a:r>
            <a:r>
              <a:rPr lang="ko-KR" altLang="en-US" b="1" dirty="0"/>
              <a:t>목사</a:t>
            </a:r>
            <a:r>
              <a:rPr lang="en-US" altLang="ko-KR" b="1" dirty="0"/>
              <a:t>, </a:t>
            </a:r>
            <a:r>
              <a:rPr lang="ko-KR" altLang="en-US" b="1" dirty="0"/>
              <a:t>군수</a:t>
            </a:r>
            <a:r>
              <a:rPr lang="en-US" altLang="ko-KR" b="1" dirty="0"/>
              <a:t>, </a:t>
            </a:r>
            <a:r>
              <a:rPr lang="ko-KR" altLang="en-US" b="1" dirty="0" err="1"/>
              <a:t>현령</a:t>
            </a:r>
            <a:r>
              <a:rPr lang="ko-KR" altLang="en-US" b="1" dirty="0"/>
              <a:t> 등</a:t>
            </a:r>
            <a:r>
              <a:rPr lang="en-US" altLang="ko-KR" b="1" dirty="0"/>
              <a:t> </a:t>
            </a: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각 지방 정부조직</a:t>
            </a:r>
            <a:r>
              <a:rPr lang="en-US" altLang="ko-KR" b="1" dirty="0"/>
              <a:t>:  6</a:t>
            </a:r>
            <a:r>
              <a:rPr lang="ko-KR" altLang="en-US" b="1" dirty="0"/>
              <a:t>방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 호 예 병 형 공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향리</a:t>
            </a:r>
            <a:r>
              <a:rPr lang="en-US" altLang="ko-KR" b="1" dirty="0"/>
              <a:t>: </a:t>
            </a:r>
            <a:r>
              <a:rPr lang="ko-KR" altLang="en-US" b="1" dirty="0"/>
              <a:t>세습 신분 </a:t>
            </a:r>
            <a:r>
              <a:rPr lang="en-US" altLang="ko-KR" b="1" dirty="0"/>
              <a:t>(</a:t>
            </a:r>
            <a:r>
              <a:rPr lang="ko-KR" altLang="en-US" b="1" dirty="0"/>
              <a:t>고려 시대에 비해 지위 하락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logfiles.naver.net/20100626_110/bluebird5519_1277525773931b8WEF_jpg/8%EB%8F%84_bluebird551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616900"/>
            <a:ext cx="4392488" cy="58958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77500" lnSpcReduction="20000"/>
          </a:bodyPr>
          <a:lstStyle/>
          <a:p>
            <a:pPr marL="571500" indent="-360000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dirty="0"/>
              <a:t> </a:t>
            </a:r>
            <a:r>
              <a:rPr lang="ko-KR" altLang="en-US" b="1" dirty="0"/>
              <a:t>과거제도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과거제도의 역할 확대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음서제의 축소</a:t>
            </a:r>
            <a:r>
              <a:rPr lang="en-US" altLang="ko-KR" b="1" dirty="0"/>
              <a:t>: </a:t>
            </a:r>
            <a:r>
              <a:rPr lang="ko-KR" altLang="en-US" b="1" dirty="0"/>
              <a:t>고려</a:t>
            </a:r>
            <a:r>
              <a:rPr lang="en-US" altLang="ko-KR" b="1" dirty="0"/>
              <a:t>(5</a:t>
            </a:r>
            <a:r>
              <a:rPr lang="ko-KR" altLang="en-US" b="1" dirty="0"/>
              <a:t>품 이상 관리의 가족</a:t>
            </a:r>
            <a:r>
              <a:rPr lang="en-US" altLang="ko-KR" b="1" dirty="0"/>
              <a:t>)</a:t>
            </a:r>
            <a:r>
              <a:rPr lang="en-US" altLang="ko-KR" b="1" dirty="0">
                <a:sym typeface="Wingdings" pitchFamily="2" charset="2"/>
              </a:rPr>
              <a:t> 2</a:t>
            </a:r>
            <a:r>
              <a:rPr lang="ko-KR" altLang="en-US" b="1" dirty="0" err="1">
                <a:sym typeface="Wingdings" pitchFamily="2" charset="2"/>
              </a:rPr>
              <a:t>품이상</a:t>
            </a:r>
            <a:r>
              <a:rPr lang="ko-KR" altLang="en-US" b="1" dirty="0">
                <a:sym typeface="Wingdings" pitchFamily="2" charset="2"/>
              </a:rPr>
              <a:t> 관리의 직계 비속 </a:t>
            </a:r>
            <a:r>
              <a:rPr lang="en-US" altLang="ko-KR" b="1" dirty="0">
                <a:sym typeface="Wingdings" pitchFamily="2" charset="2"/>
              </a:rPr>
              <a:t>1</a:t>
            </a:r>
            <a:r>
              <a:rPr lang="ko-KR" altLang="en-US" b="1" dirty="0">
                <a:sym typeface="Wingdings" pitchFamily="2" charset="2"/>
              </a:rPr>
              <a:t>인</a:t>
            </a:r>
            <a:endParaRPr lang="en-US" altLang="ko-KR" b="1" dirty="0">
              <a:sym typeface="Wingdings" pitchFamily="2" charset="2"/>
            </a:endParaRPr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 </a:t>
            </a:r>
            <a:r>
              <a:rPr lang="ko-KR" altLang="en-US" b="1" dirty="0"/>
              <a:t>독서인 증가</a:t>
            </a:r>
            <a:r>
              <a:rPr lang="en-US" altLang="ko-KR" b="1" dirty="0"/>
              <a:t>, </a:t>
            </a:r>
            <a:r>
              <a:rPr lang="ko-KR" altLang="en-US" b="1" dirty="0"/>
              <a:t>능력주의 사회 형성에 기여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과거의 자격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법적 원리</a:t>
            </a:r>
            <a:r>
              <a:rPr lang="en-US" altLang="ko-KR" b="1" dirty="0"/>
              <a:t>: </a:t>
            </a:r>
            <a:r>
              <a:rPr lang="ko-KR" altLang="en-US" b="1" dirty="0"/>
              <a:t>천민을 제외한 모든 양민들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사회적 자격</a:t>
            </a:r>
            <a:r>
              <a:rPr lang="en-US" altLang="ko-KR" b="1" dirty="0"/>
              <a:t>: </a:t>
            </a:r>
            <a:r>
              <a:rPr lang="ko-KR" altLang="en-US" b="1" dirty="0" err="1"/>
              <a:t>문</a:t>
            </a:r>
            <a:r>
              <a:rPr lang="ko-KR" altLang="en-US" b="1" dirty="0" err="1">
                <a:latin typeface="맑은 고딕"/>
                <a:ea typeface="맑은 고딕"/>
              </a:rPr>
              <a:t>ㆍ</a:t>
            </a:r>
            <a:r>
              <a:rPr lang="ko-KR" altLang="en-US" b="1" dirty="0" err="1"/>
              <a:t>무과의</a:t>
            </a:r>
            <a:r>
              <a:rPr lang="ko-KR" altLang="en-US" b="1" dirty="0"/>
              <a:t> 경우 양반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잡과</a:t>
            </a:r>
            <a:r>
              <a:rPr lang="en-US" altLang="ko-KR" b="1" dirty="0"/>
              <a:t>: </a:t>
            </a:r>
            <a:r>
              <a:rPr lang="ko-KR" altLang="en-US" b="1" dirty="0"/>
              <a:t>주로 중인들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과거의 종류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문과 </a:t>
            </a:r>
            <a:r>
              <a:rPr lang="en-US" altLang="ko-KR" b="1" dirty="0"/>
              <a:t>: </a:t>
            </a:r>
            <a:r>
              <a:rPr lang="ko-KR" altLang="en-US" b="1" dirty="0"/>
              <a:t>문관의 선발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무과 </a:t>
            </a:r>
            <a:r>
              <a:rPr lang="en-US" altLang="ko-KR" b="1" dirty="0"/>
              <a:t>: </a:t>
            </a:r>
            <a:r>
              <a:rPr lang="ko-KR" altLang="en-US" b="1" dirty="0"/>
              <a:t>무관의  선발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잡과 </a:t>
            </a:r>
            <a:r>
              <a:rPr lang="en-US" altLang="ko-KR" b="1" dirty="0"/>
              <a:t>: </a:t>
            </a:r>
            <a:r>
              <a:rPr lang="ko-KR" altLang="en-US" b="1" dirty="0"/>
              <a:t>역관</a:t>
            </a:r>
            <a:r>
              <a:rPr lang="en-US" altLang="ko-KR" b="1" dirty="0"/>
              <a:t>, </a:t>
            </a:r>
            <a:r>
              <a:rPr lang="ko-KR" altLang="en-US" b="1" dirty="0"/>
              <a:t>천문</a:t>
            </a:r>
            <a:r>
              <a:rPr lang="en-US" altLang="ko-KR" b="1" dirty="0"/>
              <a:t>, </a:t>
            </a:r>
            <a:r>
              <a:rPr lang="ko-KR" altLang="en-US" b="1" dirty="0"/>
              <a:t>지리</a:t>
            </a:r>
            <a:r>
              <a:rPr lang="en-US" altLang="ko-KR" b="1" dirty="0"/>
              <a:t>, </a:t>
            </a:r>
            <a:r>
              <a:rPr lang="ko-KR" altLang="en-US" b="1" dirty="0"/>
              <a:t>의관</a:t>
            </a:r>
            <a:r>
              <a:rPr lang="en-US" altLang="ko-KR" b="1" dirty="0"/>
              <a:t>, </a:t>
            </a:r>
            <a:r>
              <a:rPr lang="ko-KR" altLang="en-US" b="1" dirty="0" err="1"/>
              <a:t>율관</a:t>
            </a:r>
            <a:r>
              <a:rPr lang="ko-KR" altLang="en-US" b="1" dirty="0"/>
              <a:t> 등 선발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4402832" cy="63367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문과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소과</a:t>
            </a:r>
            <a:r>
              <a:rPr lang="en-US" altLang="ko-KR" b="1" dirty="0"/>
              <a:t>(</a:t>
            </a:r>
            <a:r>
              <a:rPr lang="ko-KR" altLang="en-US" b="1" dirty="0" err="1"/>
              <a:t>생진과</a:t>
            </a:r>
            <a:r>
              <a:rPr lang="en-US" altLang="ko-KR" b="1" dirty="0"/>
              <a:t>): </a:t>
            </a:r>
            <a:r>
              <a:rPr lang="ko-KR" altLang="en-US" b="1" dirty="0"/>
              <a:t>예비시험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생원과</a:t>
            </a:r>
            <a:r>
              <a:rPr lang="en-US" altLang="ko-KR" b="1" dirty="0"/>
              <a:t>: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경서</a:t>
            </a:r>
            <a:r>
              <a:rPr lang="en-US" altLang="ko-KR" b="1" dirty="0"/>
              <a:t>(</a:t>
            </a:r>
            <a:r>
              <a:rPr lang="ko-KR" altLang="en-US" b="1" dirty="0"/>
              <a:t>사서오경</a:t>
            </a:r>
            <a:r>
              <a:rPr lang="en-US" altLang="ko-KR" b="1" dirty="0"/>
              <a:t>)</a:t>
            </a:r>
            <a:r>
              <a:rPr lang="ko-KR" altLang="en-US" b="1" dirty="0"/>
              <a:t>에 대한 지식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생원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진사과</a:t>
            </a:r>
            <a:r>
              <a:rPr lang="en-US" altLang="ko-KR" b="1" dirty="0"/>
              <a:t>: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시 부 책 등 문장작성능력</a:t>
            </a:r>
            <a:endParaRPr lang="en-US" altLang="ko-KR" b="1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진사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백패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성균관 입학 자격</a:t>
            </a:r>
            <a:r>
              <a:rPr lang="en-US" altLang="ko-KR" b="1" dirty="0"/>
              <a:t>, </a:t>
            </a:r>
            <a:r>
              <a:rPr lang="ko-KR" altLang="en-US" b="1" dirty="0"/>
              <a:t>대과 응시 자격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대과</a:t>
            </a:r>
            <a:r>
              <a:rPr lang="en-US" altLang="ko-KR" b="1" dirty="0"/>
              <a:t>(</a:t>
            </a:r>
            <a:r>
              <a:rPr lang="ko-KR" altLang="en-US" b="1" dirty="0"/>
              <a:t>문과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식년시</a:t>
            </a:r>
            <a:r>
              <a:rPr lang="en-US" altLang="ko-KR" b="1" dirty="0"/>
              <a:t>(3</a:t>
            </a:r>
            <a:r>
              <a:rPr lang="ko-KR" altLang="en-US" b="1" dirty="0"/>
              <a:t>년</a:t>
            </a:r>
            <a:r>
              <a:rPr lang="en-US" altLang="ko-KR" b="1" dirty="0"/>
              <a:t>1</a:t>
            </a:r>
            <a:r>
              <a:rPr lang="ko-KR" altLang="en-US" b="1" dirty="0"/>
              <a:t>공</a:t>
            </a:r>
            <a:r>
              <a:rPr lang="en-US" altLang="ko-KR" b="1" dirty="0"/>
              <a:t>), </a:t>
            </a:r>
            <a:r>
              <a:rPr lang="ko-KR" altLang="en-US" b="1" dirty="0"/>
              <a:t>별시</a:t>
            </a:r>
            <a:r>
              <a:rPr lang="en-US" altLang="ko-KR" b="1" dirty="0"/>
              <a:t>, </a:t>
            </a:r>
            <a:r>
              <a:rPr lang="ko-KR" altLang="en-US" b="1" dirty="0" err="1"/>
              <a:t>증광시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단계의 시험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전시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33 </a:t>
            </a:r>
            <a:r>
              <a:rPr lang="ko-KR" altLang="en-US" b="1" dirty="0"/>
              <a:t>인의 합격자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 err="1"/>
              <a:t>홍패</a:t>
            </a:r>
            <a:endParaRPr lang="ko-KR" altLang="en-US" b="1" dirty="0"/>
          </a:p>
        </p:txBody>
      </p:sp>
      <p:pic>
        <p:nvPicPr>
          <p:cNvPr id="4" name="Picture 4" descr="http://koreandb.nate.com/pds/image/src/hankuk/0/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628800"/>
            <a:ext cx="4032448" cy="42088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file226.uf.daum.net/image/141A201649C0E7A9C359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08720"/>
            <a:ext cx="3182196" cy="5472608"/>
          </a:xfrm>
          <a:prstGeom prst="rect">
            <a:avLst/>
          </a:prstGeom>
          <a:noFill/>
        </p:spPr>
      </p:pic>
      <p:pic>
        <p:nvPicPr>
          <p:cNvPr id="31746" name="Picture 2" descr="http://koreandb.nate.com/pds/image/src/hankuk/0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836712"/>
            <a:ext cx="2829709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fontScale="70000" lnSpcReduction="20000"/>
          </a:bodyPr>
          <a:lstStyle/>
          <a:p>
            <a:pPr marL="571500" indent="-360000">
              <a:lnSpc>
                <a:spcPct val="150000"/>
              </a:lnSpc>
              <a:buFont typeface="+mj-lt"/>
              <a:buAutoNum type="romanUcPeriod" startAt="4"/>
            </a:pPr>
            <a:r>
              <a:rPr lang="ko-KR" altLang="en-US" b="1" dirty="0"/>
              <a:t>양반사회 </a:t>
            </a:r>
            <a:r>
              <a:rPr lang="en-US" altLang="ko-KR" b="1" dirty="0"/>
              <a:t>(</a:t>
            </a:r>
            <a:r>
              <a:rPr lang="ko-KR" altLang="en-US" b="1" dirty="0"/>
              <a:t>지배계층</a:t>
            </a:r>
            <a:r>
              <a:rPr lang="en-US" altLang="ko-KR" b="1" dirty="0"/>
              <a:t>)</a:t>
            </a:r>
          </a:p>
          <a:p>
            <a:pPr marL="971550" lvl="1" indent="-36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조선시대의 신분 계층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법</a:t>
            </a:r>
            <a:r>
              <a:rPr lang="en-US" altLang="ko-KR" b="1" dirty="0"/>
              <a:t>: </a:t>
            </a:r>
            <a:r>
              <a:rPr lang="ko-KR" altLang="en-US" b="1" dirty="0"/>
              <a:t>양민과 천민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사회적</a:t>
            </a:r>
            <a:r>
              <a:rPr lang="en-US" altLang="ko-KR" b="1" dirty="0"/>
              <a:t>: </a:t>
            </a:r>
            <a:r>
              <a:rPr lang="ko-KR" altLang="en-US" b="1" dirty="0"/>
              <a:t>양반</a:t>
            </a:r>
            <a:r>
              <a:rPr lang="en-US" altLang="ko-KR" b="1" dirty="0"/>
              <a:t>, </a:t>
            </a:r>
            <a:r>
              <a:rPr lang="ko-KR" altLang="en-US" b="1" dirty="0"/>
              <a:t>중인</a:t>
            </a:r>
            <a:r>
              <a:rPr lang="en-US" altLang="ko-KR" b="1" dirty="0"/>
              <a:t>, </a:t>
            </a:r>
            <a:r>
              <a:rPr lang="ko-KR" altLang="en-US" b="1" dirty="0"/>
              <a:t>상민</a:t>
            </a:r>
            <a:r>
              <a:rPr lang="en-US" altLang="ko-KR" b="1" dirty="0"/>
              <a:t>, </a:t>
            </a:r>
            <a:r>
              <a:rPr lang="ko-KR" altLang="en-US" b="1" dirty="0"/>
              <a:t>천민</a:t>
            </a:r>
            <a:endParaRPr lang="en-US" altLang="ko-KR" b="1" dirty="0"/>
          </a:p>
          <a:p>
            <a:pPr marL="971550" lvl="1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양반의 의미와 특권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문반과 무반</a:t>
            </a:r>
            <a:r>
              <a:rPr lang="en-US" altLang="ko-KR" b="1" dirty="0"/>
              <a:t>: </a:t>
            </a:r>
            <a:r>
              <a:rPr lang="ko-KR" altLang="en-US" b="1" dirty="0"/>
              <a:t>지배계층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사족</a:t>
            </a:r>
            <a:r>
              <a:rPr lang="en-US" altLang="ko-KR" b="1" dirty="0"/>
              <a:t>(</a:t>
            </a:r>
            <a:r>
              <a:rPr lang="ko-KR" altLang="en-US" b="1" dirty="0"/>
              <a:t>士族</a:t>
            </a:r>
            <a:r>
              <a:rPr lang="en-US" altLang="ko-KR" b="1" dirty="0"/>
              <a:t>) : </a:t>
            </a:r>
            <a:r>
              <a:rPr lang="ko-KR" altLang="en-US" b="1" dirty="0"/>
              <a:t>성리학 유학자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고대 귀족</a:t>
            </a:r>
            <a:r>
              <a:rPr lang="en-US" altLang="ko-KR" b="1" dirty="0"/>
              <a:t>, </a:t>
            </a:r>
            <a:r>
              <a:rPr lang="ko-KR" altLang="en-US" b="1" dirty="0"/>
              <a:t>중세 문벌가문에 비해 확대됨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과거제도와 밀접한 관계를 가짐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양반의 특권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None/>
            </a:pPr>
            <a:r>
              <a:rPr lang="ko-KR" altLang="en-US" b="1" dirty="0"/>
              <a:t>문과 무과 등 과거 참여</a:t>
            </a:r>
            <a:r>
              <a:rPr lang="en-US" altLang="ko-KR" b="1" dirty="0"/>
              <a:t>, </a:t>
            </a:r>
            <a:r>
              <a:rPr lang="ko-KR" altLang="en-US" b="1" dirty="0"/>
              <a:t>교육의 특권</a:t>
            </a:r>
            <a:r>
              <a:rPr lang="en-US" altLang="ko-KR" b="1" dirty="0"/>
              <a:t>, </a:t>
            </a:r>
            <a:r>
              <a:rPr lang="ko-KR" altLang="en-US" b="1" dirty="0" err="1"/>
              <a:t>요역</a:t>
            </a:r>
            <a:r>
              <a:rPr lang="ko-KR" altLang="en-US" b="1" dirty="0"/>
              <a:t> 면제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양반 계층의 분해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문치주의 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양반 가문 첩의 아들</a:t>
            </a:r>
            <a:r>
              <a:rPr lang="en-US" altLang="ko-KR" b="1" dirty="0"/>
              <a:t>: </a:t>
            </a:r>
            <a:r>
              <a:rPr lang="ko-KR" altLang="en-US" b="1" dirty="0"/>
              <a:t>과거 참여 제한</a:t>
            </a:r>
            <a:r>
              <a:rPr lang="en-US" altLang="ko-KR" b="1" dirty="0"/>
              <a:t>(</a:t>
            </a:r>
            <a:r>
              <a:rPr lang="ko-KR" altLang="en-US" b="1" dirty="0"/>
              <a:t>경국대전</a:t>
            </a:r>
            <a:r>
              <a:rPr lang="en-US" altLang="ko-KR" b="1" dirty="0"/>
              <a:t>)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재혼 여인의 후손</a:t>
            </a:r>
            <a:r>
              <a:rPr lang="en-US" altLang="ko-KR" b="1" dirty="0"/>
              <a:t>: </a:t>
            </a:r>
            <a:r>
              <a:rPr lang="ko-KR" altLang="en-US" b="1" dirty="0"/>
              <a:t>관료가 될 수 없음</a:t>
            </a:r>
            <a:r>
              <a:rPr lang="en-US" altLang="ko-KR" b="1" dirty="0"/>
              <a:t>(</a:t>
            </a:r>
            <a:r>
              <a:rPr lang="ko-KR" altLang="en-US" b="1" dirty="0"/>
              <a:t>경국대전</a:t>
            </a:r>
            <a:endParaRPr lang="en-US" altLang="ko-KR" b="1" dirty="0"/>
          </a:p>
          <a:p>
            <a:pPr marL="971550" lvl="1" indent="-360000"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eriod"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77500" lnSpcReduction="20000"/>
          </a:bodyPr>
          <a:lstStyle/>
          <a:p>
            <a:pPr marL="971550" lvl="1" indent="-3600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b="1" dirty="0"/>
              <a:t>사림의 시대</a:t>
            </a:r>
            <a:endParaRPr lang="en-US" altLang="ko-KR" b="1" dirty="0"/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㈀ 선비집단 ㈁ </a:t>
            </a:r>
            <a:r>
              <a:rPr lang="en-US" altLang="ko-KR" b="1" dirty="0">
                <a:latin typeface="맑은 고딕"/>
                <a:ea typeface="맑은 고딕"/>
              </a:rPr>
              <a:t>16</a:t>
            </a:r>
            <a:r>
              <a:rPr lang="ko-KR" altLang="en-US" b="1" dirty="0">
                <a:latin typeface="맑은 고딕"/>
                <a:ea typeface="맑은 고딕"/>
              </a:rPr>
              <a:t>세기 훈신과 대립되는 이상주의 유생들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훈신들과의 정치적 갈등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성종시기에 등장하기 시작함</a:t>
            </a:r>
            <a:r>
              <a:rPr lang="en-US" altLang="ko-KR" b="1" dirty="0">
                <a:latin typeface="맑은 고딕"/>
                <a:ea typeface="맑은 고딕"/>
              </a:rPr>
              <a:t>(</a:t>
            </a:r>
            <a:r>
              <a:rPr lang="ko-KR" altLang="en-US" b="1" dirty="0" err="1">
                <a:latin typeface="맑은 고딕"/>
                <a:ea typeface="맑은 고딕"/>
              </a:rPr>
              <a:t>김종직</a:t>
            </a:r>
            <a:r>
              <a:rPr lang="en-US" altLang="ko-KR" b="1" dirty="0">
                <a:latin typeface="맑은 고딕"/>
                <a:ea typeface="맑은 고딕"/>
              </a:rPr>
              <a:t>)</a:t>
            </a: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>
                <a:latin typeface="맑은 고딕"/>
                <a:ea typeface="맑은 고딕"/>
              </a:rPr>
              <a:t>4</a:t>
            </a:r>
            <a:r>
              <a:rPr lang="ko-KR" altLang="en-US" b="1" dirty="0">
                <a:latin typeface="맑은 고딕"/>
                <a:ea typeface="맑은 고딕"/>
              </a:rPr>
              <a:t>대 사화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50000"/>
              </a:lnSpc>
              <a:buNone/>
            </a:pPr>
            <a:r>
              <a:rPr lang="ko-KR" altLang="en-US" b="1" dirty="0">
                <a:latin typeface="맑은 고딕"/>
                <a:ea typeface="맑은 고딕"/>
              </a:rPr>
              <a:t>무오사화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갑자사화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기묘사화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을사사화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지역적 기반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서원</a:t>
            </a:r>
            <a:r>
              <a:rPr lang="en-US" altLang="ko-KR" b="1" dirty="0">
                <a:latin typeface="맑은 고딕"/>
                <a:ea typeface="맑은 고딕"/>
              </a:rPr>
              <a:t>:  </a:t>
            </a:r>
            <a:r>
              <a:rPr lang="ko-KR" altLang="en-US" b="1" dirty="0">
                <a:latin typeface="맑은 고딕"/>
                <a:ea typeface="맑은 고딕"/>
              </a:rPr>
              <a:t>향교에 대신하여 양반들의 교육기관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전세와 </a:t>
            </a:r>
            <a:r>
              <a:rPr lang="ko-KR" altLang="en-US" b="1" dirty="0" err="1">
                <a:latin typeface="맑은 고딕"/>
                <a:ea typeface="맑은 고딕"/>
              </a:rPr>
              <a:t>요역</a:t>
            </a:r>
            <a:r>
              <a:rPr lang="ko-KR" altLang="en-US" b="1" dirty="0">
                <a:latin typeface="맑은 고딕"/>
                <a:ea typeface="맑은 고딕"/>
              </a:rPr>
              <a:t> 면제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향약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중종시기 조광조에 의해 도입됨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선조 시기에는 전국적으로 유행함</a:t>
            </a:r>
            <a:endParaRPr lang="en-US" altLang="ko-KR" b="1" dirty="0">
              <a:latin typeface="맑은 고딕"/>
              <a:ea typeface="맑은 고딕"/>
            </a:endParaRPr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>
                <a:latin typeface="맑은 고딕"/>
                <a:ea typeface="맑은 고딕"/>
              </a:rPr>
              <a:t>사대 강령</a:t>
            </a:r>
            <a:r>
              <a:rPr lang="en-US" altLang="ko-KR" b="1" dirty="0">
                <a:latin typeface="맑은 고딕"/>
                <a:ea typeface="맑은 고딕"/>
              </a:rPr>
              <a:t>: </a:t>
            </a:r>
            <a:r>
              <a:rPr lang="ko-KR" altLang="en-US" b="1" dirty="0">
                <a:latin typeface="맑은 고딕"/>
                <a:ea typeface="맑은 고딕"/>
              </a:rPr>
              <a:t>덕업상권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>
                <a:latin typeface="맑은 고딕"/>
                <a:ea typeface="맑은 고딕"/>
              </a:rPr>
              <a:t>과실상규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예속상교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err="1">
                <a:latin typeface="맑은 고딕"/>
                <a:ea typeface="맑은 고딕"/>
              </a:rPr>
              <a:t>환난상휼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향안</a:t>
            </a:r>
            <a:r>
              <a:rPr lang="en-US" altLang="ko-KR" b="1" dirty="0"/>
              <a:t>(</a:t>
            </a:r>
            <a:r>
              <a:rPr lang="ko-KR" altLang="en-US" b="1" dirty="0" err="1"/>
              <a:t>鄕案</a:t>
            </a:r>
            <a:r>
              <a:rPr lang="en-US" altLang="ko-KR" b="1" dirty="0"/>
              <a:t>)</a:t>
            </a:r>
            <a:r>
              <a:rPr lang="ko-KR" altLang="en-US" b="1" dirty="0"/>
              <a:t>의 작성 </a:t>
            </a:r>
            <a:r>
              <a:rPr lang="en-US" altLang="ko-KR" b="1" dirty="0"/>
              <a:t>: </a:t>
            </a:r>
            <a:r>
              <a:rPr lang="ko-KR" altLang="en-US" b="1" dirty="0"/>
              <a:t>지방 양반 목록</a:t>
            </a:r>
            <a:endParaRPr lang="en-US" altLang="ko-KR" b="1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유향소</a:t>
            </a:r>
            <a:r>
              <a:rPr lang="en-US" altLang="ko-KR" b="1" dirty="0"/>
              <a:t>(</a:t>
            </a:r>
            <a:r>
              <a:rPr lang="ko-KR" altLang="en-US" b="1" dirty="0" err="1"/>
              <a:t>留鄕所</a:t>
            </a:r>
            <a:r>
              <a:rPr lang="en-US" altLang="ko-KR" b="1" dirty="0"/>
              <a:t>)</a:t>
            </a:r>
            <a:r>
              <a:rPr lang="ko-KR" altLang="en-US" b="1" dirty="0"/>
              <a:t>의 운영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향회에서</a:t>
            </a:r>
            <a:r>
              <a:rPr lang="ko-KR" altLang="en-US" b="1" dirty="0"/>
              <a:t> 좌수와 별감을 뽑음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의 관청이라 불림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  <a:p>
            <a:pPr marL="1828800" lvl="3" indent="-51435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  <a:p>
            <a:pPr marL="2286000" lvl="4" indent="-514350">
              <a:lnSpc>
                <a:spcPct val="150000"/>
              </a:lnSpc>
              <a:buFont typeface="+mj-lt"/>
              <a:buAutoNum type="arabicParenR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971550" lvl="1" indent="-360000">
              <a:lnSpc>
                <a:spcPct val="170000"/>
              </a:lnSpc>
              <a:buFont typeface="+mj-lt"/>
              <a:buAutoNum type="arabicPeriod" startAt="2"/>
            </a:pPr>
            <a:r>
              <a:rPr lang="ko-KR" altLang="en-US" b="1" dirty="0"/>
              <a:t>신진 사대부의 등장</a:t>
            </a:r>
            <a:endParaRPr lang="en-US" altLang="ko-KR" b="1" dirty="0"/>
          </a:p>
          <a:p>
            <a:pPr marL="1371600" lvl="2" indent="-360000">
              <a:lnSpc>
                <a:spcPct val="170000"/>
              </a:lnSpc>
              <a:buFont typeface="+mj-lt"/>
              <a:buAutoNum type="arabicParenR"/>
            </a:pPr>
            <a:r>
              <a:rPr lang="ko-KR" altLang="en-US" b="1" dirty="0"/>
              <a:t>혁신적인 새로운 사회 세력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무신정권 시대부터 등용되기 시작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사회적 중간층</a:t>
            </a:r>
            <a:r>
              <a:rPr lang="en-US" altLang="ko-KR" b="1" dirty="0"/>
              <a:t>: </a:t>
            </a:r>
            <a:r>
              <a:rPr lang="ko-KR" altLang="en-US" b="1" dirty="0"/>
              <a:t>하급관료 가문</a:t>
            </a:r>
            <a:r>
              <a:rPr lang="en-US" altLang="ko-KR" b="1" dirty="0"/>
              <a:t>, </a:t>
            </a:r>
            <a:r>
              <a:rPr lang="ko-KR" altLang="en-US" b="1" dirty="0"/>
              <a:t>향리 가문</a:t>
            </a:r>
            <a:r>
              <a:rPr lang="en-US" altLang="ko-KR" b="1" dirty="0"/>
              <a:t>—</a:t>
            </a:r>
            <a:r>
              <a:rPr lang="ko-KR" altLang="en-US" b="1" dirty="0"/>
              <a:t>권문세족과 사회적 배경이 다름</a:t>
            </a:r>
            <a:endParaRPr lang="en-US" altLang="ko-KR" b="1" dirty="0"/>
          </a:p>
          <a:p>
            <a:pPr marL="2286000" lvl="4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이색의 부 </a:t>
            </a:r>
            <a:r>
              <a:rPr lang="ko-KR" altLang="en-US" b="1" dirty="0" err="1"/>
              <a:t>이곡</a:t>
            </a:r>
            <a:r>
              <a:rPr lang="en-US" altLang="ko-KR" b="1" dirty="0"/>
              <a:t>=</a:t>
            </a:r>
            <a:r>
              <a:rPr lang="ko-KR" altLang="en-US" b="1" dirty="0"/>
              <a:t>향리</a:t>
            </a:r>
            <a:r>
              <a:rPr lang="en-US" altLang="ko-KR" b="1" dirty="0"/>
              <a:t>, </a:t>
            </a:r>
            <a:r>
              <a:rPr lang="ko-KR" altLang="en-US" b="1" dirty="0" err="1"/>
              <a:t>정도전의</a:t>
            </a:r>
            <a:r>
              <a:rPr lang="ko-KR" altLang="en-US" b="1" dirty="0"/>
              <a:t> 부 정운경</a:t>
            </a:r>
            <a:r>
              <a:rPr lang="en-US" altLang="ko-KR" b="1" dirty="0"/>
              <a:t>-</a:t>
            </a:r>
            <a:r>
              <a:rPr lang="ko-KR" altLang="en-US" b="1" dirty="0"/>
              <a:t>봉화 향리</a:t>
            </a:r>
            <a:r>
              <a:rPr lang="en-US" altLang="ko-KR" b="1" dirty="0"/>
              <a:t> </a:t>
            </a:r>
          </a:p>
          <a:p>
            <a:pPr marL="1828800" lvl="3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경제적으로 </a:t>
            </a:r>
            <a:r>
              <a:rPr lang="ko-KR" altLang="en-US" b="1" dirty="0" err="1"/>
              <a:t>중소자영농</a:t>
            </a:r>
            <a:r>
              <a:rPr lang="en-US" altLang="ko-KR" b="1" dirty="0"/>
              <a:t>: </a:t>
            </a:r>
            <a:r>
              <a:rPr lang="ko-KR" altLang="en-US" b="1" dirty="0"/>
              <a:t>권문세가의 대규모 토지 겸병에 대해서 비판적</a:t>
            </a:r>
            <a:endParaRPr lang="en-US" altLang="ko-KR" b="1" dirty="0"/>
          </a:p>
          <a:p>
            <a:pPr marL="1828800" lvl="3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이념</a:t>
            </a:r>
            <a:r>
              <a:rPr lang="en-US" altLang="ko-KR" b="1" dirty="0"/>
              <a:t>: </a:t>
            </a:r>
            <a:r>
              <a:rPr lang="ko-KR" altLang="en-US" b="1" dirty="0"/>
              <a:t>성리학</a:t>
            </a:r>
            <a:r>
              <a:rPr lang="en-US" altLang="ko-KR" b="1" dirty="0"/>
              <a:t>(</a:t>
            </a:r>
            <a:r>
              <a:rPr lang="ko-KR" altLang="en-US" b="1" dirty="0"/>
              <a:t>송학</a:t>
            </a:r>
            <a:r>
              <a:rPr lang="en-US" altLang="ko-KR" b="1" dirty="0"/>
              <a:t>)</a:t>
            </a:r>
          </a:p>
          <a:p>
            <a:pPr marL="2286000" lvl="4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초기 성리학자</a:t>
            </a:r>
            <a:r>
              <a:rPr lang="en-US" altLang="ko-KR" b="1" dirty="0"/>
              <a:t>: </a:t>
            </a:r>
            <a:r>
              <a:rPr lang="ko-KR" altLang="en-US" b="1" dirty="0"/>
              <a:t>안향</a:t>
            </a:r>
            <a:r>
              <a:rPr lang="en-US" altLang="ko-KR" b="1" dirty="0"/>
              <a:t>, </a:t>
            </a:r>
            <a:r>
              <a:rPr lang="ko-KR" altLang="en-US" b="1" dirty="0" err="1"/>
              <a:t>백이정</a:t>
            </a:r>
            <a:r>
              <a:rPr lang="en-US" altLang="ko-KR" b="1" dirty="0"/>
              <a:t>, </a:t>
            </a:r>
            <a:r>
              <a:rPr lang="ko-KR" altLang="en-US" b="1" dirty="0"/>
              <a:t>이제현</a:t>
            </a:r>
            <a:r>
              <a:rPr lang="en-US" altLang="ko-KR" b="1" dirty="0"/>
              <a:t>, </a:t>
            </a:r>
            <a:r>
              <a:rPr lang="ko-KR" altLang="en-US" b="1" dirty="0" err="1"/>
              <a:t>이곡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몽골지배시기</a:t>
            </a:r>
            <a:r>
              <a:rPr lang="en-US" altLang="ko-KR" b="1" dirty="0"/>
              <a:t>)</a:t>
            </a:r>
          </a:p>
          <a:p>
            <a:pPr marL="2286000" lvl="4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성균관 재건</a:t>
            </a:r>
            <a:r>
              <a:rPr lang="en-US" altLang="ko-KR" b="1" dirty="0"/>
              <a:t>(</a:t>
            </a:r>
            <a:r>
              <a:rPr lang="ko-KR" altLang="en-US" b="1" dirty="0"/>
              <a:t>공민왕</a:t>
            </a:r>
            <a:r>
              <a:rPr lang="en-US" altLang="ko-KR" b="1" dirty="0"/>
              <a:t>) </a:t>
            </a:r>
            <a:r>
              <a:rPr lang="ko-KR" altLang="en-US" b="1" dirty="0"/>
              <a:t>유명한 성리학자 배출</a:t>
            </a:r>
            <a:r>
              <a:rPr lang="en-US" altLang="ko-KR" b="1" dirty="0"/>
              <a:t>(</a:t>
            </a:r>
            <a:r>
              <a:rPr lang="ko-KR" altLang="en-US" b="1" dirty="0"/>
              <a:t>정몽주</a:t>
            </a:r>
            <a:r>
              <a:rPr lang="en-US" altLang="ko-KR" b="1" dirty="0"/>
              <a:t>, </a:t>
            </a:r>
            <a:r>
              <a:rPr lang="ko-KR" altLang="en-US" b="1" dirty="0" err="1"/>
              <a:t>정도전</a:t>
            </a:r>
            <a:r>
              <a:rPr lang="en-US" altLang="ko-KR" b="1" dirty="0"/>
              <a:t>, </a:t>
            </a:r>
            <a:r>
              <a:rPr lang="ko-KR" altLang="en-US" b="1" dirty="0"/>
              <a:t>조준</a:t>
            </a:r>
            <a:r>
              <a:rPr lang="en-US" altLang="ko-KR" b="1" dirty="0"/>
              <a:t>, </a:t>
            </a:r>
            <a:r>
              <a:rPr lang="ko-KR" altLang="en-US" b="1" dirty="0"/>
              <a:t>남은 등</a:t>
            </a:r>
            <a:r>
              <a:rPr lang="en-US" altLang="ko-KR" b="1" dirty="0"/>
              <a:t>)</a:t>
            </a:r>
          </a:p>
          <a:p>
            <a:pPr marL="2286000" lvl="4" indent="-360000">
              <a:lnSpc>
                <a:spcPct val="170000"/>
              </a:lnSpc>
              <a:buFont typeface="Arial" pitchFamily="34" charset="0"/>
              <a:buChar char="•"/>
            </a:pPr>
            <a:r>
              <a:rPr lang="ko-KR" altLang="en-US" b="1" dirty="0"/>
              <a:t>유교 국가 건설의 목표</a:t>
            </a:r>
            <a:endParaRPr lang="en-US" altLang="ko-KR" b="1" dirty="0"/>
          </a:p>
          <a:p>
            <a:pPr marL="2286000" lvl="4" indent="-36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marL="1371600" lvl="2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사림의 분해</a:t>
            </a:r>
            <a:r>
              <a:rPr lang="en-US" altLang="ko-KR" dirty="0"/>
              <a:t>: </a:t>
            </a:r>
            <a:r>
              <a:rPr lang="ko-KR" altLang="en-US" dirty="0"/>
              <a:t>당쟁</a:t>
            </a:r>
            <a:endParaRPr lang="en-US" altLang="ko-KR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선조 이후 정권 장악</a:t>
            </a:r>
            <a:endParaRPr lang="en-US" altLang="ko-KR" dirty="0"/>
          </a:p>
          <a:p>
            <a:pPr marL="1828800" lvl="3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이념과 정책의 방향 등에 따라 정치적 분파로 나뉨</a:t>
            </a:r>
            <a:endParaRPr lang="en-US" altLang="ko-KR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동인</a:t>
            </a:r>
            <a:endParaRPr lang="en-US" altLang="ko-KR" dirty="0"/>
          </a:p>
          <a:p>
            <a:pPr marL="2743200" lvl="5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남인</a:t>
            </a:r>
            <a:endParaRPr lang="en-US" altLang="ko-KR" dirty="0"/>
          </a:p>
          <a:p>
            <a:pPr marL="2743200" lvl="5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북인</a:t>
            </a:r>
            <a:endParaRPr lang="en-US" altLang="ko-KR" dirty="0"/>
          </a:p>
          <a:p>
            <a:pPr marL="3200400" lvl="6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대북</a:t>
            </a:r>
            <a:endParaRPr lang="en-US" altLang="ko-KR" dirty="0"/>
          </a:p>
          <a:p>
            <a:pPr marL="3200400" lvl="6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err="1"/>
              <a:t>소북</a:t>
            </a:r>
            <a:endParaRPr lang="en-US" altLang="ko-KR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서인</a:t>
            </a:r>
            <a:endParaRPr lang="en-US" altLang="ko-KR" dirty="0"/>
          </a:p>
          <a:p>
            <a:pPr marL="2743200" lvl="5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노론</a:t>
            </a:r>
            <a:endParaRPr lang="en-US" altLang="ko-KR" dirty="0"/>
          </a:p>
          <a:p>
            <a:pPr marL="2743200" lvl="5" indent="-3600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소론</a:t>
            </a:r>
            <a:endParaRPr lang="en-US" altLang="ko-KR" dirty="0"/>
          </a:p>
          <a:p>
            <a:pPr marL="2286000" lvl="4" indent="-3600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marL="1371600" lvl="2" indent="-51435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b="1" dirty="0"/>
              <a:t>신진 사대부의 분열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급진파 신진 사대부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역성 혁명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전면적 토지 개혁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조선시대 훈구파로 계승됨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/>
              <a:t>정도전</a:t>
            </a:r>
            <a:r>
              <a:rPr lang="en-US" altLang="ko-KR" b="1" dirty="0"/>
              <a:t>, </a:t>
            </a:r>
            <a:r>
              <a:rPr lang="ko-KR" altLang="en-US" b="1" dirty="0"/>
              <a:t>조준</a:t>
            </a:r>
            <a:r>
              <a:rPr lang="en-US" altLang="ko-KR" b="1" dirty="0"/>
              <a:t>, </a:t>
            </a:r>
            <a:r>
              <a:rPr lang="ko-KR" altLang="en-US" b="1" dirty="0"/>
              <a:t>남은 등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폐가입진 주장</a:t>
            </a:r>
            <a:endParaRPr lang="en-US" altLang="ko-KR" b="1" dirty="0"/>
          </a:p>
          <a:p>
            <a:pPr marL="1828800" lvl="3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온건파 신진 사대부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고려 왕조 유지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전면적 토지개혁 반대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/>
              <a:t>16</a:t>
            </a:r>
            <a:r>
              <a:rPr lang="ko-KR" altLang="en-US" b="1" dirty="0"/>
              <a:t>세기 이후 사림파로 계승됨</a:t>
            </a:r>
            <a:endParaRPr lang="en-US" altLang="ko-KR" b="1" dirty="0"/>
          </a:p>
          <a:p>
            <a:pPr marL="2286000" lvl="4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길재</a:t>
            </a:r>
            <a:r>
              <a:rPr lang="en-US" altLang="ko-KR" b="1" dirty="0"/>
              <a:t>, </a:t>
            </a:r>
            <a:r>
              <a:rPr lang="ko-KR" altLang="en-US" b="1" dirty="0"/>
              <a:t>이색</a:t>
            </a:r>
            <a:r>
              <a:rPr lang="en-US" altLang="ko-KR" b="1" dirty="0"/>
              <a:t>, </a:t>
            </a:r>
            <a:r>
              <a:rPr lang="ko-KR" altLang="en-US" b="1" dirty="0"/>
              <a:t>정몽주 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363272" cy="5904656"/>
          </a:xfrm>
        </p:spPr>
        <p:txBody>
          <a:bodyPr>
            <a:normAutofit fontScale="70000" lnSpcReduction="20000"/>
          </a:bodyPr>
          <a:lstStyle/>
          <a:p>
            <a:pPr marL="783000" indent="-57150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b="1" dirty="0"/>
              <a:t>공민왕</a:t>
            </a:r>
            <a:r>
              <a:rPr lang="en-US" altLang="ko-KR" b="1" dirty="0"/>
              <a:t>(1351-1374)</a:t>
            </a:r>
            <a:r>
              <a:rPr lang="ko-KR" altLang="en-US" b="1" dirty="0"/>
              <a:t>의 개혁정책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반원 자주 정치 개혁</a:t>
            </a:r>
            <a:endParaRPr lang="en-US" altLang="ko-KR" b="1" dirty="0"/>
          </a:p>
          <a:p>
            <a:pPr marL="1068750" lvl="1" indent="-457200">
              <a:lnSpc>
                <a:spcPct val="150000"/>
              </a:lnSpc>
            </a:pPr>
            <a:r>
              <a:rPr lang="ko-KR" altLang="en-US" b="1" dirty="0"/>
              <a:t>배 경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홍건군</a:t>
            </a:r>
            <a:r>
              <a:rPr lang="ko-KR" altLang="en-US" b="1" dirty="0"/>
              <a:t> 기의</a:t>
            </a:r>
            <a:r>
              <a:rPr lang="en-US" altLang="ko-KR" b="1" dirty="0"/>
              <a:t>(1351)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명의 건국 </a:t>
            </a:r>
            <a:r>
              <a:rPr lang="en-US" altLang="ko-KR" b="1" dirty="0"/>
              <a:t>(1368)</a:t>
            </a:r>
          </a:p>
          <a:p>
            <a:pPr marL="1068750" lvl="1" indent="-457200">
              <a:lnSpc>
                <a:spcPct val="150000"/>
              </a:lnSpc>
            </a:pPr>
            <a:r>
              <a:rPr lang="ko-KR" altLang="en-US" b="1" dirty="0"/>
              <a:t>내 용 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몽골 복장</a:t>
            </a:r>
            <a:r>
              <a:rPr lang="en-US" altLang="ko-KR" b="1" dirty="0"/>
              <a:t>, </a:t>
            </a:r>
            <a:r>
              <a:rPr lang="ko-KR" altLang="en-US" b="1" dirty="0"/>
              <a:t>변발</a:t>
            </a:r>
            <a:r>
              <a:rPr lang="en-US" altLang="ko-KR" b="1" dirty="0"/>
              <a:t> </a:t>
            </a:r>
            <a:r>
              <a:rPr lang="ko-KR" altLang="en-US" b="1" dirty="0"/>
              <a:t>등의 폐지 </a:t>
            </a:r>
            <a:r>
              <a:rPr lang="en-US" altLang="ko-KR" b="1" dirty="0"/>
              <a:t>(1352)</a:t>
            </a:r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삼성육부제</a:t>
            </a:r>
            <a:r>
              <a:rPr lang="ko-KR" altLang="en-US" b="1" dirty="0"/>
              <a:t> 등 고려 </a:t>
            </a:r>
            <a:r>
              <a:rPr lang="ko-KR" altLang="en-US" b="1" dirty="0" err="1"/>
              <a:t>구관제</a:t>
            </a:r>
            <a:r>
              <a:rPr lang="ko-KR" altLang="en-US" b="1" dirty="0"/>
              <a:t> 회복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정동행성 </a:t>
            </a:r>
            <a:r>
              <a:rPr lang="ko-KR" altLang="en-US" b="1" dirty="0" err="1"/>
              <a:t>이문소</a:t>
            </a:r>
            <a:r>
              <a:rPr lang="en-US" altLang="ko-KR" b="1" dirty="0"/>
              <a:t>(</a:t>
            </a:r>
            <a:r>
              <a:rPr lang="ko-KR" altLang="en-US" b="1" dirty="0"/>
              <a:t>理問所</a:t>
            </a:r>
            <a:r>
              <a:rPr lang="en-US" altLang="ko-KR" b="1" dirty="0"/>
              <a:t>)</a:t>
            </a:r>
            <a:r>
              <a:rPr lang="ko-KR" altLang="en-US" b="1" dirty="0"/>
              <a:t>의 폐지 </a:t>
            </a:r>
            <a:r>
              <a:rPr lang="en-US" altLang="ko-KR" b="1" dirty="0"/>
              <a:t>1356(5</a:t>
            </a:r>
            <a:r>
              <a:rPr lang="ko-KR" altLang="en-US" b="1" dirty="0"/>
              <a:t>년</a:t>
            </a:r>
            <a:r>
              <a:rPr lang="en-US" altLang="ko-KR" b="1" dirty="0"/>
              <a:t>5</a:t>
            </a:r>
            <a:r>
              <a:rPr lang="ko-KR" altLang="en-US" b="1" dirty="0"/>
              <a:t>월</a:t>
            </a:r>
            <a:r>
              <a:rPr lang="en-US" altLang="ko-KR" b="1" dirty="0"/>
              <a:t>)</a:t>
            </a:r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원 연호 사용 폐지</a:t>
            </a:r>
            <a:r>
              <a:rPr lang="en-US" altLang="ko-KR" b="1" dirty="0"/>
              <a:t>(5</a:t>
            </a:r>
            <a:r>
              <a:rPr lang="ko-KR" altLang="en-US" b="1" dirty="0"/>
              <a:t>년 </a:t>
            </a:r>
            <a:r>
              <a:rPr lang="en-US" altLang="ko-KR" b="1" dirty="0"/>
              <a:t>6</a:t>
            </a:r>
            <a:r>
              <a:rPr lang="ko-KR" altLang="en-US" b="1" dirty="0"/>
              <a:t>월</a:t>
            </a:r>
            <a:r>
              <a:rPr lang="en-US" altLang="ko-KR" b="1" dirty="0"/>
              <a:t>)</a:t>
            </a:r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친원파</a:t>
            </a:r>
            <a:r>
              <a:rPr lang="ko-KR" altLang="en-US" b="1" dirty="0"/>
              <a:t> 기철 일당의 척결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쌍성총관부의 폐지와 영토의 회복</a:t>
            </a:r>
            <a:r>
              <a:rPr lang="en-US" altLang="ko-KR" b="1" dirty="0"/>
              <a:t>(5</a:t>
            </a:r>
            <a:r>
              <a:rPr lang="ko-KR" altLang="en-US" b="1" dirty="0"/>
              <a:t>년 </a:t>
            </a:r>
            <a:r>
              <a:rPr lang="en-US" altLang="ko-KR" b="1" dirty="0"/>
              <a:t>7</a:t>
            </a:r>
            <a:r>
              <a:rPr lang="ko-KR" altLang="en-US" b="1" dirty="0"/>
              <a:t>월</a:t>
            </a:r>
            <a:r>
              <a:rPr lang="en-US" altLang="ko-KR" b="1" dirty="0"/>
              <a:t>, </a:t>
            </a:r>
            <a:r>
              <a:rPr lang="ko-KR" altLang="en-US" b="1" dirty="0"/>
              <a:t>유인원</a:t>
            </a:r>
            <a:r>
              <a:rPr lang="en-US" altLang="ko-KR" b="1" dirty="0"/>
              <a:t>, </a:t>
            </a:r>
            <a:r>
              <a:rPr lang="ko-KR" altLang="en-US" b="1" dirty="0"/>
              <a:t>이자춘</a:t>
            </a:r>
            <a:r>
              <a:rPr lang="en-US" altLang="ko-KR" b="1" dirty="0"/>
              <a:t>)</a:t>
            </a:r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명 건국 후 </a:t>
            </a:r>
            <a:r>
              <a:rPr lang="ko-KR" altLang="en-US" b="1" dirty="0" err="1"/>
              <a:t>친명정책</a:t>
            </a:r>
            <a:r>
              <a:rPr lang="ko-KR" altLang="en-US" b="1" dirty="0"/>
              <a:t> 채택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요동 정벌 </a:t>
            </a:r>
            <a:r>
              <a:rPr lang="en-US" altLang="ko-KR" b="1" dirty="0"/>
              <a:t>: 9</a:t>
            </a:r>
            <a:r>
              <a:rPr lang="ko-KR" altLang="en-US" b="1" dirty="0"/>
              <a:t>년 정월</a:t>
            </a:r>
            <a:r>
              <a:rPr lang="en-US" altLang="ko-KR" b="1" dirty="0"/>
              <a:t>(1369 </a:t>
            </a:r>
            <a:r>
              <a:rPr lang="ko-KR" altLang="en-US" b="1" dirty="0"/>
              <a:t>이성계</a:t>
            </a:r>
            <a:r>
              <a:rPr lang="en-US" altLang="ko-KR" b="1" dirty="0"/>
              <a:t>, </a:t>
            </a:r>
            <a:r>
              <a:rPr lang="ko-KR" altLang="en-US" b="1" dirty="0"/>
              <a:t>지용수</a:t>
            </a:r>
            <a:r>
              <a:rPr lang="en-US" altLang="ko-KR" b="1" dirty="0"/>
              <a:t>) </a:t>
            </a:r>
            <a:r>
              <a:rPr lang="ko-KR" altLang="en-US" b="1" dirty="0" err="1"/>
              <a:t>동녕부</a:t>
            </a:r>
            <a:r>
              <a:rPr lang="ko-KR" altLang="en-US" b="1" dirty="0"/>
              <a:t> 일시 점령 후 철수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endParaRPr lang="en-US" altLang="ko-KR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70000" lnSpcReduction="20000"/>
          </a:bodyPr>
          <a:lstStyle/>
          <a:p>
            <a:pPr marL="112590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토지 개혁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전민변정도감</a:t>
            </a:r>
            <a:r>
              <a:rPr lang="en-US" altLang="ko-KR" b="1" dirty="0"/>
              <a:t>( </a:t>
            </a:r>
            <a:r>
              <a:rPr lang="ko-KR" altLang="en-US" b="1" dirty="0"/>
              <a:t>판사</a:t>
            </a:r>
            <a:r>
              <a:rPr lang="en-US" altLang="ko-KR" b="1" dirty="0"/>
              <a:t>:</a:t>
            </a:r>
            <a:r>
              <a:rPr lang="ko-KR" altLang="en-US" b="1" dirty="0"/>
              <a:t>신돈</a:t>
            </a:r>
            <a:r>
              <a:rPr lang="en-US" altLang="ko-KR" b="1" dirty="0"/>
              <a:t>) 1366</a:t>
            </a:r>
            <a:r>
              <a:rPr lang="ko-KR" altLang="en-US" b="1" dirty="0"/>
              <a:t>년 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배경</a:t>
            </a:r>
            <a:r>
              <a:rPr lang="en-US" altLang="ko-KR" b="1" dirty="0"/>
              <a:t>: </a:t>
            </a:r>
            <a:r>
              <a:rPr lang="ko-KR" altLang="en-US" b="1" dirty="0" err="1"/>
              <a:t>호강가의</a:t>
            </a:r>
            <a:r>
              <a:rPr lang="ko-KR" altLang="en-US" b="1" dirty="0"/>
              <a:t> 토지 강탈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종묘</a:t>
            </a:r>
            <a:r>
              <a:rPr lang="en-US" altLang="ko-KR" b="1" dirty="0"/>
              <a:t>, </a:t>
            </a:r>
            <a:r>
              <a:rPr lang="ko-KR" altLang="en-US" b="1" dirty="0"/>
              <a:t>학교</a:t>
            </a:r>
            <a:r>
              <a:rPr lang="en-US" altLang="ko-KR" b="1" dirty="0"/>
              <a:t>, </a:t>
            </a:r>
            <a:r>
              <a:rPr lang="ko-KR" altLang="en-US" b="1" dirty="0"/>
              <a:t>창고</a:t>
            </a:r>
            <a:r>
              <a:rPr lang="en-US" altLang="ko-KR" b="1" dirty="0"/>
              <a:t>, </a:t>
            </a:r>
            <a:r>
              <a:rPr lang="ko-KR" altLang="en-US" b="1" dirty="0"/>
              <a:t>사원 등의 토지</a:t>
            </a:r>
            <a:r>
              <a:rPr lang="en-US" altLang="ko-KR" b="1" dirty="0"/>
              <a:t>, </a:t>
            </a:r>
            <a:r>
              <a:rPr lang="ko-KR" altLang="en-US" b="1" dirty="0"/>
              <a:t>세업 전민의 토지 강탈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양민을 노예로 삼음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향리 역리 관노 백성들 가운데 역을 피해 </a:t>
            </a:r>
            <a:r>
              <a:rPr lang="ko-KR" altLang="en-US" b="1" dirty="0" err="1"/>
              <a:t>호강가의</a:t>
            </a:r>
            <a:r>
              <a:rPr lang="ko-KR" altLang="en-US" b="1" dirty="0"/>
              <a:t> 농장으로 잠입</a:t>
            </a:r>
            <a:r>
              <a:rPr lang="en-US" altLang="ko-KR" b="1" dirty="0"/>
              <a:t> </a:t>
            </a:r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목적</a:t>
            </a:r>
            <a:r>
              <a:rPr lang="en-US" altLang="ko-KR" b="1" dirty="0"/>
              <a:t>: </a:t>
            </a:r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권문세족의 토지와 노비 몰수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 </a:t>
            </a:r>
            <a:r>
              <a:rPr lang="ko-KR" altLang="en-US" b="1" dirty="0"/>
              <a:t>농민의 신분 회복</a:t>
            </a:r>
            <a:r>
              <a:rPr lang="en-US" altLang="ko-KR" b="1" dirty="0"/>
              <a:t>, </a:t>
            </a:r>
            <a:r>
              <a:rPr lang="ko-KR" altLang="en-US" b="1" dirty="0"/>
              <a:t>부당하게 겸병된 토지의 원 소유권 회복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왕권 강화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실패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권문 세족의 저항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신진 사대부 세력의 미약함과 미숙함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성균관의 정비 </a:t>
            </a:r>
            <a:r>
              <a:rPr lang="en-US" altLang="ko-KR" b="1" dirty="0"/>
              <a:t>(1367, </a:t>
            </a:r>
            <a:r>
              <a:rPr lang="ko-KR" altLang="en-US" b="1" dirty="0"/>
              <a:t>유교 교육의 강화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525950" lvl="2" indent="-514350">
              <a:lnSpc>
                <a:spcPct val="150000"/>
              </a:lnSpc>
            </a:pPr>
            <a:r>
              <a:rPr lang="ko-KR" altLang="en-US" b="1" dirty="0"/>
              <a:t>신진 사대부의 등장</a:t>
            </a:r>
            <a:endParaRPr lang="en-US" altLang="ko-KR" b="1" dirty="0"/>
          </a:p>
          <a:p>
            <a:pPr marL="106875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b="1" dirty="0"/>
              <a:t>말년에 정치에 대한 열정을 잃고 살해됨</a:t>
            </a:r>
            <a:r>
              <a:rPr lang="en-US" altLang="ko-KR" b="1" dirty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://210.217.248.142/images/ba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5178"/>
            <a:ext cx="3816424" cy="6532822"/>
          </a:xfrm>
          <a:prstGeom prst="rect">
            <a:avLst/>
          </a:prstGeom>
          <a:noFill/>
        </p:spPr>
      </p:pic>
      <p:pic>
        <p:nvPicPr>
          <p:cNvPr id="5" name="Picture 2" descr="http://c.ask.nate.com/imgs/knsi.php/202783/16415/2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66904"/>
            <a:ext cx="4320480" cy="6591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marL="783000" indent="-571500">
              <a:lnSpc>
                <a:spcPct val="150000"/>
              </a:lnSpc>
              <a:buFont typeface="+mj-lt"/>
              <a:buAutoNum type="romanUcPeriod" startAt="3"/>
            </a:pPr>
            <a:r>
              <a:rPr lang="ko-KR" altLang="en-US" b="1" dirty="0"/>
              <a:t>위화도 회군과 토지개혁</a:t>
            </a:r>
            <a:endParaRPr lang="en-US" altLang="ko-KR" b="1" dirty="0"/>
          </a:p>
          <a:p>
            <a:pPr marL="1125900" lvl="1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위화도 회군</a:t>
            </a:r>
            <a:endParaRPr lang="en-US" altLang="ko-KR" b="1" dirty="0"/>
          </a:p>
          <a:p>
            <a:pPr marL="1468800" lvl="2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외세의 침입과 무인 세력의 등장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2</a:t>
            </a:r>
            <a:r>
              <a:rPr lang="ko-KR" altLang="en-US" b="1" dirty="0"/>
              <a:t>차에 걸친 홍건적의 침입</a:t>
            </a:r>
            <a:r>
              <a:rPr lang="en-US" altLang="ko-KR" b="1" dirty="0"/>
              <a:t>(1359, 1361)-</a:t>
            </a:r>
            <a:r>
              <a:rPr lang="ko-KR" altLang="en-US" b="1" dirty="0"/>
              <a:t>개혁에 제동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왜구의 침략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홍산</a:t>
            </a:r>
            <a:r>
              <a:rPr lang="ko-KR" altLang="en-US" b="1" dirty="0"/>
              <a:t> 대첩 </a:t>
            </a:r>
            <a:r>
              <a:rPr lang="en-US" altLang="ko-KR" b="1" dirty="0"/>
              <a:t>(1376, </a:t>
            </a:r>
            <a:r>
              <a:rPr lang="ko-KR" altLang="en-US" b="1" dirty="0"/>
              <a:t>최영</a:t>
            </a:r>
            <a:r>
              <a:rPr lang="en-US" altLang="ko-KR" b="1" dirty="0"/>
              <a:t>)</a:t>
            </a:r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진포</a:t>
            </a:r>
            <a:r>
              <a:rPr lang="ko-KR" altLang="en-US" b="1" dirty="0"/>
              <a:t> 대첩 </a:t>
            </a:r>
            <a:r>
              <a:rPr lang="en-US" altLang="ko-KR" b="1" dirty="0"/>
              <a:t>(1380, </a:t>
            </a:r>
            <a:r>
              <a:rPr lang="ko-KR" altLang="en-US" b="1" dirty="0" err="1"/>
              <a:t>최무선</a:t>
            </a:r>
            <a:r>
              <a:rPr lang="ko-KR" altLang="en-US" b="1" dirty="0"/>
              <a:t> 나세 등</a:t>
            </a:r>
            <a:r>
              <a:rPr lang="en-US" altLang="ko-KR" b="1" dirty="0"/>
              <a:t>) </a:t>
            </a:r>
            <a:r>
              <a:rPr lang="ko-KR" altLang="en-US" b="1" dirty="0"/>
              <a:t>화포사용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황산 대첩 </a:t>
            </a:r>
            <a:r>
              <a:rPr lang="en-US" altLang="ko-KR" b="1" dirty="0"/>
              <a:t>(1380, </a:t>
            </a:r>
            <a:r>
              <a:rPr lang="ko-KR" altLang="en-US" b="1" dirty="0"/>
              <a:t>이 성계</a:t>
            </a:r>
            <a:r>
              <a:rPr lang="en-US" altLang="ko-KR" b="1" dirty="0"/>
              <a:t>)</a:t>
            </a:r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 err="1"/>
              <a:t>관음포</a:t>
            </a:r>
            <a:r>
              <a:rPr lang="ko-KR" altLang="en-US" b="1" dirty="0"/>
              <a:t> 대첩</a:t>
            </a:r>
            <a:r>
              <a:rPr lang="en-US" altLang="ko-KR" b="1" dirty="0"/>
              <a:t>(1383, </a:t>
            </a:r>
            <a:r>
              <a:rPr lang="ko-KR" altLang="en-US" b="1" dirty="0"/>
              <a:t>정지</a:t>
            </a:r>
            <a:r>
              <a:rPr lang="en-US" altLang="ko-KR" b="1" dirty="0"/>
              <a:t>) </a:t>
            </a:r>
            <a:r>
              <a:rPr lang="ko-KR" altLang="en-US" b="1" dirty="0"/>
              <a:t>화포 사용</a:t>
            </a:r>
            <a:endParaRPr lang="en-US" altLang="ko-KR" b="1" dirty="0"/>
          </a:p>
          <a:p>
            <a:pPr marL="1926000" lvl="3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이성계와 최영</a:t>
            </a:r>
            <a:r>
              <a:rPr lang="en-US" altLang="ko-KR" b="1" dirty="0"/>
              <a:t> </a:t>
            </a:r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b="1" dirty="0"/>
              <a:t>이성계</a:t>
            </a:r>
            <a:r>
              <a:rPr lang="en-US" altLang="ko-KR" b="1" dirty="0"/>
              <a:t>: </a:t>
            </a:r>
            <a:r>
              <a:rPr lang="ko-KR" altLang="en-US" b="1" dirty="0"/>
              <a:t>급진 신진사대부의 지지</a:t>
            </a:r>
            <a:endParaRPr lang="en-US" altLang="ko-KR" b="1" dirty="0"/>
          </a:p>
          <a:p>
            <a:pPr marL="2383200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b="1" dirty="0"/>
              <a:t> </a:t>
            </a:r>
            <a:r>
              <a:rPr lang="ko-KR" altLang="en-US" b="1" dirty="0"/>
              <a:t>최  영 </a:t>
            </a:r>
            <a:r>
              <a:rPr lang="en-US" altLang="ko-KR" b="1" dirty="0"/>
              <a:t>: </a:t>
            </a:r>
            <a:r>
              <a:rPr lang="ko-KR" altLang="en-US" b="1" dirty="0"/>
              <a:t>구 권문세가 세력을 대표함</a:t>
            </a:r>
            <a:r>
              <a:rPr lang="en-US" altLang="ko-KR" b="1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1"/>
            <a:ext cx="3466728" cy="45365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</a:t>
            </a:r>
            <a:r>
              <a:rPr lang="en-US" altLang="ko-KR" b="1" dirty="0">
                <a:latin typeface="맑은 고딕"/>
                <a:ea typeface="맑은 고딕"/>
              </a:rPr>
              <a:t>ㆍ2</a:t>
            </a:r>
            <a:r>
              <a:rPr lang="ko-KR" altLang="en-US" b="1" dirty="0">
                <a:latin typeface="맑은 고딕"/>
                <a:ea typeface="맑은 고딕"/>
              </a:rPr>
              <a:t>차 홍건적의 침입</a:t>
            </a:r>
            <a:endParaRPr lang="en-US" altLang="ko-KR" b="1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왜구의 침입과 </a:t>
            </a:r>
            <a:r>
              <a:rPr lang="en-US" altLang="ko-KR" b="1" dirty="0"/>
              <a:t>4</a:t>
            </a:r>
            <a:r>
              <a:rPr lang="ko-KR" altLang="en-US" b="1" dirty="0"/>
              <a:t>대첩 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홍산</a:t>
            </a:r>
            <a:r>
              <a:rPr lang="ko-KR" altLang="en-US" b="1" dirty="0"/>
              <a:t> </a:t>
            </a:r>
            <a:r>
              <a:rPr lang="en-US" altLang="ko-KR" b="1" dirty="0"/>
              <a:t>1376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진포</a:t>
            </a:r>
            <a:r>
              <a:rPr lang="ko-KR" altLang="en-US" b="1" dirty="0"/>
              <a:t> </a:t>
            </a:r>
            <a:r>
              <a:rPr lang="en-US" altLang="ko-KR" b="1" dirty="0"/>
              <a:t>1380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황산 </a:t>
            </a:r>
            <a:r>
              <a:rPr lang="en-US" altLang="ko-KR" b="1" dirty="0"/>
              <a:t>1380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관음포</a:t>
            </a:r>
            <a:r>
              <a:rPr lang="ko-KR" altLang="en-US" b="1" dirty="0"/>
              <a:t> </a:t>
            </a:r>
            <a:r>
              <a:rPr lang="en-US" altLang="ko-KR" b="1" dirty="0"/>
              <a:t>1383</a:t>
            </a:r>
            <a:endParaRPr lang="ko-KR" altLang="en-US" b="1" dirty="0"/>
          </a:p>
        </p:txBody>
      </p:sp>
      <p:pic>
        <p:nvPicPr>
          <p:cNvPr id="1026" name="Picture 2" descr="CfSGQF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88640"/>
            <a:ext cx="4907716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1721</Words>
  <Application>Microsoft Office PowerPoint</Application>
  <PresentationFormat>화면 슬라이드 쇼(4:3)</PresentationFormat>
  <Paragraphs>322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근세</vt:lpstr>
      <vt:lpstr>고려 말 사회의 변화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조선왕조의 성립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근세</dc:title>
  <dc:creator>user</dc:creator>
  <cp:lastModifiedBy>sonnyok123@gmail.com</cp:lastModifiedBy>
  <cp:revision>59</cp:revision>
  <dcterms:created xsi:type="dcterms:W3CDTF">2016-10-05T09:24:26Z</dcterms:created>
  <dcterms:modified xsi:type="dcterms:W3CDTF">2019-10-28T03:46:00Z</dcterms:modified>
</cp:coreProperties>
</file>