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85" r:id="rId7"/>
    <p:sldId id="263" r:id="rId8"/>
    <p:sldId id="287" r:id="rId9"/>
    <p:sldId id="265" r:id="rId10"/>
    <p:sldId id="264" r:id="rId11"/>
    <p:sldId id="286" r:id="rId12"/>
    <p:sldId id="288" r:id="rId13"/>
    <p:sldId id="289" r:id="rId14"/>
    <p:sldId id="270" r:id="rId15"/>
    <p:sldId id="267" r:id="rId16"/>
    <p:sldId id="268" r:id="rId17"/>
    <p:sldId id="269" r:id="rId18"/>
    <p:sldId id="271" r:id="rId19"/>
    <p:sldId id="273" r:id="rId20"/>
    <p:sldId id="272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AA458-2923-419C-9538-F7C5F91D9BD4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5C8B-2B14-4837-A710-8FDFBA301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622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73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45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64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74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27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636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29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23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705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8450-53E1-43D2-8A68-E1F34F1D4E4A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7B1A9-1BD3-41C0-8320-F91B5CB2A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75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중세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28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32656"/>
            <a:ext cx="3384376" cy="61206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지방 행정 조직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경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5 </a:t>
            </a:r>
            <a:r>
              <a:rPr lang="ko-KR" altLang="en-US" sz="1800" b="1" dirty="0" smtClean="0"/>
              <a:t>도</a:t>
            </a:r>
            <a:endParaRPr lang="en-US" altLang="ko-KR" sz="1800" b="1" i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err="1" smtClean="0"/>
              <a:t>안찰사</a:t>
            </a:r>
            <a:endParaRPr lang="en-US" altLang="ko-KR" sz="1800" b="1" dirty="0" smtClean="0"/>
          </a:p>
          <a:p>
            <a:pPr lvl="2">
              <a:lnSpc>
                <a:spcPct val="150000"/>
              </a:lnSpc>
            </a:pPr>
            <a:r>
              <a:rPr lang="en-US" altLang="ko-KR" sz="1800" b="1" dirty="0" smtClean="0"/>
              <a:t>8 </a:t>
            </a:r>
            <a:r>
              <a:rPr lang="ko-KR" altLang="en-US" sz="1800" b="1" dirty="0" smtClean="0"/>
              <a:t>목</a:t>
            </a:r>
            <a:endParaRPr lang="en-US" altLang="ko-KR" sz="1800" b="1" i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주</a:t>
            </a:r>
            <a:endParaRPr lang="en-US" altLang="ko-KR" sz="1800" b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현</a:t>
            </a:r>
            <a:endParaRPr lang="en-US" altLang="ko-KR" sz="1800" b="1" i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양 계</a:t>
            </a:r>
            <a:endParaRPr lang="en-US" altLang="ko-KR" sz="1800" b="1" i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err="1" smtClean="0"/>
              <a:t>병마사</a:t>
            </a:r>
            <a:endParaRPr lang="en-US" altLang="ko-KR" sz="1800" b="1" i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진</a:t>
            </a:r>
            <a:endParaRPr lang="en-US" altLang="ko-KR" sz="1800" b="1" i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주군과 </a:t>
            </a:r>
            <a:r>
              <a:rPr lang="ko-KR" altLang="en-US" sz="1800" b="1" dirty="0" err="1" smtClean="0"/>
              <a:t>속현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특수 천민 지역</a:t>
            </a:r>
            <a:endParaRPr lang="en-US" altLang="ko-KR" sz="1800" b="1" dirty="0" smtClean="0"/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향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부곡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소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진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역</a:t>
            </a:r>
            <a:r>
              <a:rPr lang="en-US" altLang="ko-KR" sz="1800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800" b="1" dirty="0" smtClean="0"/>
              <a:t>천민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회피제</a:t>
            </a:r>
            <a:endParaRPr lang="ko-KR" altLang="en-US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6183"/>
            <a:ext cx="4896544" cy="584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72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대외정책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 거란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遼)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정책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원인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고려의 </a:t>
            </a:r>
            <a:r>
              <a:rPr lang="ko-KR" altLang="en-US" b="1" dirty="0" err="1" smtClean="0"/>
              <a:t>친송</a:t>
            </a:r>
            <a:r>
              <a:rPr lang="ko-KR" altLang="en-US" b="1" dirty="0" smtClean="0"/>
              <a:t> 북진정책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차 침입 </a:t>
            </a:r>
            <a:r>
              <a:rPr lang="en-US" altLang="ko-KR" b="1" dirty="0" smtClean="0"/>
              <a:t>(993, </a:t>
            </a:r>
            <a:r>
              <a:rPr lang="ko-KR" altLang="en-US" b="1" dirty="0" smtClean="0"/>
              <a:t>성종 </a:t>
            </a:r>
            <a:r>
              <a:rPr lang="en-US" altLang="ko-KR" b="1" dirty="0" smtClean="0"/>
              <a:t>12</a:t>
            </a:r>
            <a:r>
              <a:rPr lang="ko-KR" altLang="en-US" b="1" dirty="0" smtClean="0"/>
              <a:t>년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원인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고려의 </a:t>
            </a:r>
            <a:r>
              <a:rPr lang="ko-KR" altLang="en-US" b="1" dirty="0" err="1" smtClean="0"/>
              <a:t>친송</a:t>
            </a:r>
            <a:r>
              <a:rPr lang="ko-KR" altLang="en-US" b="1" dirty="0" smtClean="0"/>
              <a:t> 북진정책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소손녕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서희의 외교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강동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주 확보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침입 </a:t>
            </a:r>
            <a:r>
              <a:rPr lang="en-US" altLang="ko-KR" b="1" dirty="0" smtClean="0"/>
              <a:t>(1010, </a:t>
            </a:r>
            <a:r>
              <a:rPr lang="ko-KR" altLang="en-US" b="1" dirty="0" smtClean="0"/>
              <a:t>현종 원년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배경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강조의 난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요 성종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개경 함락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현종의 나주 피난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양규의 활약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현종의 </a:t>
            </a:r>
            <a:r>
              <a:rPr lang="ko-KR" altLang="en-US" b="1" dirty="0" err="1" smtClean="0"/>
              <a:t>친조</a:t>
            </a:r>
            <a:r>
              <a:rPr lang="ko-KR" altLang="en-US" b="1" dirty="0" smtClean="0"/>
              <a:t> 약조</a:t>
            </a:r>
            <a:r>
              <a:rPr lang="en-US" altLang="ko-KR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 3</a:t>
            </a:r>
            <a:r>
              <a:rPr lang="ko-KR" altLang="en-US" b="1" dirty="0" smtClean="0"/>
              <a:t>차 침입 </a:t>
            </a:r>
            <a:r>
              <a:rPr lang="en-US" altLang="ko-KR" b="1" dirty="0" smtClean="0"/>
              <a:t>(1018)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원인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친조</a:t>
            </a:r>
            <a:r>
              <a:rPr lang="ko-KR" altLang="en-US" b="1" dirty="0" smtClean="0"/>
              <a:t> 약조 불이행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강동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주의 반환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소배압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만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강감찬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귀주</a:t>
            </a:r>
            <a:r>
              <a:rPr lang="ko-KR" altLang="en-US" b="1" dirty="0" smtClean="0"/>
              <a:t> 대첩 </a:t>
            </a:r>
            <a:r>
              <a:rPr lang="en-US" altLang="ko-KR" b="1" dirty="0" smtClean="0"/>
              <a:t>(1019</a:t>
            </a:r>
            <a:r>
              <a:rPr lang="ko-KR" altLang="en-US" b="1" dirty="0" smtClean="0"/>
              <a:t>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고려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요의 세력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균형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천리장성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초조대장경 </a:t>
            </a:r>
            <a:endParaRPr lang="ko-KR" altLang="en-US" b="1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12776"/>
            <a:ext cx="4771148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76672"/>
            <a:ext cx="4464496" cy="59046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대여진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金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정책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윤관의 북진</a:t>
            </a:r>
            <a:r>
              <a:rPr lang="en-US" altLang="ko-KR" b="1" dirty="0" smtClean="0"/>
              <a:t>(1107, </a:t>
            </a:r>
            <a:r>
              <a:rPr lang="ko-KR" altLang="en-US" b="1" dirty="0" smtClean="0"/>
              <a:t>예종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배경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통합 여진세력과의 무력 충돌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기병에 패배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별무반 조직</a:t>
            </a:r>
            <a:r>
              <a:rPr lang="en-US" altLang="ko-KR" b="1" dirty="0" smtClean="0"/>
              <a:t>: 1104</a:t>
            </a:r>
            <a:r>
              <a:rPr lang="ko-KR" altLang="en-US" b="1" dirty="0" smtClean="0"/>
              <a:t>년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여진정벌을 위한 특수부대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신기군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신보</a:t>
            </a:r>
            <a:r>
              <a:rPr lang="ko-KR" altLang="en-US" b="1" dirty="0" smtClean="0"/>
              <a:t>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항마군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동북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성 축조</a:t>
            </a:r>
            <a:r>
              <a:rPr lang="en-US" altLang="ko-KR" b="1" dirty="0" smtClean="0"/>
              <a:t>(1107)</a:t>
            </a:r>
          </a:p>
          <a:p>
            <a:pPr lvl="3">
              <a:lnSpc>
                <a:spcPct val="150000"/>
              </a:lnSpc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년 뒤 반환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금과의 군신관계 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금국의</a:t>
            </a:r>
            <a:r>
              <a:rPr lang="ko-KR" altLang="en-US" b="1" dirty="0" smtClean="0"/>
              <a:t> 건국 </a:t>
            </a:r>
            <a:r>
              <a:rPr lang="en-US" altLang="ko-KR" b="1" dirty="0" smtClean="0"/>
              <a:t>(1115)– </a:t>
            </a:r>
            <a:r>
              <a:rPr lang="ko-KR" altLang="en-US" b="1" dirty="0" smtClean="0"/>
              <a:t>군신관계 요구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이자겸</a:t>
            </a:r>
            <a:r>
              <a:rPr lang="ko-KR" altLang="en-US" b="1" dirty="0" smtClean="0"/>
              <a:t> 사대정책 수용 </a:t>
            </a:r>
            <a:r>
              <a:rPr lang="en-US" altLang="ko-KR" b="1" dirty="0" smtClean="0"/>
              <a:t>(1126)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북진 정책의 중단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문벌귀족 사회의 분열</a:t>
            </a:r>
            <a:endParaRPr lang="ko-KR" altLang="en-US" b="1" dirty="0"/>
          </a:p>
        </p:txBody>
      </p:sp>
      <p:pic>
        <p:nvPicPr>
          <p:cNvPr id="41986" name="Picture 2" descr="http://m1.daumcdn.net/cfile239/R400x0/2279BB3958B41A993C11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836712"/>
            <a:ext cx="4381534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332656"/>
            <a:ext cx="4968552" cy="6048672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대몽골</a:t>
            </a:r>
            <a:r>
              <a:rPr lang="ko-KR" altLang="en-US" b="1" dirty="0" smtClean="0"/>
              <a:t> 관계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차 침입 </a:t>
            </a:r>
            <a:r>
              <a:rPr lang="en-US" altLang="ko-KR" b="1" dirty="0" smtClean="0"/>
              <a:t>(1231)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배경</a:t>
            </a:r>
            <a:r>
              <a:rPr lang="en-US" altLang="ko-KR" b="1" dirty="0" smtClean="0"/>
              <a:t>: </a:t>
            </a:r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몽골의 성장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강동의 역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 몽골 연합군 거란 격퇴 </a:t>
            </a:r>
            <a:r>
              <a:rPr lang="en-US" altLang="ko-KR" b="1" dirty="0" smtClean="0"/>
              <a:t>1219)</a:t>
            </a:r>
          </a:p>
          <a:p>
            <a:pPr lvl="4">
              <a:lnSpc>
                <a:spcPct val="150000"/>
              </a:lnSpc>
            </a:pPr>
            <a:r>
              <a:rPr lang="ko-KR" altLang="en-US" b="1" dirty="0" err="1" smtClean="0"/>
              <a:t>저고여</a:t>
            </a:r>
            <a:r>
              <a:rPr lang="ko-KR" altLang="en-US" b="1" dirty="0" smtClean="0"/>
              <a:t> 피살</a:t>
            </a:r>
            <a:r>
              <a:rPr lang="en-US" altLang="ko-KR" b="1" dirty="0" smtClean="0"/>
              <a:t>(1225)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살리타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박서의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귀주성</a:t>
            </a:r>
            <a:r>
              <a:rPr lang="ko-KR" altLang="en-US" b="1" dirty="0" smtClean="0"/>
              <a:t> 항전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몽골과 강화체결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최우의</a:t>
            </a:r>
            <a:r>
              <a:rPr lang="ko-KR" altLang="en-US" b="1" dirty="0" smtClean="0"/>
              <a:t> 강화도 전도</a:t>
            </a:r>
            <a:r>
              <a:rPr lang="en-US" altLang="ko-KR" b="1" dirty="0" smtClean="0"/>
              <a:t>(1232)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침입 </a:t>
            </a:r>
            <a:r>
              <a:rPr lang="en-US" altLang="ko-KR" b="1" dirty="0" smtClean="0"/>
              <a:t>(1232)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살리타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김윤후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처인성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살리타</a:t>
            </a:r>
            <a:r>
              <a:rPr lang="ko-KR" altLang="en-US" b="1" dirty="0" smtClean="0"/>
              <a:t> 사살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6</a:t>
            </a:r>
            <a:r>
              <a:rPr lang="ko-KR" altLang="en-US" b="1" dirty="0" smtClean="0"/>
              <a:t>차에 걸친 몽골의 침입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1270</a:t>
            </a:r>
            <a:r>
              <a:rPr lang="ko-KR" altLang="en-US" b="1" dirty="0" smtClean="0"/>
              <a:t>년 개경 환도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원종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배중손</a:t>
            </a:r>
            <a:r>
              <a:rPr lang="ko-KR" altLang="en-US" b="1" dirty="0" smtClean="0"/>
              <a:t> 주도 삼별초의 항쟁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3010" name="Picture 2" descr="Image result for ê³ ë ¤ì ëª½ê³¨ì ì ì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-243408"/>
            <a:ext cx="4495800" cy="675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사회 구조와 문벌 귀족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/>
              <a:t>사회 계층</a:t>
            </a:r>
            <a:endParaRPr lang="en-US" altLang="ko-KR" b="1" dirty="0" smtClean="0"/>
          </a:p>
          <a:p>
            <a:pPr lvl="2"/>
            <a:r>
              <a:rPr lang="ko-KR" altLang="en-US" sz="2000" b="1" dirty="0" smtClean="0"/>
              <a:t>신분제</a:t>
            </a:r>
            <a:r>
              <a:rPr lang="en-US" altLang="ko-KR" sz="2000" b="1" dirty="0" smtClean="0"/>
              <a:t>:  </a:t>
            </a:r>
            <a:r>
              <a:rPr lang="ko-KR" altLang="en-US" sz="2000" b="1" dirty="0" smtClean="0"/>
              <a:t>신분의 세습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엄격한 신분 구별</a:t>
            </a:r>
            <a:endParaRPr lang="en-US" altLang="ko-KR" sz="2000" b="1" dirty="0" smtClean="0"/>
          </a:p>
          <a:p>
            <a:pPr lvl="2"/>
            <a:r>
              <a:rPr lang="ko-KR" altLang="en-US" sz="2000" b="1" dirty="0" smtClean="0"/>
              <a:t>사회 이동</a:t>
            </a:r>
            <a:endParaRPr lang="en-US" altLang="ko-KR" sz="2000" b="1" dirty="0" smtClean="0"/>
          </a:p>
          <a:p>
            <a:pPr lvl="1"/>
            <a:endParaRPr lang="en-US" altLang="ko-KR" sz="24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8618200"/>
              </p:ext>
            </p:extLst>
          </p:nvPr>
        </p:nvGraphicFramePr>
        <p:xfrm>
          <a:off x="755576" y="3212976"/>
          <a:ext cx="7344816" cy="31766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38500"/>
                <a:gridCol w="1658044"/>
                <a:gridCol w="2448272"/>
              </a:tblGrid>
              <a:tr h="963244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지배 계층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귀족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왕족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관료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</a:tr>
              <a:tr h="86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지방 지배층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err="1" smtClean="0"/>
                        <a:t>호장</a:t>
                      </a:r>
                      <a:endParaRPr lang="en-US" altLang="ko-KR" b="1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향리</a:t>
                      </a:r>
                      <a:endParaRPr lang="ko-KR" altLang="en-US" b="1" dirty="0"/>
                    </a:p>
                  </a:txBody>
                  <a:tcPr/>
                </a:tc>
              </a:tr>
              <a:tr h="57062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피지배층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양인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백정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천민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73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404664"/>
            <a:ext cx="8229600" cy="6453337"/>
          </a:xfrm>
        </p:spPr>
        <p:txBody>
          <a:bodyPr/>
          <a:lstStyle/>
          <a:p>
            <a:pPr lvl="1"/>
            <a:r>
              <a:rPr lang="ko-KR" altLang="en-US" b="1" dirty="0" smtClean="0"/>
              <a:t>문벌 귀족</a:t>
            </a:r>
            <a:endParaRPr lang="en-US" altLang="ko-KR" b="1" i="1" dirty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0007459"/>
              </p:ext>
            </p:extLst>
          </p:nvPr>
        </p:nvGraphicFramePr>
        <p:xfrm>
          <a:off x="1043608" y="1040031"/>
          <a:ext cx="7416824" cy="56189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0240"/>
                <a:gridCol w="5256584"/>
              </a:tblGrid>
              <a:tr h="13384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정치적 특권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관료 임명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과거제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aseline="0" dirty="0" err="1" smtClean="0"/>
                        <a:t>음서제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10574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신분의 유지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신분 </a:t>
                      </a:r>
                      <a:r>
                        <a:rPr lang="ko-KR" altLang="en-US" b="1" dirty="0" err="1" smtClean="0"/>
                        <a:t>내혼제</a:t>
                      </a:r>
                      <a:r>
                        <a:rPr lang="en-US" altLang="ko-KR" b="1" baseline="0" dirty="0" smtClean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baseline="0" dirty="0" smtClean="0"/>
                        <a:t>왕실과의 혼인</a:t>
                      </a:r>
                      <a:endParaRPr lang="ko-KR" altLang="en-US" b="1" dirty="0"/>
                    </a:p>
                  </a:txBody>
                  <a:tcPr/>
                </a:tc>
              </a:tr>
              <a:tr h="13942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경제력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대규모 사전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err="1" smtClean="0"/>
                        <a:t>공음전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사전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전시과</a:t>
                      </a:r>
                      <a:r>
                        <a:rPr lang="en-US" altLang="ko-KR" b="1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/>
                        <a:t>고리대</a:t>
                      </a:r>
                      <a:r>
                        <a:rPr lang="ko-KR" altLang="en-US" b="1" dirty="0" smtClean="0"/>
                        <a:t> 사업</a:t>
                      </a:r>
                      <a:r>
                        <a:rPr lang="en-US" altLang="ko-KR" b="1" dirty="0" smtClean="0"/>
                        <a:t> (</a:t>
                      </a:r>
                      <a:r>
                        <a:rPr lang="ko-KR" altLang="en-US" b="1" dirty="0" err="1" smtClean="0"/>
                        <a:t>장생고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</a:tr>
              <a:tr h="90579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사상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유교</a:t>
                      </a:r>
                      <a:r>
                        <a:rPr lang="en-US" altLang="ko-KR" b="1" dirty="0" smtClean="0"/>
                        <a:t>( </a:t>
                      </a:r>
                      <a:r>
                        <a:rPr lang="ko-KR" altLang="en-US" b="1" dirty="0" smtClean="0"/>
                        <a:t>실용적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정치적</a:t>
                      </a:r>
                      <a:r>
                        <a:rPr lang="en-US" altLang="ko-KR" b="1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불교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종교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</a:tr>
              <a:tr h="8486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사례</a:t>
                      </a:r>
                      <a:endParaRPr lang="en-US" altLang="ko-KR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안산 김씨 </a:t>
                      </a:r>
                      <a:r>
                        <a:rPr lang="en-US" altLang="ko-KR" b="1" dirty="0" smtClean="0"/>
                        <a:t>: 4 </a:t>
                      </a:r>
                      <a:r>
                        <a:rPr lang="ko-KR" altLang="en-US" b="1" dirty="0" smtClean="0"/>
                        <a:t>대 왕과 외척</a:t>
                      </a:r>
                      <a:endParaRPr lang="en-US" altLang="ko-KR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인주 이씨</a:t>
                      </a:r>
                      <a:r>
                        <a:rPr lang="en-US" altLang="ko-KR" b="1" dirty="0" smtClean="0"/>
                        <a:t> : 7 </a:t>
                      </a:r>
                      <a:r>
                        <a:rPr lang="ko-KR" altLang="en-US" b="1" dirty="0" smtClean="0"/>
                        <a:t>대 왕과의 외척 관계</a:t>
                      </a:r>
                      <a:endParaRPr lang="en-US" altLang="ko-KR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2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43346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내부 권력 투쟁과 몰락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858711"/>
              </p:ext>
            </p:extLst>
          </p:nvPr>
        </p:nvGraphicFramePr>
        <p:xfrm>
          <a:off x="1115616" y="1628800"/>
          <a:ext cx="7056784" cy="4536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40360"/>
                <a:gridCol w="3816424"/>
              </a:tblGrid>
              <a:tr h="1409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이자겸의</a:t>
                      </a:r>
                      <a:r>
                        <a:rPr lang="ko-KR" altLang="en-US" dirty="0" smtClean="0"/>
                        <a:t> 난</a:t>
                      </a:r>
                      <a:endParaRPr lang="en-US" altLang="ko-KR" baseline="0" dirty="0" smtClean="0"/>
                    </a:p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ko-KR" altLang="en-US" baseline="0" dirty="0" err="1" smtClean="0"/>
                        <a:t>이자겸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두 왕의 장인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1126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척준경</a:t>
                      </a:r>
                      <a:r>
                        <a:rPr lang="ko-KR" altLang="en-US" dirty="0" smtClean="0"/>
                        <a:t> 장군의 도움으로 진압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127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묘청의</a:t>
                      </a:r>
                      <a:r>
                        <a:rPr lang="ko-KR" altLang="en-US" b="1" dirty="0" smtClean="0"/>
                        <a:t> 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1135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서경 천도 운동의 실패</a:t>
                      </a:r>
                      <a:endParaRPr lang="en-US" altLang="ko-KR" b="1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baseline="0" dirty="0" smtClean="0"/>
                        <a:t>대외 확장 정책</a:t>
                      </a:r>
                      <a:endParaRPr lang="en-US" altLang="ko-KR" b="1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금에 대한 강경책</a:t>
                      </a:r>
                      <a:endParaRPr lang="en-US" altLang="ko-KR" b="1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baseline="0" dirty="0" smtClean="0"/>
                        <a:t>김부식이 이끄는 중앙군에 의해 진압됨</a:t>
                      </a:r>
                      <a:r>
                        <a:rPr lang="en-US" altLang="ko-KR" b="1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3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평민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0415404"/>
              </p:ext>
            </p:extLst>
          </p:nvPr>
        </p:nvGraphicFramePr>
        <p:xfrm>
          <a:off x="467544" y="836712"/>
          <a:ext cx="8352928" cy="596435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55492"/>
                <a:gridCol w="6497436"/>
              </a:tblGrid>
              <a:tr h="72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남반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남반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최고 관위 </a:t>
                      </a:r>
                      <a:r>
                        <a:rPr lang="en-US" altLang="ko-KR" sz="1600" baseline="0" dirty="0" smtClean="0"/>
                        <a:t>7</a:t>
                      </a:r>
                      <a:r>
                        <a:rPr lang="ko-KR" altLang="en-US" sz="1600" baseline="0" dirty="0" err="1" smtClean="0"/>
                        <a:t>품관</a:t>
                      </a:r>
                      <a:endParaRPr lang="ko-KR" altLang="en-US" sz="1600" dirty="0"/>
                    </a:p>
                  </a:txBody>
                  <a:tcPr/>
                </a:tc>
              </a:tr>
              <a:tr h="2016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기술관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smtClean="0"/>
                        <a:t>의관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지리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ko-KR" altLang="en-US" sz="1600" b="1" dirty="0" smtClean="0"/>
                        <a:t>법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악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산술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서예 등</a:t>
                      </a:r>
                      <a:r>
                        <a:rPr lang="en-US" altLang="ko-KR" sz="1600" b="1" dirty="0" smtClean="0"/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baseline="0" dirty="0" smtClean="0"/>
                        <a:t>자녀의 관직 </a:t>
                      </a:r>
                      <a:r>
                        <a:rPr lang="ko-KR" altLang="en-US" sz="1600" b="1" baseline="0" dirty="0" smtClean="0"/>
                        <a:t>임명 제한</a:t>
                      </a:r>
                      <a:endParaRPr lang="en-US" altLang="ko-KR" sz="1600" b="1" baseline="0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baseline="0" dirty="0" smtClean="0"/>
                        <a:t>문과 </a:t>
                      </a:r>
                      <a:r>
                        <a:rPr lang="en-US" altLang="ko-KR" sz="1600" b="0" baseline="0" dirty="0" smtClean="0"/>
                        <a:t>5</a:t>
                      </a:r>
                      <a:r>
                        <a:rPr lang="ko-KR" altLang="en-US" sz="1600" b="0" baseline="0" dirty="0" err="1" smtClean="0"/>
                        <a:t>품관</a:t>
                      </a:r>
                      <a:r>
                        <a:rPr lang="en-US" altLang="ko-KR" sz="1600" b="0" baseline="0" dirty="0" smtClean="0"/>
                        <a:t>, </a:t>
                      </a:r>
                      <a:r>
                        <a:rPr lang="ko-KR" altLang="en-US" sz="1600" b="0" baseline="0" dirty="0" smtClean="0"/>
                        <a:t>잡과 </a:t>
                      </a:r>
                      <a:r>
                        <a:rPr lang="en-US" altLang="ko-KR" sz="1600" b="0" baseline="0" dirty="0" smtClean="0"/>
                        <a:t>7</a:t>
                      </a:r>
                      <a:r>
                        <a:rPr lang="ko-KR" altLang="en-US" sz="1600" b="0" baseline="0" dirty="0" err="1" smtClean="0"/>
                        <a:t>품관</a:t>
                      </a:r>
                      <a:r>
                        <a:rPr lang="en-US" altLang="ko-KR" sz="1600" b="0" dirty="0" smtClean="0"/>
                        <a:t>  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smtClean="0"/>
                        <a:t>자녀 </a:t>
                      </a:r>
                      <a:r>
                        <a:rPr lang="ko-KR" altLang="en-US" sz="1600" b="1" dirty="0" smtClean="0"/>
                        <a:t>교육 </a:t>
                      </a:r>
                      <a:r>
                        <a:rPr lang="ko-KR" altLang="en-US" sz="1600" b="1" dirty="0" smtClean="0"/>
                        <a:t>제한</a:t>
                      </a:r>
                      <a:endParaRPr lang="en-US" altLang="ko-KR" sz="1600" b="1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/>
                        <a:t>국자감의 잡학</a:t>
                      </a:r>
                      <a:r>
                        <a:rPr lang="en-US" altLang="ko-KR" sz="1600" b="0" dirty="0" smtClean="0"/>
                        <a:t> , </a:t>
                      </a:r>
                      <a:r>
                        <a:rPr lang="ko-KR" altLang="en-US" sz="1600" b="0" dirty="0" smtClean="0"/>
                        <a:t>향교</a:t>
                      </a:r>
                      <a:r>
                        <a:rPr lang="en-US" altLang="ko-KR" sz="1600" b="0" dirty="0" smtClean="0"/>
                        <a:t>  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120674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양인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smtClean="0"/>
                        <a:t>양인</a:t>
                      </a:r>
                      <a:endParaRPr lang="en-US" altLang="ko-KR" sz="1600" b="1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/>
                        <a:t>공전</a:t>
                      </a:r>
                      <a:r>
                        <a:rPr lang="en-US" altLang="ko-KR" sz="1600" b="0" dirty="0" smtClean="0"/>
                        <a:t>(1/4 </a:t>
                      </a:r>
                      <a:r>
                        <a:rPr lang="ko-KR" altLang="en-US" sz="1600" b="0" dirty="0" smtClean="0"/>
                        <a:t>조</a:t>
                      </a:r>
                      <a:r>
                        <a:rPr lang="en-US" altLang="ko-KR" sz="1600" b="0" dirty="0" smtClean="0"/>
                        <a:t>), </a:t>
                      </a:r>
                      <a:r>
                        <a:rPr lang="ko-KR" altLang="en-US" sz="1600" b="0" dirty="0" smtClean="0"/>
                        <a:t>사전</a:t>
                      </a:r>
                      <a:r>
                        <a:rPr lang="en-US" altLang="ko-KR" sz="1600" b="0" dirty="0" smtClean="0"/>
                        <a:t>(1/2)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/>
                        <a:t>조세 부담</a:t>
                      </a:r>
                      <a:r>
                        <a:rPr lang="en-US" altLang="ko-KR" sz="1600" b="0" dirty="0" smtClean="0"/>
                        <a:t>: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지세</a:t>
                      </a:r>
                      <a:r>
                        <a:rPr lang="en-US" altLang="ko-KR" sz="1600" b="0" baseline="0" dirty="0" smtClean="0"/>
                        <a:t>, </a:t>
                      </a:r>
                      <a:r>
                        <a:rPr lang="ko-KR" altLang="en-US" sz="1600" b="0" baseline="0" dirty="0" smtClean="0"/>
                        <a:t>역</a:t>
                      </a:r>
                      <a:r>
                        <a:rPr lang="en-US" altLang="ko-KR" sz="1600" b="0" dirty="0" smtClean="0"/>
                        <a:t>,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ko-KR" altLang="en-US" sz="1600" b="0" baseline="0" dirty="0" smtClean="0"/>
                        <a:t>공납</a:t>
                      </a:r>
                      <a:endParaRPr lang="en-US" altLang="ko-KR" sz="1600" b="0" baseline="0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baseline="0" dirty="0" smtClean="0"/>
                        <a:t>9</a:t>
                      </a:r>
                      <a:r>
                        <a:rPr lang="ko-KR" altLang="en-US" sz="1600" b="0" baseline="0" dirty="0" smtClean="0"/>
                        <a:t>등에 따라 역 부담</a:t>
                      </a:r>
                      <a:r>
                        <a:rPr lang="en-US" altLang="ko-KR" sz="1600" b="0" baseline="0" dirty="0" smtClean="0"/>
                        <a:t> (</a:t>
                      </a:r>
                      <a:r>
                        <a:rPr lang="ko-KR" altLang="en-US" sz="1600" b="0" baseline="0" dirty="0" smtClean="0"/>
                        <a:t>호구조사</a:t>
                      </a:r>
                      <a:r>
                        <a:rPr lang="en-US" altLang="ko-KR" sz="1600" b="0" baseline="0" dirty="0" smtClean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1673573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smtClean="0"/>
                        <a:t>군정</a:t>
                      </a:r>
                      <a:endParaRPr lang="en-US" altLang="ko-KR" sz="1600" b="1" i="1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smtClean="0"/>
                        <a:t>국방의 의미</a:t>
                      </a:r>
                      <a:r>
                        <a:rPr lang="en-US" altLang="ko-KR" sz="1600" b="0" dirty="0" smtClean="0"/>
                        <a:t>( 16~60)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 smtClean="0"/>
                        <a:t>군인전</a:t>
                      </a:r>
                      <a:r>
                        <a:rPr lang="ko-KR" altLang="en-US" sz="1600" b="0" dirty="0" smtClean="0"/>
                        <a:t> 수수</a:t>
                      </a:r>
                      <a:endParaRPr lang="en-US" altLang="ko-KR" sz="1600" b="0" dirty="0" smtClean="0"/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 smtClean="0"/>
                        <a:t>요역</a:t>
                      </a:r>
                      <a:r>
                        <a:rPr lang="ko-KR" altLang="en-US" sz="1600" b="0" dirty="0" smtClean="0"/>
                        <a:t> 면제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6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/>
              <a:t>천민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4495860"/>
              </p:ext>
            </p:extLst>
          </p:nvPr>
        </p:nvGraphicFramePr>
        <p:xfrm>
          <a:off x="395536" y="1046498"/>
          <a:ext cx="8064896" cy="54090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28192"/>
                <a:gridCol w="2016224"/>
                <a:gridCol w="4320480"/>
              </a:tblGrid>
              <a:tr h="12263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공민권 박탈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/>
                        <a:t>교육권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과거 참여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관직 임명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타 신분과의 혼인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호적 없음</a:t>
                      </a:r>
                      <a:r>
                        <a:rPr lang="en-US" altLang="ko-KR" b="0" dirty="0" smtClean="0"/>
                        <a:t>    </a:t>
                      </a:r>
                      <a:r>
                        <a:rPr lang="en-US" altLang="ko-KR" b="0" dirty="0" err="1" smtClean="0"/>
                        <a:t>Cf</a:t>
                      </a:r>
                      <a:r>
                        <a:rPr lang="en-US" altLang="ko-KR" b="0" dirty="0" smtClean="0"/>
                        <a:t>) </a:t>
                      </a:r>
                      <a:r>
                        <a:rPr lang="ko-KR" altLang="en-US" b="0" dirty="0" err="1" smtClean="0"/>
                        <a:t>요역</a:t>
                      </a:r>
                      <a:r>
                        <a:rPr lang="ko-KR" altLang="en-US" b="0" dirty="0" smtClean="0"/>
                        <a:t> 면제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660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b="1" dirty="0" smtClean="0"/>
                        <a:t>특별 천민 구역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1" dirty="0" smtClean="0"/>
                        <a:t>진민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err="1" smtClean="0"/>
                        <a:t>역민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smtClean="0"/>
                        <a:t>기예인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smtClean="0"/>
                        <a:t>상인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smtClean="0"/>
                        <a:t>장인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smtClean="0"/>
                        <a:t>광부</a:t>
                      </a:r>
                      <a:r>
                        <a:rPr lang="en-US" altLang="ko-KR" b="0" i="1" dirty="0" smtClean="0"/>
                        <a:t>(</a:t>
                      </a:r>
                      <a:r>
                        <a:rPr lang="ko-KR" altLang="en-US" b="0" i="1" dirty="0" smtClean="0"/>
                        <a:t>소</a:t>
                      </a:r>
                      <a:r>
                        <a:rPr lang="en-US" altLang="ko-KR" b="0" i="1" dirty="0" smtClean="0"/>
                        <a:t>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1" dirty="0" smtClean="0"/>
                        <a:t>향</a:t>
                      </a:r>
                      <a:r>
                        <a:rPr lang="en-US" altLang="ko-KR" b="0" i="1" dirty="0" smtClean="0"/>
                        <a:t>, </a:t>
                      </a:r>
                      <a:r>
                        <a:rPr lang="ko-KR" altLang="en-US" b="0" i="1" dirty="0" err="1" smtClean="0"/>
                        <a:t>부곡의</a:t>
                      </a:r>
                      <a:r>
                        <a:rPr lang="ko-KR" altLang="en-US" b="0" i="1" dirty="0" smtClean="0"/>
                        <a:t> 농업 중사자</a:t>
                      </a:r>
                      <a:r>
                        <a:rPr lang="en-US" altLang="ko-KR" b="0" i="1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3157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노비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/>
                        <a:t>매매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상속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양도의 대상</a:t>
                      </a:r>
                      <a:r>
                        <a:rPr lang="en-US" altLang="ko-KR" b="0" dirty="0" smtClean="0"/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/>
                        <a:t>종모법</a:t>
                      </a:r>
                      <a:r>
                        <a:rPr lang="en-US" altLang="ko-KR" b="0" dirty="0" smtClean="0"/>
                        <a:t>, or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dirty="0" err="1" smtClean="0"/>
                        <a:t>종천계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42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b="1" dirty="0" smtClean="0"/>
                        <a:t>공노비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/>
                        <a:t>관청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학교</a:t>
                      </a:r>
                      <a:endParaRPr lang="ko-KR" altLang="en-US" b="0" dirty="0"/>
                    </a:p>
                  </a:txBody>
                  <a:tcPr/>
                </a:tc>
              </a:tr>
              <a:tr h="488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b="1" dirty="0" smtClean="0"/>
                        <a:t>사노비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/>
                        <a:t>사원 노비</a:t>
                      </a:r>
                      <a:endParaRPr lang="ko-KR" altLang="en-US" b="0" dirty="0"/>
                    </a:p>
                  </a:txBody>
                  <a:tcPr/>
                </a:tc>
              </a:tr>
              <a:tr h="488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/>
                        <a:t>솔거 노비</a:t>
                      </a:r>
                      <a:endParaRPr lang="ko-KR" altLang="en-US" b="0" dirty="0"/>
                    </a:p>
                  </a:txBody>
                  <a:tcPr/>
                </a:tc>
              </a:tr>
              <a:tr h="373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/>
                        <a:t>외거</a:t>
                      </a:r>
                      <a:r>
                        <a:rPr lang="ko-KR" altLang="en-US" b="0" dirty="0" smtClean="0"/>
                        <a:t> 노비</a:t>
                      </a:r>
                      <a:endParaRPr lang="en-US" altLang="ko-KR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1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가족제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집성촌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성씨의 일반화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과거 참여를 위한 필수 조건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천민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근친 상간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왕실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귀족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사촌 혹은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촌 이내 </a:t>
            </a:r>
            <a:r>
              <a:rPr lang="ko-KR" altLang="en-US" b="1" dirty="0" err="1" smtClean="0"/>
              <a:t>친계의</a:t>
            </a:r>
            <a:r>
              <a:rPr lang="ko-KR" altLang="en-US" b="1" dirty="0" smtClean="0"/>
              <a:t> 혼인 금지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err="1" smtClean="0"/>
              <a:t>적장자</a:t>
            </a:r>
            <a:r>
              <a:rPr lang="ko-KR" altLang="en-US" b="1" dirty="0" smtClean="0"/>
              <a:t> 상속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우선순위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적장자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적자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적손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서손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일부다처제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021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고대 사회의 몰락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/>
              <a:t>혈연 귀족의 몰락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중앙 귀족의 증가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전제 왕권에 대한 귀족의 저항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귀족들 간의 무장 권력 투쟁</a:t>
            </a:r>
            <a:endParaRPr lang="en-US" altLang="ko-KR" b="1" dirty="0" smtClean="0"/>
          </a:p>
          <a:p>
            <a:pPr>
              <a:lnSpc>
                <a:spcPct val="170000"/>
              </a:lnSpc>
            </a:pPr>
            <a:r>
              <a:rPr lang="ko-KR" altLang="en-US" b="1" dirty="0" smtClean="0"/>
              <a:t>새로운 지배계층의 출현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지방 분권화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지방 세력의 자립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호족</a:t>
            </a:r>
            <a:endParaRPr lang="en-US" altLang="ko-KR" b="1" dirty="0" smtClean="0"/>
          </a:p>
          <a:p>
            <a:pPr lvl="3">
              <a:lnSpc>
                <a:spcPct val="170000"/>
              </a:lnSpc>
            </a:pPr>
            <a:r>
              <a:rPr lang="ko-KR" altLang="en-US" b="1" dirty="0" smtClean="0"/>
              <a:t>호족의 무장화</a:t>
            </a:r>
            <a:endParaRPr lang="en-US" altLang="ko-KR" b="1" dirty="0" smtClean="0"/>
          </a:p>
          <a:p>
            <a:pPr lvl="4">
              <a:lnSpc>
                <a:spcPct val="170000"/>
              </a:lnSpc>
            </a:pPr>
            <a:r>
              <a:rPr lang="ko-KR" altLang="en-US" b="1" dirty="0" smtClean="0"/>
              <a:t>성주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장군</a:t>
            </a:r>
            <a:r>
              <a:rPr lang="en-US" altLang="ko-KR" b="1" dirty="0" smtClean="0"/>
              <a:t> </a:t>
            </a:r>
          </a:p>
          <a:p>
            <a:pPr lvl="3">
              <a:lnSpc>
                <a:spcPct val="170000"/>
              </a:lnSpc>
            </a:pPr>
            <a:r>
              <a:rPr lang="ko-KR" altLang="en-US" b="1" dirty="0" smtClean="0"/>
              <a:t>출신 배경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촌주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지방 귀족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지방 병영의 군 지휘관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lvl="3">
              <a:lnSpc>
                <a:spcPct val="170000"/>
              </a:lnSpc>
            </a:pPr>
            <a:r>
              <a:rPr lang="ko-KR" altLang="en-US" b="1" dirty="0" smtClean="0"/>
              <a:t>지방 군사세력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지방 행정가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지주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무역상</a:t>
            </a:r>
            <a:endParaRPr lang="en-US" altLang="ko-KR" b="1" dirty="0" smtClean="0"/>
          </a:p>
          <a:p>
            <a:pPr lvl="2">
              <a:lnSpc>
                <a:spcPct val="170000"/>
              </a:lnSpc>
            </a:pPr>
            <a:r>
              <a:rPr lang="ko-KR" altLang="en-US" b="1" dirty="0" smtClean="0"/>
              <a:t>실력주의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풍조의 확산</a:t>
            </a:r>
            <a:r>
              <a:rPr lang="en-US" altLang="ko-KR" b="1" dirty="0" smtClean="0"/>
              <a:t>&lt;-&gt; </a:t>
            </a:r>
            <a:r>
              <a:rPr lang="ko-KR" altLang="en-US" b="1" dirty="0" smtClean="0"/>
              <a:t>출신 귀족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302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경제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농업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정부 정책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무기 폐기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농기구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관개시설 확충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농업기술의 진보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농기구의 개선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농우의 사용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쟁기 개선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 기장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콩류</a:t>
            </a:r>
            <a:r>
              <a:rPr lang="en-US" altLang="ko-KR" b="1" dirty="0" smtClean="0"/>
              <a:t>, 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부업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길쌈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가축 사육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830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89654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b="1" dirty="0" smtClean="0"/>
              <a:t>수공업</a:t>
            </a:r>
            <a:endParaRPr lang="en-US" altLang="ko-KR" b="1" dirty="0" smtClean="0"/>
          </a:p>
          <a:p>
            <a:pPr lvl="1">
              <a:lnSpc>
                <a:spcPct val="160000"/>
              </a:lnSpc>
            </a:pPr>
            <a:endParaRPr lang="en-US" altLang="ko-KR" b="1" dirty="0" smtClean="0"/>
          </a:p>
          <a:p>
            <a:pPr lvl="1">
              <a:lnSpc>
                <a:spcPct val="160000"/>
              </a:lnSpc>
            </a:pPr>
            <a:r>
              <a:rPr lang="ko-KR" altLang="en-US" b="1" dirty="0" smtClean="0"/>
              <a:t>관영 </a:t>
            </a:r>
            <a:r>
              <a:rPr lang="ko-KR" altLang="en-US" b="1" dirty="0" smtClean="0"/>
              <a:t>수공업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정부 </a:t>
            </a:r>
            <a:r>
              <a:rPr lang="ko-KR" altLang="en-US" b="1" dirty="0" smtClean="0"/>
              <a:t>직영 </a:t>
            </a:r>
            <a:r>
              <a:rPr lang="ko-KR" altLang="en-US" b="1" dirty="0" smtClean="0"/>
              <a:t>공장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lvl="2">
              <a:lnSpc>
                <a:spcPct val="160000"/>
              </a:lnSpc>
            </a:pPr>
            <a:r>
              <a:rPr lang="ko-KR" altLang="en-US" b="1" dirty="0" smtClean="0"/>
              <a:t>관용 </a:t>
            </a:r>
            <a:r>
              <a:rPr lang="ko-KR" altLang="en-US" b="1" dirty="0" smtClean="0"/>
              <a:t>물품의 조달</a:t>
            </a:r>
            <a:endParaRPr lang="en-US" altLang="ko-KR" b="1" dirty="0" smtClean="0"/>
          </a:p>
          <a:p>
            <a:pPr lvl="2">
              <a:lnSpc>
                <a:spcPct val="160000"/>
              </a:lnSpc>
            </a:pPr>
            <a:r>
              <a:rPr lang="ko-KR" altLang="en-US" b="1" dirty="0" smtClean="0"/>
              <a:t>장식품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의류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염색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무기제조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건축</a:t>
            </a:r>
            <a:endParaRPr lang="en-US" altLang="ko-KR" b="1" dirty="0" smtClean="0"/>
          </a:p>
          <a:p>
            <a:pPr lvl="2">
              <a:lnSpc>
                <a:spcPct val="160000"/>
              </a:lnSpc>
            </a:pPr>
            <a:r>
              <a:rPr lang="ko-KR" altLang="en-US" b="1" dirty="0" smtClean="0"/>
              <a:t>장인</a:t>
            </a:r>
            <a:endParaRPr lang="en-US" altLang="ko-KR" b="1" dirty="0" smtClean="0"/>
          </a:p>
          <a:p>
            <a:pPr lvl="3">
              <a:lnSpc>
                <a:spcPct val="160000"/>
              </a:lnSpc>
            </a:pPr>
            <a:endParaRPr lang="en-US" altLang="ko-KR" dirty="0" smtClean="0"/>
          </a:p>
          <a:p>
            <a:pPr lvl="2">
              <a:lnSpc>
                <a:spcPct val="160000"/>
              </a:lnSpc>
            </a:pPr>
            <a:endParaRPr lang="en-US" altLang="ko-KR" dirty="0" smtClean="0"/>
          </a:p>
          <a:p>
            <a:pPr lvl="1">
              <a:lnSpc>
                <a:spcPct val="160000"/>
              </a:lnSpc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5762921"/>
              </p:ext>
            </p:extLst>
          </p:nvPr>
        </p:nvGraphicFramePr>
        <p:xfrm>
          <a:off x="899592" y="1124744"/>
          <a:ext cx="7344816" cy="4320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48272"/>
                <a:gridCol w="2448272"/>
                <a:gridCol w="2448272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관영 수공업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농민 수공업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사영</a:t>
                      </a:r>
                      <a:r>
                        <a:rPr lang="ko-KR" altLang="en-US" dirty="0" smtClean="0"/>
                        <a:t> 수공업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5677485"/>
              </p:ext>
            </p:extLst>
          </p:nvPr>
        </p:nvGraphicFramePr>
        <p:xfrm>
          <a:off x="1979712" y="5085184"/>
          <a:ext cx="5904656" cy="1080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6467"/>
                <a:gridCol w="3118189"/>
              </a:tblGrid>
              <a:tr h="396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관청 장인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자영 수공업자</a:t>
                      </a:r>
                      <a:endParaRPr lang="ko-KR" altLang="en-US" dirty="0"/>
                    </a:p>
                  </a:txBody>
                  <a:tcPr/>
                </a:tc>
              </a:tr>
              <a:tr h="683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r>
                        <a:rPr lang="ko-KR" altLang="en-US" dirty="0" smtClean="0"/>
                        <a:t>일 이상 공역의 의무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59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농민 수공업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부업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농가 생계를 위한 보조 수단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자급자족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공물 납부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의류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비단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모시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삼베 등</a:t>
            </a:r>
            <a:r>
              <a:rPr lang="en-US" altLang="ko-KR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사영</a:t>
            </a:r>
            <a:r>
              <a:rPr lang="ko-KR" altLang="en-US" b="1" dirty="0" smtClean="0"/>
              <a:t> 수공업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상품</a:t>
            </a:r>
            <a:r>
              <a:rPr lang="en-US" altLang="ko-KR" b="1" dirty="0" smtClean="0"/>
              <a:t> &amp; </a:t>
            </a:r>
            <a:r>
              <a:rPr lang="ko-KR" altLang="en-US" b="1" dirty="0" smtClean="0"/>
              <a:t>정부 공급용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사영</a:t>
            </a:r>
            <a:r>
              <a:rPr lang="ko-KR" altLang="en-US" b="1" dirty="0" smtClean="0"/>
              <a:t> 수공업자의 의무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요역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공물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장인세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지역 특산물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초보적인 노동분업</a:t>
            </a:r>
            <a:r>
              <a:rPr lang="en-US" altLang="ko-KR" b="1" dirty="0" smtClean="0"/>
              <a:t>, or </a:t>
            </a:r>
            <a:r>
              <a:rPr lang="ko-KR" altLang="en-US" b="1" dirty="0" smtClean="0"/>
              <a:t>전문화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249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3"/>
            <a:ext cx="8229600" cy="439248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천민들의 특별 장인구역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</a:t>
            </a:r>
            <a:endParaRPr lang="en-US" altLang="ko-KR" b="1" i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금소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은소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동소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철소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유소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와소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염소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도자기소 등</a:t>
            </a:r>
            <a:r>
              <a:rPr lang="en-US" altLang="ko-KR" b="1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공가의 공물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매매용 상품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소금의 전매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고려 청자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개성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강화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강진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부산 등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050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708"/>
            <a:ext cx="4392488" cy="62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87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486"/>
            <a:ext cx="432048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10766" y="1268760"/>
            <a:ext cx="52387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90150" y="54868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Inlaid </a:t>
            </a:r>
            <a:r>
              <a:rPr lang="en-US" altLang="ko-KR" dirty="0"/>
              <a:t>celadon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67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상업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개경의 특허상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노점 시장의 형성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물물 교환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해외 무역의 발달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금융업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고리대</a:t>
            </a:r>
            <a:r>
              <a:rPr lang="en-US" altLang="ko-KR" b="1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장생고</a:t>
            </a:r>
            <a:endParaRPr lang="en-US" altLang="ko-KR" b="1" i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다양한 종류의 기금들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</a:t>
            </a:r>
            <a:r>
              <a:rPr lang="en-US" altLang="ko-KR" b="1" i="1" dirty="0" smtClean="0"/>
              <a:t> </a:t>
            </a:r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교육을 위한 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구제를 위한 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각종 불교 사업을 위한 보 등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화폐의 주조</a:t>
            </a:r>
            <a:r>
              <a:rPr lang="en-US" altLang="ko-KR" b="1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은화</a:t>
            </a:r>
            <a:r>
              <a:rPr lang="en-US" altLang="ko-KR" b="1" dirty="0" smtClean="0"/>
              <a:t> : </a:t>
            </a:r>
            <a:r>
              <a:rPr lang="ko-KR" altLang="en-US" b="1" dirty="0" err="1" smtClean="0"/>
              <a:t>은병</a:t>
            </a:r>
            <a:r>
              <a:rPr lang="en-US" altLang="ko-KR" b="1" dirty="0" smtClean="0"/>
              <a:t>  (1097)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동전 혹은 철전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해동통보</a:t>
            </a:r>
            <a:r>
              <a:rPr lang="en-US" altLang="ko-KR" b="1" i="1" dirty="0" smtClean="0"/>
              <a:t>, </a:t>
            </a:r>
            <a:r>
              <a:rPr lang="ko-KR" altLang="en-US" b="1" i="1" dirty="0" smtClean="0"/>
              <a:t>삼한통보</a:t>
            </a:r>
            <a:r>
              <a:rPr lang="en-US" altLang="ko-KR" b="1" i="1" dirty="0" smtClean="0"/>
              <a:t>, </a:t>
            </a:r>
            <a:r>
              <a:rPr lang="ko-KR" altLang="en-US" b="1" i="1" dirty="0" smtClean="0"/>
              <a:t>동국통보</a:t>
            </a:r>
            <a:r>
              <a:rPr lang="en-US" altLang="ko-KR" b="1" i="1" dirty="0" smtClean="0"/>
              <a:t>.</a:t>
            </a:r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물물교환제로 환원됨</a:t>
            </a:r>
            <a:r>
              <a:rPr lang="en-US" altLang="ko-KR" b="1" dirty="0" smtClean="0"/>
              <a:t> 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7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불교사원 경제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대농장 경영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왕족 귀족들에 의한 기부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사원전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대규모의 사원노비들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지세의 면제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고리대</a:t>
            </a:r>
            <a:r>
              <a:rPr lang="ko-KR" altLang="en-US" b="1" dirty="0" smtClean="0"/>
              <a:t> 사업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장생고와</a:t>
            </a:r>
            <a:r>
              <a:rPr lang="ko-KR" altLang="en-US" b="1" dirty="0" smtClean="0"/>
              <a:t> 각종 불교 관련 보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고율의 이자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기타 상업적 사업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양조업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기름 제조업 등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117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문화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48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유교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과거제</a:t>
            </a:r>
            <a:r>
              <a:rPr lang="en-US" altLang="ko-KR" b="1" dirty="0" smtClean="0"/>
              <a:t>: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명경업과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제술업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교육 기관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국자감</a:t>
            </a:r>
            <a:endParaRPr lang="en-US" altLang="ko-KR" b="1" i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문묘</a:t>
            </a:r>
            <a:endParaRPr lang="en-US" altLang="ko-KR" b="1" i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향학 혹은 향교</a:t>
            </a:r>
            <a:endParaRPr lang="en-US" altLang="ko-KR" b="1" i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사립 학교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구재학당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최충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등</a:t>
            </a:r>
            <a:endParaRPr lang="ko-KR" altLang="en-US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3168083"/>
              </p:ext>
            </p:extLst>
          </p:nvPr>
        </p:nvGraphicFramePr>
        <p:xfrm>
          <a:off x="755576" y="908720"/>
          <a:ext cx="7488832" cy="115212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744416"/>
                <a:gridCol w="3744416"/>
              </a:tblGrid>
              <a:tr h="384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고려 문화의 두 축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유교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불교</a:t>
                      </a:r>
                      <a:endParaRPr lang="ko-KR" altLang="en-US" b="1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국가 경영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자기 수양</a:t>
                      </a:r>
                      <a:endParaRPr lang="en-US" altLang="ko-KR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06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불교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현세 구복의 세속적 불교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국가와 귀족의 지원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승과의 실시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승려사회의 계층구조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왕사와</a:t>
            </a:r>
            <a:r>
              <a:rPr lang="ko-KR" altLang="en-US" b="1" dirty="0" smtClean="0"/>
              <a:t> 국사제도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/>
              <a:t>연등회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팔관회 등 대대적인 불교 행사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불경의 출판</a:t>
            </a:r>
            <a:endParaRPr lang="en-US" altLang="ko-KR" b="1" dirty="0" smtClean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대장경의 목판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교종과 선종의 통합</a:t>
            </a:r>
            <a:r>
              <a:rPr lang="en-US" altLang="ko-KR" b="1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의천</a:t>
            </a:r>
            <a:r>
              <a:rPr lang="en-US" altLang="ko-KR" b="1" dirty="0" smtClean="0"/>
              <a:t>(11</a:t>
            </a:r>
            <a:r>
              <a:rPr lang="ko-KR" altLang="en-US" b="1" dirty="0" smtClean="0"/>
              <a:t>세기 말</a:t>
            </a:r>
            <a:r>
              <a:rPr lang="en-US" altLang="ko-KR" b="1" dirty="0" smtClean="0"/>
              <a:t>): </a:t>
            </a:r>
            <a:r>
              <a:rPr lang="ko-KR" altLang="en-US" b="1" dirty="0" smtClean="0"/>
              <a:t>천태종 중심의 통합 운동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지눌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선종 중심의 통합 운동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조계종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256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봉건주의 </a:t>
            </a:r>
            <a:r>
              <a:rPr lang="en-US" altLang="ko-KR" sz="4000" b="1" dirty="0" smtClean="0"/>
              <a:t>?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전형적인 형식의 봉건제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쌍무적 계약관계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권리와 의무</a:t>
            </a:r>
            <a:r>
              <a:rPr lang="en-US" altLang="ko-KR" b="1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주군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봉토의 분봉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봉신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충성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군사적 원조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장원경제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장원영주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농노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농업 경제 사회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자연경제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획일적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일원적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가치관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59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문벌 귀족</a:t>
            </a:r>
            <a:endParaRPr lang="ko-KR" altLang="en-US" sz="3200" b="1" i="1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7043073"/>
              </p:ext>
            </p:extLst>
          </p:nvPr>
        </p:nvGraphicFramePr>
        <p:xfrm>
          <a:off x="457200" y="1844824"/>
          <a:ext cx="8229600" cy="40324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14800"/>
                <a:gridCol w="4114800"/>
              </a:tblGrid>
              <a:tr h="1008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호족의 시대</a:t>
                      </a:r>
                      <a:endParaRPr lang="en-US" altLang="ko-KR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 9</a:t>
                      </a:r>
                      <a:r>
                        <a:rPr lang="ko-KR" altLang="en-US" dirty="0" smtClean="0"/>
                        <a:t>세기 중반</a:t>
                      </a:r>
                      <a:r>
                        <a:rPr lang="en-US" altLang="ko-KR" dirty="0" smtClean="0"/>
                        <a:t> ~ 10</a:t>
                      </a:r>
                      <a:r>
                        <a:rPr lang="ko-KR" altLang="en-US" dirty="0" smtClean="0"/>
                        <a:t>세기 말</a:t>
                      </a:r>
                      <a:endParaRPr lang="ko-KR" altLang="en-US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문벌 귀족의 시대</a:t>
                      </a:r>
                      <a:endParaRPr lang="ko-KR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11</a:t>
                      </a:r>
                      <a:r>
                        <a:rPr lang="ko-KR" altLang="en-US" b="1" dirty="0" smtClean="0"/>
                        <a:t>세기</a:t>
                      </a:r>
                      <a:r>
                        <a:rPr lang="en-US" altLang="ko-KR" b="1" baseline="0" dirty="0" smtClean="0"/>
                        <a:t> ~ 1170, </a:t>
                      </a:r>
                      <a:r>
                        <a:rPr lang="ko-KR" altLang="en-US" b="1" baseline="0" dirty="0" smtClean="0"/>
                        <a:t>무신정변</a:t>
                      </a:r>
                      <a:endParaRPr lang="ko-KR" altLang="en-US" b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baseline="0" dirty="0" smtClean="0"/>
                        <a:t>무인 정권</a:t>
                      </a:r>
                      <a:endParaRPr lang="en-US" altLang="ko-KR" b="1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몽골의 침략전쟁</a:t>
                      </a:r>
                      <a:r>
                        <a:rPr lang="en-US" altLang="ko-KR" b="1" baseline="0" dirty="0" smtClean="0"/>
                        <a:t>: 1231~1259)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 1170 ~ 1270,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몽골에 대한 저항 포기</a:t>
                      </a:r>
                      <a:r>
                        <a:rPr lang="en-US" altLang="ko-KR" b="1" baseline="0" dirty="0" smtClean="0"/>
                        <a:t>  </a:t>
                      </a:r>
                      <a:endParaRPr lang="ko-KR" altLang="en-US" b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/>
                        <a:t>몽골 간섭과 고려의 몰락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1271 ~ 1392, </a:t>
                      </a:r>
                      <a:r>
                        <a:rPr lang="ko-KR" altLang="en-US" b="1" dirty="0" smtClean="0"/>
                        <a:t>신 왕조의 건설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56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0851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호족들의 시대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왕건의 회유책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호족들과의 혼인정책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사성</a:t>
            </a:r>
            <a:r>
              <a:rPr lang="ko-KR" altLang="en-US" b="1" dirty="0" smtClean="0"/>
              <a:t> 정책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관위의 수여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기인제도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사심관 제도</a:t>
            </a:r>
            <a:endParaRPr lang="en-US" altLang="ko-KR" b="1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 smtClean="0"/>
              <a:t> </a:t>
            </a:r>
            <a:r>
              <a:rPr lang="ko-KR" altLang="en-US" b="1" dirty="0" err="1" smtClean="0"/>
              <a:t>훈요십조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북진정책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거란 적대시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만부교사건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영토확장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호족 연합 정권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호족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지방 사회의 지배자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87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중앙집권화와 관료제 정부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왕권의 강화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광종</a:t>
            </a:r>
            <a:r>
              <a:rPr lang="en-US" altLang="ko-KR" b="1" dirty="0" smtClean="0"/>
              <a:t>(945~975)</a:t>
            </a:r>
            <a:r>
              <a:rPr lang="ko-KR" altLang="en-US" b="1" dirty="0" smtClean="0"/>
              <a:t>의 개혁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공신 장군 호족들의 숙청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독자적 연호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광덕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준풍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황제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황도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송 연호 사용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송과 외교관계</a:t>
            </a:r>
            <a:r>
              <a:rPr lang="en-US" altLang="ko-KR" b="1" dirty="0" smtClean="0">
                <a:sym typeface="Wingdings" pitchFamily="2" charset="2"/>
              </a:rPr>
              <a:t>)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노비 </a:t>
            </a:r>
            <a:r>
              <a:rPr lang="ko-KR" altLang="en-US" b="1" dirty="0" err="1" smtClean="0"/>
              <a:t>안건법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과거제의 실시</a:t>
            </a:r>
            <a:r>
              <a:rPr lang="en-US" altLang="ko-KR" b="1" dirty="0" smtClean="0"/>
              <a:t>(958)</a:t>
            </a:r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무신들을 문신들로 대체함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관복의 제정</a:t>
            </a:r>
            <a:endParaRPr lang="en-US" altLang="ko-KR" b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사색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녹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제위보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빈민 구제</a:t>
            </a:r>
            <a:r>
              <a:rPr lang="en-US" altLang="ko-KR" b="1" dirty="0" smtClean="0"/>
              <a:t>0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전시과의 시행</a:t>
            </a:r>
            <a:r>
              <a:rPr lang="en-US" altLang="ko-KR" b="1" dirty="0" smtClean="0"/>
              <a:t>(976)</a:t>
            </a:r>
          </a:p>
          <a:p>
            <a:pPr lvl="3">
              <a:lnSpc>
                <a:spcPct val="150000"/>
              </a:lnSpc>
            </a:pP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5577483"/>
          </a:xfrm>
          <a:solidFill>
            <a:schemeClr val="accent6">
              <a:lumMod val="20000"/>
              <a:lumOff val="80000"/>
            </a:schemeClr>
          </a:solidFill>
          <a:effectLst>
            <a:softEdge rad="12700"/>
          </a:effectLst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행정의 정비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성종</a:t>
            </a:r>
            <a:r>
              <a:rPr lang="en-US" altLang="ko-KR" sz="1600" b="1" dirty="0" smtClean="0"/>
              <a:t>(981~997)</a:t>
            </a:r>
          </a:p>
          <a:p>
            <a:pPr lvl="3">
              <a:lnSpc>
                <a:spcPct val="170000"/>
              </a:lnSpc>
            </a:pPr>
            <a:r>
              <a:rPr lang="ko-KR" altLang="en-US" b="1" dirty="0" smtClean="0"/>
              <a:t>유교 관료들의 역할</a:t>
            </a:r>
            <a:r>
              <a:rPr lang="en-US" altLang="ko-KR" b="1" dirty="0" smtClean="0"/>
              <a:t> 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구 실라 </a:t>
            </a:r>
            <a:r>
              <a:rPr lang="en-US" altLang="ko-KR" b="1" dirty="0" smtClean="0"/>
              <a:t>6 </a:t>
            </a:r>
            <a:r>
              <a:rPr lang="ko-KR" altLang="en-US" b="1" dirty="0" err="1" smtClean="0"/>
              <a:t>두품계</a:t>
            </a:r>
            <a:r>
              <a:rPr lang="ko-KR" altLang="en-US" b="1" dirty="0" smtClean="0"/>
              <a:t> 귀족 출신 문신의 등장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최승노</a:t>
            </a:r>
            <a:r>
              <a:rPr lang="en-US" altLang="ko-KR" b="1" dirty="0" smtClean="0"/>
              <a:t> 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과거 출신 문관들</a:t>
            </a:r>
            <a:endParaRPr lang="en-US" altLang="ko-KR" b="1" dirty="0" smtClean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문벌 귀족 강화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노비 </a:t>
            </a:r>
            <a:r>
              <a:rPr lang="ko-KR" altLang="en-US" b="1" dirty="0" err="1" smtClean="0"/>
              <a:t>환천법</a:t>
            </a:r>
            <a:r>
              <a:rPr lang="ko-KR" altLang="en-US" b="1" dirty="0" smtClean="0"/>
              <a:t> 시행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u="sng" dirty="0" smtClean="0"/>
              <a:t>중앙 관제의 확립</a:t>
            </a:r>
            <a:endParaRPr lang="en-US" altLang="ko-KR" b="1" u="sng" dirty="0" smtClean="0"/>
          </a:p>
          <a:p>
            <a:pPr lvl="3">
              <a:lnSpc>
                <a:spcPct val="150000"/>
              </a:lnSpc>
            </a:pPr>
            <a:r>
              <a:rPr lang="ko-KR" altLang="en-US" b="1" u="sng" dirty="0" smtClean="0"/>
              <a:t>지방관의 파견</a:t>
            </a:r>
            <a:endParaRPr lang="en-US" altLang="ko-KR" b="1" u="sng" dirty="0" smtClean="0"/>
          </a:p>
          <a:p>
            <a:pPr lvl="4">
              <a:lnSpc>
                <a:spcPct val="150000"/>
              </a:lnSpc>
            </a:pPr>
            <a:r>
              <a:rPr lang="en-US" altLang="ko-KR" b="1" dirty="0" smtClean="0"/>
              <a:t>12 </a:t>
            </a:r>
            <a:r>
              <a:rPr lang="ko-KR" altLang="en-US" b="1" dirty="0" smtClean="0"/>
              <a:t>목 설치</a:t>
            </a:r>
            <a:r>
              <a:rPr lang="en-US" altLang="ko-KR" b="1" dirty="0" smtClean="0"/>
              <a:t> (982) </a:t>
            </a:r>
          </a:p>
          <a:p>
            <a:pPr lvl="3">
              <a:lnSpc>
                <a:spcPct val="150000"/>
              </a:lnSpc>
            </a:pPr>
            <a:r>
              <a:rPr lang="ko-KR" altLang="en-US" b="1" u="sng" dirty="0" smtClean="0"/>
              <a:t>교육 기관의 설립</a:t>
            </a:r>
            <a:endParaRPr lang="en-US" altLang="ko-KR" b="1" u="sng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국자감</a:t>
            </a:r>
            <a:endParaRPr lang="en-US" altLang="ko-KR" b="1" i="1" dirty="0" smtClean="0"/>
          </a:p>
          <a:p>
            <a:pPr lvl="4">
              <a:lnSpc>
                <a:spcPct val="150000"/>
              </a:lnSpc>
            </a:pPr>
            <a:r>
              <a:rPr lang="ko-KR" altLang="en-US" b="1" dirty="0" smtClean="0"/>
              <a:t>향학 혹은 향교</a:t>
            </a:r>
            <a:endParaRPr lang="en-US" altLang="ko-KR" b="1" i="1" dirty="0" smtClean="0"/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8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  <a:solidFill>
            <a:schemeClr val="accent6">
              <a:lumMod val="20000"/>
              <a:lumOff val="80000"/>
            </a:schemeClr>
          </a:solidFill>
          <a:effectLst>
            <a:softEdge rad="12700"/>
          </a:effectLst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</a:pPr>
            <a:r>
              <a:rPr lang="ko-KR" altLang="en-US" b="1" dirty="0" smtClean="0"/>
              <a:t>현종</a:t>
            </a:r>
            <a:r>
              <a:rPr lang="en-US" altLang="ko-KR" sz="1600" b="1" dirty="0" smtClean="0"/>
              <a:t>(1009~1031)</a:t>
            </a:r>
          </a:p>
          <a:p>
            <a:pPr lvl="3">
              <a:lnSpc>
                <a:spcPct val="170000"/>
              </a:lnSpc>
            </a:pPr>
            <a:r>
              <a:rPr lang="ko-KR" altLang="en-US" b="1" dirty="0" smtClean="0"/>
              <a:t>지방제도의 정비</a:t>
            </a:r>
            <a:r>
              <a:rPr lang="en-US" altLang="ko-KR" b="1" dirty="0" smtClean="0"/>
              <a:t> 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5</a:t>
            </a:r>
            <a:r>
              <a:rPr lang="ko-KR" altLang="en-US" b="1" dirty="0" smtClean="0"/>
              <a:t>도 양계</a:t>
            </a:r>
            <a:r>
              <a:rPr lang="en-US" altLang="ko-KR" b="1" dirty="0" smtClean="0"/>
              <a:t>, 4 </a:t>
            </a:r>
            <a:r>
              <a:rPr lang="ko-KR" altLang="en-US" b="1" dirty="0" smtClean="0"/>
              <a:t>도호부</a:t>
            </a:r>
            <a:r>
              <a:rPr lang="en-US" altLang="ko-KR" b="1" dirty="0" smtClean="0"/>
              <a:t>, 8</a:t>
            </a:r>
            <a:r>
              <a:rPr lang="ko-KR" altLang="en-US" b="1" dirty="0" smtClean="0"/>
              <a:t>목제</a:t>
            </a:r>
            <a:endParaRPr lang="en-US" altLang="ko-KR" b="1" dirty="0" smtClean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향리 공복의 제정</a:t>
            </a:r>
            <a:endParaRPr lang="en-US" altLang="ko-KR" b="1" dirty="0" smtClean="0"/>
          </a:p>
          <a:p>
            <a:pPr lvl="5">
              <a:lnSpc>
                <a:spcPct val="150000"/>
              </a:lnSpc>
            </a:pPr>
            <a:r>
              <a:rPr lang="ko-KR" altLang="en-US" b="1" dirty="0" smtClean="0"/>
              <a:t>주부군현의 </a:t>
            </a:r>
            <a:r>
              <a:rPr lang="ko-KR" altLang="en-US" b="1" dirty="0" err="1" smtClean="0"/>
              <a:t>호장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자삼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부호장</a:t>
            </a:r>
            <a:r>
              <a:rPr lang="ko-KR" altLang="en-US" b="1" dirty="0" smtClean="0"/>
              <a:t> 이하 </a:t>
            </a:r>
            <a:r>
              <a:rPr lang="ko-KR" altLang="en-US" b="1" dirty="0" err="1" smtClean="0"/>
              <a:t>비삼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호정 이하 </a:t>
            </a:r>
            <a:r>
              <a:rPr lang="ko-KR" altLang="en-US" b="1" dirty="0" err="1" smtClean="0"/>
              <a:t>녹삼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리(吏)는 청단삼</a:t>
            </a:r>
            <a:endParaRPr lang="en-US" altLang="ko-KR" b="1" dirty="0" smtClean="0"/>
          </a:p>
          <a:p>
            <a:pPr lvl="5">
              <a:lnSpc>
                <a:spcPct val="150000"/>
              </a:lnSpc>
            </a:pPr>
            <a:r>
              <a:rPr lang="ko-KR" altLang="en-US" b="1" dirty="0" smtClean="0"/>
              <a:t>지방관에게 향리 감찰관</a:t>
            </a:r>
            <a:endParaRPr lang="en-US" altLang="ko-KR" b="1" dirty="0" smtClean="0"/>
          </a:p>
          <a:p>
            <a:pPr lvl="5">
              <a:lnSpc>
                <a:spcPct val="150000"/>
              </a:lnSpc>
            </a:pPr>
            <a:r>
              <a:rPr lang="ko-KR" altLang="en-US" b="1" dirty="0" smtClean="0"/>
              <a:t>향리 권한의 지방관에 의한 흡수</a:t>
            </a:r>
            <a:endParaRPr lang="en-US" altLang="ko-KR" b="1" dirty="0" smtClean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향리 정원제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향리 수의 제한</a:t>
            </a:r>
            <a:endParaRPr lang="en-US" altLang="ko-KR" b="1" dirty="0" smtClean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주현 </a:t>
            </a:r>
            <a:r>
              <a:rPr lang="ko-KR" altLang="en-US" b="1" dirty="0" err="1" smtClean="0"/>
              <a:t>공거법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향리 자제에게 과거 응시 자격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대 실록 편찬</a:t>
            </a:r>
            <a:endParaRPr lang="en-US" altLang="ko-KR" b="1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/>
              <a:t>초조대장경 제작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대거란 대책</a:t>
            </a:r>
            <a:r>
              <a:rPr lang="en-US" altLang="ko-KR" b="1" dirty="0" smtClean="0"/>
              <a:t>, 2</a:t>
            </a:r>
            <a:r>
              <a:rPr lang="ko-KR" altLang="en-US" b="1" dirty="0" smtClean="0"/>
              <a:t>차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차 침입</a:t>
            </a:r>
            <a:r>
              <a:rPr lang="en-US" altLang="ko-KR" b="1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 err="1" smtClean="0"/>
              <a:t>연등회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팔관회의 부활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중앙 정부 조직</a:t>
            </a:r>
            <a:endParaRPr lang="ko-KR" altLang="en-US" sz="24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79848787"/>
              </p:ext>
            </p:extLst>
          </p:nvPr>
        </p:nvGraphicFramePr>
        <p:xfrm>
          <a:off x="3923928" y="1196752"/>
          <a:ext cx="7200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478746"/>
              </p:ext>
            </p:extLst>
          </p:nvPr>
        </p:nvGraphicFramePr>
        <p:xfrm>
          <a:off x="7380312" y="2420888"/>
          <a:ext cx="1584176" cy="304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84176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중추원</a:t>
                      </a:r>
                      <a:r>
                        <a:rPr lang="en-US" altLang="ko-KR" sz="1400" dirty="0" smtClean="0"/>
                        <a:t>, (</a:t>
                      </a:r>
                      <a:r>
                        <a:rPr lang="ko-KR" altLang="en-US" sz="1400" dirty="0" err="1" smtClean="0"/>
                        <a:t>추밀사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7288670"/>
              </p:ext>
            </p:extLst>
          </p:nvPr>
        </p:nvGraphicFramePr>
        <p:xfrm>
          <a:off x="2987824" y="2276872"/>
          <a:ext cx="2448272" cy="67322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24136"/>
                <a:gridCol w="1224136"/>
              </a:tblGrid>
              <a:tr h="673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중서</a:t>
                      </a:r>
                      <a:r>
                        <a:rPr lang="ko-KR" altLang="en-US" sz="1400" dirty="0" smtClean="0"/>
                        <a:t> 문하성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상서성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6278286"/>
              </p:ext>
            </p:extLst>
          </p:nvPr>
        </p:nvGraphicFramePr>
        <p:xfrm>
          <a:off x="971600" y="2492896"/>
          <a:ext cx="1391816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91816"/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삼사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재정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342118"/>
              </p:ext>
            </p:extLst>
          </p:nvPr>
        </p:nvGraphicFramePr>
        <p:xfrm>
          <a:off x="5868144" y="2060848"/>
          <a:ext cx="1152128" cy="731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5212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도병마사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도당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도평의사사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576653"/>
              </p:ext>
            </p:extLst>
          </p:nvPr>
        </p:nvGraphicFramePr>
        <p:xfrm>
          <a:off x="1115616" y="3861048"/>
          <a:ext cx="7704858" cy="720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84143"/>
                <a:gridCol w="1284143"/>
                <a:gridCol w="1284143"/>
                <a:gridCol w="1284143"/>
                <a:gridCol w="1284143"/>
                <a:gridCol w="1284143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병부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예부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형부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4211960" y="1556792"/>
            <a:ext cx="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75656" y="177281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8" idx="0"/>
          </p:cNvCxnSpPr>
          <p:nvPr/>
        </p:nvCxnSpPr>
        <p:spPr>
          <a:xfrm>
            <a:off x="4211960" y="18448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75656" y="1808820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956376" y="1808820"/>
            <a:ext cx="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0" idx="1"/>
          </p:cNvCxnSpPr>
          <p:nvPr/>
        </p:nvCxnSpPr>
        <p:spPr>
          <a:xfrm flipV="1">
            <a:off x="5436096" y="2240868"/>
            <a:ext cx="432048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7" idx="1"/>
          </p:cNvCxnSpPr>
          <p:nvPr/>
        </p:nvCxnSpPr>
        <p:spPr>
          <a:xfrm>
            <a:off x="7020272" y="2276872"/>
            <a:ext cx="360040" cy="28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16016" y="29249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619672" y="350100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619672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987824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211960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508104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732240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100392" y="35010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95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1309</Words>
  <Application>Microsoft Office PowerPoint</Application>
  <PresentationFormat>화면 슬라이드 쇼(4:3)</PresentationFormat>
  <Paragraphs>322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중세 </vt:lpstr>
      <vt:lpstr>고대 사회의 몰락</vt:lpstr>
      <vt:lpstr>봉건주의 ? </vt:lpstr>
      <vt:lpstr>문벌 귀족</vt:lpstr>
      <vt:lpstr>슬라이드 5</vt:lpstr>
      <vt:lpstr>중앙집권화와 관료제 정부</vt:lpstr>
      <vt:lpstr>슬라이드 7</vt:lpstr>
      <vt:lpstr>슬라이드 8</vt:lpstr>
      <vt:lpstr>중앙 정부 조직</vt:lpstr>
      <vt:lpstr>슬라이드 10</vt:lpstr>
      <vt:lpstr>대외정책</vt:lpstr>
      <vt:lpstr>슬라이드 12</vt:lpstr>
      <vt:lpstr>슬라이드 13</vt:lpstr>
      <vt:lpstr>사회 구조와 문벌 귀족</vt:lpstr>
      <vt:lpstr>   </vt:lpstr>
      <vt:lpstr>슬라이드 16</vt:lpstr>
      <vt:lpstr>슬라이드 17</vt:lpstr>
      <vt:lpstr>슬라이드 18</vt:lpstr>
      <vt:lpstr>슬라이드 19</vt:lpstr>
      <vt:lpstr>경제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문화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Medieval Age</dc:title>
  <dc:creator>samsung</dc:creator>
  <cp:lastModifiedBy>user</cp:lastModifiedBy>
  <cp:revision>127</cp:revision>
  <dcterms:created xsi:type="dcterms:W3CDTF">2018-07-30T06:01:54Z</dcterms:created>
  <dcterms:modified xsi:type="dcterms:W3CDTF">2019-04-15T23:13:59Z</dcterms:modified>
</cp:coreProperties>
</file>